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79" r:id="rId6"/>
    <p:sldId id="280" r:id="rId7"/>
  </p:sldIdLst>
  <p:sldSz cx="18288000" cy="10287000"/>
  <p:notesSz cx="6858000" cy="9144000"/>
  <p:embeddedFontLst>
    <p:embeddedFont>
      <p:font typeface="Arial Black" panose="020B0A04020102020204" pitchFamily="34" charset="0"/>
      <p:bold r:id="rId9"/>
    </p:embeddedFont>
    <p:embeddedFont>
      <p:font typeface="Calibri" panose="020F0502020204030204" pitchFamily="34" charset="0"/>
      <p:regular r:id="rId10"/>
      <p:bold r:id="rId11"/>
      <p:italic r:id="rId12"/>
      <p:boldItalic r:id="rId13"/>
    </p:embeddedFont>
    <p:embeddedFont>
      <p:font typeface="Glacial Indifference" panose="020B0604020202020204" charset="0"/>
      <p:regular r:id="rId14"/>
    </p:embeddedFont>
    <p:embeddedFont>
      <p:font typeface="Glacial Indifference Bold" panose="020B0604020202020204" charset="0"/>
      <p:regular r:id="rId15"/>
    </p:embeddedFont>
    <p:embeddedFont>
      <p:font typeface="League Spartan" panose="020B0604020202020204" charset="0"/>
      <p:regular r:id="rId16"/>
    </p:embeddedFont>
    <p:embeddedFont>
      <p:font typeface="Verdana" panose="020B060403050404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5318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5627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5: </a:t>
              </a:r>
            </a:p>
            <a:p>
              <a:pPr marR="17780">
                <a:lnSpc>
                  <a:spcPts val="3000"/>
                </a:lnSpc>
                <a:spcAft>
                  <a:spcPts val="800"/>
                </a:spcAft>
              </a:pPr>
              <a:r>
                <a:rPr lang="en-GB" sz="2400" spc="150" dirty="0" err="1">
                  <a:solidFill>
                    <a:srgbClr val="FEFFF8"/>
                  </a:solidFill>
                  <a:latin typeface="Glacial Indifference Bold"/>
                </a:rPr>
                <a:t>Rakennusfysiikka</a:t>
              </a:r>
              <a:r>
                <a:rPr lang="en-GB" sz="2400" spc="150" dirty="0">
                  <a:solidFill>
                    <a:srgbClr val="FEFFF8"/>
                  </a:solidFill>
                  <a:latin typeface="Glacial Indifference Bold"/>
                </a:rPr>
                <a:t> </a:t>
              </a:r>
              <a:r>
                <a:rPr lang="en-GB" sz="2400" spc="150" dirty="0" err="1">
                  <a:solidFill>
                    <a:srgbClr val="FEFFF8"/>
                  </a:solidFill>
                  <a:latin typeface="Glacial Indifference Bold"/>
                </a:rPr>
                <a:t>ja</a:t>
              </a:r>
              <a:r>
                <a:rPr lang="en-GB" sz="2400" spc="150" dirty="0">
                  <a:solidFill>
                    <a:srgbClr val="FEFFF8"/>
                  </a:solidFill>
                  <a:latin typeface="Glacial Indifference Bold"/>
                </a:rPr>
                <a:t> </a:t>
              </a:r>
              <a:r>
                <a:rPr lang="en-GB" sz="2400" spc="150" dirty="0" err="1">
                  <a:solidFill>
                    <a:srgbClr val="FEFFF8"/>
                  </a:solidFill>
                  <a:latin typeface="Glacial Indifference Bold"/>
                </a:rPr>
                <a:t>höyrysulun</a:t>
              </a:r>
              <a:r>
                <a:rPr lang="en-GB" sz="2400" spc="150" dirty="0">
                  <a:solidFill>
                    <a:srgbClr val="FEFFF8"/>
                  </a:solidFill>
                  <a:latin typeface="Glacial Indifference Bold"/>
                </a:rPr>
                <a:t> </a:t>
              </a:r>
              <a:r>
                <a:rPr lang="en-GB" sz="2400" spc="150" dirty="0" err="1">
                  <a:solidFill>
                    <a:srgbClr val="FEFFF8"/>
                  </a:solidFill>
                  <a:latin typeface="Glacial Indifference Bold"/>
                </a:rPr>
                <a:t>asentaminen</a:t>
              </a:r>
              <a:endParaRPr lang="en-US" sz="2400" spc="150" dirty="0">
                <a:solidFill>
                  <a:srgbClr val="FEFFF8"/>
                </a:solidFill>
                <a:latin typeface="Glacial Indifference Bold"/>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7" y="1021080"/>
              <a:ext cx="12675159" cy="100574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Arial Black" panose="020B0A04020102020204" pitchFamily="34" charset="0"/>
                </a:rPr>
                <a:t>OPINTOYKSIKKÖ 3: PUU</a:t>
              </a:r>
              <a:r>
                <a:rPr lang="en-GB" sz="2400" spc="150" dirty="0">
                  <a:solidFill>
                    <a:srgbClr val="FEFFF8"/>
                  </a:solidFill>
                  <a:latin typeface="Arial Black" panose="020B0A04020102020204" pitchFamily="34" charset="0"/>
                </a:rPr>
                <a:t>RAKENNELMIEN PYSTYTYKSEN JOHTAMINEN RAKENNUSPAIKALLA</a:t>
              </a:r>
              <a:endParaRPr lang="en-US" sz="2400" spc="150" dirty="0">
                <a:solidFill>
                  <a:srgbClr val="FEFFF8"/>
                </a:solidFill>
                <a:latin typeface="Arial Black" panose="020B0A04020102020204" pitchFamily="34" charset="0"/>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Lyhyt</a:t>
              </a:r>
              <a:r>
                <a:rPr lang="en-US" sz="2400" spc="120" dirty="0">
                  <a:solidFill>
                    <a:srgbClr val="456A2C"/>
                  </a:solidFill>
                  <a:latin typeface="Glacial Indifference"/>
                </a:rPr>
                <a:t> </a:t>
              </a:r>
              <a:r>
                <a:rPr lang="en-US" sz="2400" spc="120" dirty="0" err="1">
                  <a:solidFill>
                    <a:srgbClr val="456A2C"/>
                  </a:solidFill>
                  <a:latin typeface="Glacial Indifference"/>
                </a:rPr>
                <a:t>höyrysulku</a:t>
              </a:r>
              <a:endParaRPr lang="en-US" sz="2400" spc="120" dirty="0">
                <a:solidFill>
                  <a:srgbClr val="456A2C"/>
                </a:solidFill>
                <a:latin typeface="Glacial Indifference"/>
              </a:endParaRPr>
            </a:p>
            <a:p>
              <a:pPr marL="342900" indent="-342900" algn="l">
                <a:lnSpc>
                  <a:spcPts val="3359"/>
                </a:lnSpc>
                <a:buFontTx/>
                <a:buChar char="-"/>
              </a:pPr>
              <a:r>
                <a:rPr lang="en-US" sz="2400" spc="120" dirty="0" err="1">
                  <a:solidFill>
                    <a:srgbClr val="456A2C"/>
                  </a:solidFill>
                  <a:latin typeface="Glacial Indifference"/>
                </a:rPr>
                <a:t>Materiaalit</a:t>
              </a:r>
              <a:endParaRPr lang="en-US" sz="2400" spc="120" dirty="0">
                <a:solidFill>
                  <a:srgbClr val="456A2C"/>
                </a:solidFill>
                <a:latin typeface="Glacial Indifference"/>
              </a:endParaRPr>
            </a:p>
            <a:p>
              <a:pPr marL="342900" indent="-342900" algn="l">
                <a:lnSpc>
                  <a:spcPts val="3359"/>
                </a:lnSpc>
                <a:buFontTx/>
                <a:buChar char="-"/>
              </a:pPr>
              <a:r>
                <a:rPr lang="en-US" sz="2400" spc="120" dirty="0" err="1">
                  <a:solidFill>
                    <a:srgbClr val="456A2C"/>
                  </a:solidFill>
                  <a:latin typeface="Glacial Indifference"/>
                </a:rPr>
                <a:t>Sijoittelu</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Arial Black" panose="020B0A04020102020204" pitchFamily="34" charset="0"/>
                </a:rPr>
                <a:t>Käsiteltävät</a:t>
              </a:r>
              <a:r>
                <a:rPr lang="en-US" sz="3700" spc="185" dirty="0">
                  <a:solidFill>
                    <a:srgbClr val="456A2C"/>
                  </a:solidFill>
                  <a:latin typeface="Arial Black" panose="020B0A04020102020204" pitchFamily="34" charset="0"/>
                </a:rPr>
                <a:t> </a:t>
              </a:r>
              <a:r>
                <a:rPr lang="en-US" sz="3700" spc="185" dirty="0" err="1">
                  <a:solidFill>
                    <a:srgbClr val="456A2C"/>
                  </a:solidFill>
                  <a:latin typeface="Arial Black" panose="020B0A04020102020204" pitchFamily="34" charset="0"/>
                </a:rPr>
                <a:t>aiheet</a:t>
              </a:r>
              <a:endParaRPr lang="en-US" sz="3700" spc="185" dirty="0">
                <a:solidFill>
                  <a:srgbClr val="456A2C"/>
                </a:solidFill>
                <a:latin typeface="Arial Black" panose="020B0A04020102020204" pitchFamily="34" charset="0"/>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14173200" y="9574054"/>
            <a:ext cx="3733800" cy="878446"/>
          </a:xfrm>
          <a:prstGeom prst="rect">
            <a:avLst/>
          </a:prstGeom>
        </p:spPr>
        <p:txBody>
          <a:bodyPr wrap="square" lIns="0" tIns="0" rIns="0" bIns="0" rtlCol="0" anchor="t">
            <a:spAutoFit/>
          </a:bodyPr>
          <a:lstStyle/>
          <a:p>
            <a:pPr marR="17780">
              <a:lnSpc>
                <a:spcPct val="107000"/>
              </a:lnSpc>
              <a:spcAft>
                <a:spcPts val="800"/>
              </a:spcAft>
            </a:pPr>
            <a:r>
              <a:rPr lang="fi-FI" sz="1600" spc="80" dirty="0">
                <a:solidFill>
                  <a:srgbClr val="52584D"/>
                </a:solidFill>
                <a:latin typeface="Glacial Indifference"/>
              </a:rPr>
              <a:t>Luento 5: Rakennusfysiikka ja höyrysulun asentaminen</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934137"/>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Arial Black" panose="020B0A04020102020204" pitchFamily="34" charset="0"/>
                </a:rPr>
                <a:t>Lyhyt höyrysulku</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8479629"/>
          </a:xfrm>
          <a:prstGeom prst="rect">
            <a:avLst/>
          </a:prstGeom>
        </p:spPr>
        <p:txBody>
          <a:bodyPr lIns="0" tIns="0" rIns="0" bIns="0" rtlCol="0" anchor="t">
            <a:spAutoFit/>
          </a:bodyPr>
          <a:lstStyle/>
          <a:p>
            <a:pPr marR="17780" indent="-457200" algn="just">
              <a:lnSpc>
                <a:spcPts val="3359"/>
              </a:lnSpc>
              <a:spcAft>
                <a:spcPts val="600"/>
              </a:spcAft>
              <a:buClr>
                <a:srgbClr val="385623"/>
              </a:buClr>
              <a:buSzPts val="2400"/>
              <a:buFont typeface="Arial"/>
              <a:buNone/>
            </a:pPr>
            <a:r>
              <a:rPr lang="fi-FI" sz="2400" spc="120" dirty="0">
                <a:solidFill>
                  <a:srgbClr val="456A2C"/>
                </a:solidFill>
                <a:latin typeface="Glacial Indifference"/>
              </a:rPr>
              <a:t>Puu mahdollistaa ilman kulkemisen ja se samalla imee suuren määrän vettä. Nämä näkökohdat on otettava huomioon höyrysulun asennuksessa.</a:t>
            </a:r>
          </a:p>
          <a:p>
            <a:pPr marR="17780" indent="-457200" algn="just">
              <a:lnSpc>
                <a:spcPts val="3359"/>
              </a:lnSpc>
              <a:spcAft>
                <a:spcPts val="600"/>
              </a:spcAft>
              <a:buClr>
                <a:srgbClr val="385623"/>
              </a:buClr>
              <a:buSzPts val="2400"/>
              <a:buFont typeface="Arial"/>
              <a:buNone/>
            </a:pPr>
            <a:endParaRPr lang="fi-FI" sz="2400" spc="120" dirty="0">
              <a:solidFill>
                <a:srgbClr val="456A2C"/>
              </a:solidFill>
              <a:latin typeface="Glacial Indifference"/>
            </a:endParaRPr>
          </a:p>
          <a:p>
            <a:pPr marR="17780" indent="-457200" algn="just">
              <a:lnSpc>
                <a:spcPts val="3359"/>
              </a:lnSpc>
              <a:spcAft>
                <a:spcPts val="600"/>
              </a:spcAft>
              <a:buClr>
                <a:srgbClr val="385623"/>
              </a:buClr>
              <a:buSzPts val="2400"/>
              <a:buFont typeface="Arial"/>
              <a:buNone/>
            </a:pPr>
            <a:r>
              <a:rPr lang="fi-FI" sz="2400" spc="120" dirty="0">
                <a:solidFill>
                  <a:srgbClr val="456A2C"/>
                </a:solidFill>
                <a:latin typeface="Glacial Indifference"/>
              </a:rPr>
              <a:t>Puurakenteissa höyrysulun puuttuminen voi aiheuttaa:</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Seinien turvotusta</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Rakennuksen romahtamisen lisääntyneen tiheyden vuoksi</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Ongelmia seinien viimeistelyssä ja verhoilussa</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Hometta rakennuksen kulmissa</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Muodonmuutoksia ja halkeiluja seinässä veden jäätymisen takia</a:t>
            </a:r>
          </a:p>
          <a:p>
            <a:pPr marR="17780" indent="-457200" algn="just">
              <a:lnSpc>
                <a:spcPts val="3359"/>
              </a:lnSpc>
              <a:spcAft>
                <a:spcPts val="600"/>
              </a:spcAft>
              <a:buClr>
                <a:srgbClr val="385623"/>
              </a:buClr>
              <a:buSzPts val="2400"/>
              <a:buFont typeface="Arial" panose="020B0604020202020204" pitchFamily="34" charset="0"/>
              <a:buChar char="•"/>
            </a:pPr>
            <a:r>
              <a:rPr lang="fi-FI" sz="2400" spc="120" dirty="0">
                <a:solidFill>
                  <a:srgbClr val="456A2C"/>
                </a:solidFill>
                <a:latin typeface="Glacial Indifference"/>
              </a:rPr>
              <a:t>Kosteuden imeytymisen eristysmateriaaliin ja sen seurauksena eristeen tuhoutumisen.</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20" name="Imagen 19">
            <a:extLst>
              <a:ext uri="{FF2B5EF4-FFF2-40B4-BE49-F238E27FC236}">
                <a16:creationId xmlns:a16="http://schemas.microsoft.com/office/drawing/2014/main" id="{3AE32BDF-E826-4BA4-A38F-6F10BA455121}"/>
              </a:ext>
            </a:extLst>
          </p:cNvPr>
          <p:cNvPicPr>
            <a:picLocks noChangeAspect="1"/>
          </p:cNvPicPr>
          <p:nvPr/>
        </p:nvPicPr>
        <p:blipFill>
          <a:blip r:embed="rId2"/>
          <a:stretch>
            <a:fillRect/>
          </a:stretch>
        </p:blipFill>
        <p:spPr>
          <a:xfrm>
            <a:off x="2850807" y="3961412"/>
            <a:ext cx="4142892" cy="5646623"/>
          </a:xfrm>
          <a:prstGeom prst="rect">
            <a:avLst/>
          </a:prstGeom>
        </p:spPr>
      </p:pic>
      <p:sp>
        <p:nvSpPr>
          <p:cNvPr id="21" name="TextBox 5">
            <a:extLst>
              <a:ext uri="{FF2B5EF4-FFF2-40B4-BE49-F238E27FC236}">
                <a16:creationId xmlns:a16="http://schemas.microsoft.com/office/drawing/2014/main" id="{2B50F5A0-BC25-4B88-A063-EA7A5DDDFDFF}"/>
              </a:ext>
            </a:extLst>
          </p:cNvPr>
          <p:cNvSpPr txBox="1"/>
          <p:nvPr/>
        </p:nvSpPr>
        <p:spPr>
          <a:xfrm>
            <a:off x="14173200" y="9574054"/>
            <a:ext cx="3733800" cy="878446"/>
          </a:xfrm>
          <a:prstGeom prst="rect">
            <a:avLst/>
          </a:prstGeom>
        </p:spPr>
        <p:txBody>
          <a:bodyPr wrap="square" lIns="0" tIns="0" rIns="0" bIns="0" rtlCol="0" anchor="t">
            <a:spAutoFit/>
          </a:bodyPr>
          <a:lstStyle/>
          <a:p>
            <a:pPr marR="17780">
              <a:lnSpc>
                <a:spcPct val="107000"/>
              </a:lnSpc>
              <a:spcAft>
                <a:spcPts val="800"/>
              </a:spcAft>
            </a:pPr>
            <a:r>
              <a:rPr lang="fi-FI" sz="1600" spc="80" dirty="0">
                <a:solidFill>
                  <a:srgbClr val="52584D"/>
                </a:solidFill>
                <a:latin typeface="Glacial Indifference"/>
              </a:rPr>
              <a:t>Luento 5: Rakennusfysiikka ja höyrysulun asentaminen</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Materiaalit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4782719"/>
            <a:ext cx="7607740" cy="3225242"/>
          </a:xfrm>
          <a:prstGeom prst="rect">
            <a:avLst/>
          </a:prstGeom>
        </p:spPr>
        <p:txBody>
          <a:bodyPr lIns="0" tIns="0" rIns="0" bIns="0" rtlCol="0" anchor="t">
            <a:spAutoFit/>
          </a:bodyPr>
          <a:lstStyle/>
          <a:p>
            <a:pPr marR="17780" indent="-457200" algn="just">
              <a:lnSpc>
                <a:spcPts val="3359"/>
              </a:lnSpc>
              <a:spcBef>
                <a:spcPts val="1000"/>
              </a:spcBef>
              <a:spcAft>
                <a:spcPts val="600"/>
              </a:spcAft>
              <a:buClr>
                <a:srgbClr val="385623"/>
              </a:buClr>
              <a:buSzPts val="2400"/>
            </a:pPr>
            <a:r>
              <a:rPr lang="fi-FI" sz="2400" b="1" spc="120" dirty="0">
                <a:solidFill>
                  <a:srgbClr val="456A2C"/>
                </a:solidFill>
                <a:latin typeface="Glacial Indifference"/>
              </a:rPr>
              <a:t>Polyeteenikalvo</a:t>
            </a:r>
          </a:p>
          <a:p>
            <a:pPr marR="17780" algn="just">
              <a:lnSpc>
                <a:spcPts val="3359"/>
              </a:lnSpc>
              <a:spcBef>
                <a:spcPts val="1000"/>
              </a:spcBef>
              <a:spcAft>
                <a:spcPts val="600"/>
              </a:spcAft>
              <a:buClr>
                <a:srgbClr val="385623"/>
              </a:buClr>
              <a:buSzPts val="2400"/>
            </a:pPr>
            <a:r>
              <a:rPr lang="fi-FI" sz="2400" spc="120" dirty="0">
                <a:solidFill>
                  <a:srgbClr val="456A2C"/>
                </a:solidFill>
                <a:latin typeface="Glacial Indifference"/>
              </a:rPr>
              <a:t>Yleensä käytetään 1 mm:n paksuisena ja se on yksinkertaisin ja halvin vaihtoehto. Huono puoli on ilmankierron täydellinen tukkeutuminen ja seinät eivät voi täten ”hengittää” kunnolla. Materiaalin asennus on tehtävä huolellisesti eikä sitä saa venyttää asennuksen yhteydessä.</a:t>
            </a:r>
            <a:endParaRPr lang="en-GB" sz="2400" spc="120" dirty="0">
              <a:solidFill>
                <a:srgbClr val="456A2C"/>
              </a:solidFill>
              <a:latin typeface="Glacial Indifference"/>
            </a:endParaRPr>
          </a:p>
        </p:txBody>
      </p:sp>
      <p:pic>
        <p:nvPicPr>
          <p:cNvPr id="29" name="Imagen 28">
            <a:extLst>
              <a:ext uri="{FF2B5EF4-FFF2-40B4-BE49-F238E27FC236}">
                <a16:creationId xmlns:a16="http://schemas.microsoft.com/office/drawing/2014/main" id="{C9CBC7E2-697E-437A-A049-A813D1B6371F}"/>
              </a:ext>
            </a:extLst>
          </p:cNvPr>
          <p:cNvPicPr>
            <a:picLocks noChangeAspect="1"/>
          </p:cNvPicPr>
          <p:nvPr/>
        </p:nvPicPr>
        <p:blipFill>
          <a:blip r:embed="rId3"/>
          <a:stretch>
            <a:fillRect/>
          </a:stretch>
        </p:blipFill>
        <p:spPr>
          <a:xfrm>
            <a:off x="1491442" y="4048517"/>
            <a:ext cx="6619158" cy="4472405"/>
          </a:xfrm>
          <a:prstGeom prst="rect">
            <a:avLst/>
          </a:prstGeom>
        </p:spPr>
      </p:pic>
      <p:sp>
        <p:nvSpPr>
          <p:cNvPr id="31" name="TextBox 5">
            <a:extLst>
              <a:ext uri="{FF2B5EF4-FFF2-40B4-BE49-F238E27FC236}">
                <a16:creationId xmlns:a16="http://schemas.microsoft.com/office/drawing/2014/main" id="{2FC0E166-2624-4BB6-B2A9-A11964AF1E13}"/>
              </a:ext>
            </a:extLst>
          </p:cNvPr>
          <p:cNvSpPr txBox="1"/>
          <p:nvPr/>
        </p:nvSpPr>
        <p:spPr>
          <a:xfrm>
            <a:off x="14173200" y="9574054"/>
            <a:ext cx="3733800" cy="878446"/>
          </a:xfrm>
          <a:prstGeom prst="rect">
            <a:avLst/>
          </a:prstGeom>
        </p:spPr>
        <p:txBody>
          <a:bodyPr wrap="square" lIns="0" tIns="0" rIns="0" bIns="0" rtlCol="0" anchor="t">
            <a:spAutoFit/>
          </a:bodyPr>
          <a:lstStyle/>
          <a:p>
            <a:pPr marR="17780">
              <a:lnSpc>
                <a:spcPct val="107000"/>
              </a:lnSpc>
              <a:spcAft>
                <a:spcPts val="800"/>
              </a:spcAft>
            </a:pPr>
            <a:r>
              <a:rPr lang="fi-FI" sz="1600" spc="80" dirty="0">
                <a:solidFill>
                  <a:srgbClr val="52584D"/>
                </a:solidFill>
                <a:latin typeface="Glacial Indifference"/>
              </a:rPr>
              <a:t>Luento 5: Rakennusfysiikka ja höyrysulun asentaminen</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Materiaalit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2642050"/>
            <a:ext cx="7081898" cy="6277359"/>
          </a:xfrm>
          <a:prstGeom prst="rect">
            <a:avLst/>
          </a:prstGeom>
        </p:spPr>
        <p:txBody>
          <a:bodyPr wrap="square" lIns="0" tIns="0" rIns="0" bIns="0" rtlCol="0" anchor="t">
            <a:spAutoFit/>
          </a:bodyPr>
          <a:lstStyle/>
          <a:p>
            <a:pPr marR="17780" indent="-457200" algn="just">
              <a:lnSpc>
                <a:spcPts val="3359"/>
              </a:lnSpc>
              <a:spcBef>
                <a:spcPts val="1000"/>
              </a:spcBef>
              <a:spcAft>
                <a:spcPts val="600"/>
              </a:spcAft>
              <a:buClr>
                <a:srgbClr val="385623"/>
              </a:buClr>
              <a:buSzPts val="2400"/>
            </a:pPr>
            <a:r>
              <a:rPr lang="fi-FI" sz="2400" b="1" spc="120" dirty="0">
                <a:solidFill>
                  <a:srgbClr val="456A2C"/>
                </a:solidFill>
                <a:latin typeface="Glacial Indifference"/>
              </a:rPr>
              <a:t>Filmikalvo</a:t>
            </a:r>
          </a:p>
          <a:p>
            <a:pPr marR="17780" indent="-457200" algn="just">
              <a:lnSpc>
                <a:spcPts val="3359"/>
              </a:lnSpc>
              <a:spcBef>
                <a:spcPts val="1000"/>
              </a:spcBef>
              <a:spcAft>
                <a:spcPts val="600"/>
              </a:spcAft>
              <a:buClr>
                <a:srgbClr val="385623"/>
              </a:buClr>
              <a:buSzPts val="2400"/>
            </a:pPr>
            <a:r>
              <a:rPr lang="fi-FI" sz="2400" spc="120" dirty="0">
                <a:solidFill>
                  <a:srgbClr val="456A2C"/>
                </a:solidFill>
                <a:latin typeface="Glacial Indifference"/>
              </a:rPr>
              <a:t>Tämä voisi olla erittäin pätevä vaihtoehto sen ominaisuuksien ansiosta koska se ilmentää aikaisempien materiaalien ominaisuuksia. Filmikalvo antaa oikean eristyksen, mahdollistaa ilmankierron ja se onkin eniten käytetty valinta puurakentamisessa. Tämä materiaali käyttäytyy hyvin kondensaatiota vastaan ja suojaa veden tunkeutumiselta, kestää suuria lämpötilan muutoksia, tarjoaa oikeanlaisen kaasunvaihdon sisä- ja ulkopinnan välillä. Materiaalin monikerroksinen rakenne on yleensä vahvistettu alumiinipaperilla ja tämä auttaa eristystä ja lämpötilan ylläpitoa talvisin.</a:t>
            </a:r>
            <a:endParaRPr lang="en-GB" sz="2400" b="1" spc="120" dirty="0">
              <a:solidFill>
                <a:srgbClr val="456A2C"/>
              </a:solidFill>
              <a:latin typeface="Glacial Indifference"/>
            </a:endParaRPr>
          </a:p>
        </p:txBody>
      </p:sp>
      <p:pic>
        <p:nvPicPr>
          <p:cNvPr id="12" name="Imagen 11">
            <a:extLst>
              <a:ext uri="{FF2B5EF4-FFF2-40B4-BE49-F238E27FC236}">
                <a16:creationId xmlns:a16="http://schemas.microsoft.com/office/drawing/2014/main" id="{1FADFB10-1192-461D-9D31-8FCF3029EB05}"/>
              </a:ext>
            </a:extLst>
          </p:cNvPr>
          <p:cNvPicPr>
            <a:picLocks noChangeAspect="1"/>
          </p:cNvPicPr>
          <p:nvPr/>
        </p:nvPicPr>
        <p:blipFill>
          <a:blip r:embed="rId3"/>
          <a:stretch>
            <a:fillRect/>
          </a:stretch>
        </p:blipFill>
        <p:spPr>
          <a:xfrm>
            <a:off x="2148840" y="3619697"/>
            <a:ext cx="5525550" cy="5514564"/>
          </a:xfrm>
          <a:prstGeom prst="rect">
            <a:avLst/>
          </a:prstGeom>
        </p:spPr>
      </p:pic>
      <p:sp>
        <p:nvSpPr>
          <p:cNvPr id="13" name="TextBox 5">
            <a:extLst>
              <a:ext uri="{FF2B5EF4-FFF2-40B4-BE49-F238E27FC236}">
                <a16:creationId xmlns:a16="http://schemas.microsoft.com/office/drawing/2014/main" id="{AD21D852-5C95-42BC-932D-962D453E38C2}"/>
              </a:ext>
            </a:extLst>
          </p:cNvPr>
          <p:cNvSpPr txBox="1"/>
          <p:nvPr/>
        </p:nvSpPr>
        <p:spPr>
          <a:xfrm>
            <a:off x="14173200" y="9574054"/>
            <a:ext cx="3733800" cy="878446"/>
          </a:xfrm>
          <a:prstGeom prst="rect">
            <a:avLst/>
          </a:prstGeom>
        </p:spPr>
        <p:txBody>
          <a:bodyPr wrap="square" lIns="0" tIns="0" rIns="0" bIns="0" rtlCol="0" anchor="t">
            <a:spAutoFit/>
          </a:bodyPr>
          <a:lstStyle/>
          <a:p>
            <a:pPr marR="17780">
              <a:lnSpc>
                <a:spcPct val="107000"/>
              </a:lnSpc>
              <a:spcAft>
                <a:spcPts val="800"/>
              </a:spcAft>
            </a:pPr>
            <a:r>
              <a:rPr lang="fi-FI" sz="1600" spc="80" dirty="0">
                <a:solidFill>
                  <a:srgbClr val="52584D"/>
                </a:solidFill>
                <a:latin typeface="Glacial Indifference"/>
              </a:rPr>
              <a:t>Luento 5: Rakennusfysiikka ja höyrysulun asentaminen</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34207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Sijoittelu</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769324" y="3803579"/>
            <a:ext cx="7081898" cy="3456074"/>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fi-FI" sz="2400" spc="120" dirty="0">
                <a:solidFill>
                  <a:srgbClr val="456A2C"/>
                </a:solidFill>
                <a:latin typeface="Glacial Indifference"/>
              </a:rPr>
              <a:t>Höyrysulku sijoitetaan </a:t>
            </a:r>
            <a:r>
              <a:rPr lang="fi-FI" sz="2400" spc="120" dirty="0" err="1">
                <a:solidFill>
                  <a:srgbClr val="456A2C"/>
                </a:solidFill>
                <a:latin typeface="Glacial Indifference"/>
              </a:rPr>
              <a:t>kohten</a:t>
            </a:r>
            <a:r>
              <a:rPr lang="fi-FI" sz="2400" spc="120" dirty="0">
                <a:solidFill>
                  <a:srgbClr val="456A2C"/>
                </a:solidFill>
                <a:latin typeface="Glacial Indifference"/>
              </a:rPr>
              <a:t> mukaan. Talossa seinä on eristetty sisäpuolelta, kun vuorostaan kellarissa höyrysulku sijaitsee ulkopuolella. Jossain erikoistilanteissa eristys tehdään molemmilta puolilta, sisä- ja ulkopuolelle. Kun sulku tehdään ulkoa, tulee huomioida kylmien tuulien ja kosteuden vaikutus sekä sijoittaa sitä tukeva levy.</a:t>
            </a:r>
            <a:endParaRPr lang="en-GB" sz="2400" b="1" spc="120" dirty="0">
              <a:solidFill>
                <a:srgbClr val="456A2C"/>
              </a:solidFill>
              <a:latin typeface="Glacial Indifference"/>
            </a:endParaRPr>
          </a:p>
        </p:txBody>
      </p:sp>
      <p:pic>
        <p:nvPicPr>
          <p:cNvPr id="13" name="Imagen 12">
            <a:extLst>
              <a:ext uri="{FF2B5EF4-FFF2-40B4-BE49-F238E27FC236}">
                <a16:creationId xmlns:a16="http://schemas.microsoft.com/office/drawing/2014/main" id="{305AF149-F385-4637-A925-1934350BECAD}"/>
              </a:ext>
            </a:extLst>
          </p:cNvPr>
          <p:cNvPicPr>
            <a:picLocks noChangeAspect="1"/>
          </p:cNvPicPr>
          <p:nvPr/>
        </p:nvPicPr>
        <p:blipFill>
          <a:blip r:embed="rId3"/>
          <a:stretch>
            <a:fillRect/>
          </a:stretch>
        </p:blipFill>
        <p:spPr>
          <a:xfrm>
            <a:off x="10150628" y="599714"/>
            <a:ext cx="6850640" cy="7917991"/>
          </a:xfrm>
          <a:prstGeom prst="rect">
            <a:avLst/>
          </a:prstGeom>
        </p:spPr>
      </p:pic>
      <p:sp>
        <p:nvSpPr>
          <p:cNvPr id="15" name="TextBox 5">
            <a:extLst>
              <a:ext uri="{FF2B5EF4-FFF2-40B4-BE49-F238E27FC236}">
                <a16:creationId xmlns:a16="http://schemas.microsoft.com/office/drawing/2014/main" id="{D7DC133F-18D3-48FA-B90F-DD6E82A27205}"/>
              </a:ext>
            </a:extLst>
          </p:cNvPr>
          <p:cNvSpPr txBox="1"/>
          <p:nvPr/>
        </p:nvSpPr>
        <p:spPr>
          <a:xfrm>
            <a:off x="14173200" y="9574054"/>
            <a:ext cx="3733800" cy="878446"/>
          </a:xfrm>
          <a:prstGeom prst="rect">
            <a:avLst/>
          </a:prstGeom>
        </p:spPr>
        <p:txBody>
          <a:bodyPr wrap="square" lIns="0" tIns="0" rIns="0" bIns="0" rtlCol="0" anchor="t">
            <a:spAutoFit/>
          </a:bodyPr>
          <a:lstStyle/>
          <a:p>
            <a:pPr marR="17780">
              <a:lnSpc>
                <a:spcPct val="107000"/>
              </a:lnSpc>
              <a:spcAft>
                <a:spcPts val="800"/>
              </a:spcAft>
            </a:pPr>
            <a:r>
              <a:rPr lang="fi-FI" sz="1600" spc="80" dirty="0">
                <a:solidFill>
                  <a:srgbClr val="52584D"/>
                </a:solidFill>
                <a:latin typeface="Glacial Indifference"/>
              </a:rPr>
              <a:t>Luento 5: Rakennusfysiikka ja höyrysulun asentaminen</a:t>
            </a:r>
            <a:endParaRPr lang="en-US" sz="1600" spc="8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7686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292</Words>
  <Application>Microsoft Office PowerPoint</Application>
  <PresentationFormat>Mukautettu</PresentationFormat>
  <Paragraphs>42</Paragraphs>
  <Slides>6</Slides>
  <Notes>3</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Arial Black</vt:lpstr>
      <vt:lpstr>Glacial Indifference Bold</vt:lpstr>
      <vt:lpstr>Glacial Indifference</vt:lpstr>
      <vt:lpstr>Calibri</vt:lpstr>
      <vt:lpstr>Arial</vt:lpstr>
      <vt:lpstr>League Spartan</vt:lpstr>
      <vt:lpstr>Verdana</vt:lpstr>
      <vt:lpstr>Office Theme</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76</cp:revision>
  <dcterms:created xsi:type="dcterms:W3CDTF">2006-08-16T00:00:00Z</dcterms:created>
  <dcterms:modified xsi:type="dcterms:W3CDTF">2022-04-19T19:41:03Z</dcterms:modified>
  <dc:identifier>DAD7Xzioke4</dc:identifier>
</cp:coreProperties>
</file>