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79" r:id="rId7"/>
    <p:sldId id="282" r:id="rId8"/>
    <p:sldId id="281" r:id="rId9"/>
    <p:sldId id="267" r:id="rId10"/>
    <p:sldId id="26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70653-F493-46AE-AFE5-D80322C0700B}" v="1" dt="2021-01-05T16:53:45.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11/10/2021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a:p>
        </p:txBody>
      </p:sp>
    </p:spTree>
    <p:extLst>
      <p:ext uri="{BB962C8B-B14F-4D97-AF65-F5344CB8AC3E}">
        <p14:creationId xmlns:p14="http://schemas.microsoft.com/office/powerpoint/2010/main" val="202469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24040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188922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RESTORATION, RENOVATION AND DISMANTLING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Kuva 8" descr="Kuva, joka sisältää kohteen rakennus, pöytä&#10;&#10;Kuvaus luotu automaattisesti">
            <a:extLst>
              <a:ext uri="{FF2B5EF4-FFF2-40B4-BE49-F238E27FC236}">
                <a16:creationId xmlns:a16="http://schemas.microsoft.com/office/drawing/2014/main" id="{6AA1EBE2-49E0-405A-950A-D4E8CB87B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796" y="-179439"/>
            <a:ext cx="16078328" cy="10733139"/>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48808"/>
            </a:xfrm>
            <a:prstGeom prst="rect">
              <a:avLst/>
            </a:prstGeom>
            <a:grpFill/>
          </p:spPr>
          <p:txBody>
            <a:bodyPr wrap="square" lIns="0" tIns="0" rIns="0" bIns="0" rtlCol="0" anchor="t">
              <a:spAutoFit/>
            </a:bodyPr>
            <a:lstStyle/>
            <a:p>
              <a:pPr algn="l">
                <a:lnSpc>
                  <a:spcPts val="10580"/>
                </a:lnSpc>
              </a:pPr>
              <a:r>
                <a:rPr lang="en-US" sz="5400" spc="92" dirty="0">
                  <a:solidFill>
                    <a:srgbClr val="FEFFF8"/>
                  </a:solidFill>
                  <a:latin typeface="League Spartan"/>
                </a:rPr>
                <a:t>RESTAURIERUNG, WIEDERAUFBAU UND ABBRUCH</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02-6/ LU2: HOLZBAU, RENOVIERUNG UND ABBRUCH</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330" y="533400"/>
            <a:ext cx="12557670" cy="8382000"/>
          </a:xfrm>
          <a:prstGeom prst="rect">
            <a:avLst/>
          </a:prstGeom>
        </p:spPr>
      </p:pic>
      <p:grpSp>
        <p:nvGrpSpPr>
          <p:cNvPr id="3" name="Group 3"/>
          <p:cNvGrpSpPr/>
          <p:nvPr/>
        </p:nvGrpSpPr>
        <p:grpSpPr>
          <a:xfrm>
            <a:off x="1219200" y="-472889"/>
            <a:ext cx="8385423" cy="9576389"/>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838393" cy="1183010"/>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INHALTE</a:t>
              </a:r>
            </a:p>
          </p:txBody>
        </p:sp>
        <p:sp>
          <p:nvSpPr>
            <p:cNvPr id="6" name="TextBox 6"/>
            <p:cNvSpPr txBox="1"/>
            <p:nvPr/>
          </p:nvSpPr>
          <p:spPr>
            <a:xfrm>
              <a:off x="1002624" y="7574685"/>
              <a:ext cx="9214823" cy="2428362"/>
            </a:xfrm>
            <a:prstGeom prst="rect">
              <a:avLst/>
            </a:prstGeom>
            <a:grpFill/>
          </p:spPr>
          <p:txBody>
            <a:bodyPr lIns="0" tIns="0" rIns="0" bIns="0" rtlCol="0" anchor="t">
              <a:spAutoFit/>
            </a:bodyPr>
            <a:lstStyle/>
            <a:p>
              <a:pPr>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Terminologie</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Lebenszyklus</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Abbruch</a:t>
              </a:r>
              <a:r>
                <a:rPr lang="en-US" sz="2400" spc="120" dirty="0">
                  <a:solidFill>
                    <a:srgbClr val="456A2C"/>
                  </a:solidFill>
                  <a:latin typeface="Glacial Indifference"/>
                </a:rPr>
                <a:t> von </a:t>
              </a:r>
              <a:r>
                <a:rPr lang="en-US" sz="2400" spc="120" dirty="0" err="1">
                  <a:solidFill>
                    <a:srgbClr val="456A2C"/>
                  </a:solidFill>
                  <a:latin typeface="Glacial Indifference"/>
                </a:rPr>
                <a:t>Gebäuden</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Vorteile</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Häufig</a:t>
              </a:r>
              <a:r>
                <a:rPr lang="en-US" sz="2400" spc="120" dirty="0">
                  <a:solidFill>
                    <a:srgbClr val="456A2C"/>
                  </a:solidFill>
                  <a:latin typeface="Glacial Indifference"/>
                </a:rPr>
                <a:t> </a:t>
              </a:r>
              <a:r>
                <a:rPr lang="en-US" sz="2400" spc="120" dirty="0" err="1">
                  <a:solidFill>
                    <a:srgbClr val="456A2C"/>
                  </a:solidFill>
                  <a:latin typeface="Glacial Indifference"/>
                </a:rPr>
                <a:t>gestellte</a:t>
              </a:r>
              <a:r>
                <a:rPr lang="en-US" sz="2400" spc="120" dirty="0">
                  <a:solidFill>
                    <a:srgbClr val="456A2C"/>
                  </a:solidFill>
                  <a:latin typeface="Glacial Indifference"/>
                </a:rPr>
                <a:t> </a:t>
              </a:r>
              <a:r>
                <a:rPr lang="en-US" sz="2400" spc="120" dirty="0" err="1">
                  <a:solidFill>
                    <a:srgbClr val="456A2C"/>
                  </a:solidFill>
                  <a:latin typeface="Glacial Indifference"/>
                </a:rPr>
                <a:t>Fragen</a:t>
              </a:r>
              <a:endParaRPr lang="en-US" sz="2400" spc="120" dirty="0">
                <a:solidFill>
                  <a:srgbClr val="456A2C"/>
                </a:solidFill>
                <a:latin typeface="Glacial Indifference"/>
              </a:endParaRPr>
            </a:p>
          </p:txBody>
        </p:sp>
        <p:sp>
          <p:nvSpPr>
            <p:cNvPr id="7" name="TextBox 7"/>
            <p:cNvSpPr txBox="1"/>
            <p:nvPr/>
          </p:nvSpPr>
          <p:spPr>
            <a:xfrm>
              <a:off x="1001671" y="6425817"/>
              <a:ext cx="9215776" cy="695889"/>
            </a:xfrm>
            <a:prstGeom prst="rect">
              <a:avLst/>
            </a:prstGeom>
            <a:grpFill/>
          </p:spPr>
          <p:txBody>
            <a:bodyPr lIns="0" tIns="0" rIns="0" bIns="0" rtlCol="0" anchor="t">
              <a:spAutoFit/>
            </a:bodyPr>
            <a:lstStyle/>
            <a:p>
              <a:pPr algn="l">
                <a:lnSpc>
                  <a:spcPts val="4810"/>
                </a:lnSpc>
              </a:pP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86801" y="163218"/>
            <a:ext cx="9521576" cy="9124293"/>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de-AT" sz="2400" b="1" spc="120" dirty="0">
                <a:solidFill>
                  <a:srgbClr val="456A2C"/>
                </a:solidFill>
                <a:latin typeface="Glacial Indifference"/>
              </a:rPr>
              <a:t>Restaurierung: </a:t>
            </a:r>
            <a:r>
              <a:rPr lang="de-AT" sz="2400" spc="120" dirty="0">
                <a:solidFill>
                  <a:srgbClr val="456A2C"/>
                </a:solidFill>
                <a:latin typeface="Glacial Indifference"/>
              </a:rPr>
              <a:t>Behebung von Baumängeln durch die Maßnahmen eines Denkmalpflegers.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Reparatur</a:t>
            </a:r>
            <a:r>
              <a:rPr lang="en-US" sz="2400" b="1" spc="120" dirty="0">
                <a:solidFill>
                  <a:srgbClr val="456A2C"/>
                </a:solidFill>
                <a:latin typeface="Glacial Indifference"/>
              </a:rPr>
              <a:t>: R</a:t>
            </a:r>
            <a:r>
              <a:rPr lang="de-AT" sz="2400" spc="120" dirty="0" err="1">
                <a:solidFill>
                  <a:srgbClr val="456A2C"/>
                </a:solidFill>
                <a:latin typeface="Glacial Indifference"/>
              </a:rPr>
              <a:t>eparieren</a:t>
            </a:r>
            <a:r>
              <a:rPr lang="de-AT" sz="2400" spc="120" dirty="0">
                <a:solidFill>
                  <a:srgbClr val="456A2C"/>
                </a:solidFill>
                <a:latin typeface="Glacial Indifference"/>
              </a:rPr>
              <a:t> oder Ersetzen einer defekten Struktur, eines defekten Bauelements oder eines defekten Geräts durch ein funktionsfähiges Element, Instandhaltung.</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Renovierung</a:t>
            </a:r>
            <a:r>
              <a:rPr lang="en-US" sz="2400" b="1" spc="120" dirty="0">
                <a:solidFill>
                  <a:srgbClr val="456A2C"/>
                </a:solidFill>
                <a:latin typeface="Glacial Indifference"/>
              </a:rPr>
              <a:t>: </a:t>
            </a:r>
            <a:r>
              <a:rPr lang="de-AT" sz="2400" spc="120" dirty="0">
                <a:solidFill>
                  <a:srgbClr val="456A2C"/>
                </a:solidFill>
                <a:latin typeface="Glacial Indifference"/>
              </a:rPr>
              <a:t>Der Zustand eines Gebäudes wird beibehalten oder verbessert, um seinen Zweck besser zu erfüllen.</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Instandhaltung</a:t>
            </a:r>
            <a:r>
              <a:rPr lang="en-US" sz="2400" b="1" spc="120" dirty="0">
                <a:solidFill>
                  <a:srgbClr val="456A2C"/>
                </a:solidFill>
                <a:latin typeface="Glacial Indifference"/>
              </a:rPr>
              <a:t>: </a:t>
            </a:r>
            <a:r>
              <a:rPr lang="de-AT" sz="2400" spc="120" dirty="0">
                <a:solidFill>
                  <a:srgbClr val="456A2C"/>
                </a:solidFill>
                <a:latin typeface="Glacial Indifference"/>
              </a:rPr>
              <a:t>Eine Wartungsarbeit, bei der die Eigenschaften eines Objekts durch Erneuerung erhalten werden.</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AT" sz="2400" b="1" spc="120" dirty="0">
                <a:solidFill>
                  <a:srgbClr val="456A2C"/>
                </a:solidFill>
                <a:latin typeface="Glacial Indifference"/>
              </a:rPr>
              <a:t>Sanierung: </a:t>
            </a:r>
            <a:r>
              <a:rPr lang="de-AT" sz="2400" spc="120" dirty="0">
                <a:solidFill>
                  <a:srgbClr val="456A2C"/>
                </a:solidFill>
                <a:latin typeface="Glacial Indifference"/>
              </a:rPr>
              <a:t>Das Objekt wird in einen Zustand gebracht, der für die Nutzung oder Erhaltung ausreicht</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AT" sz="2400" b="1" spc="120" dirty="0">
                <a:solidFill>
                  <a:srgbClr val="456A2C"/>
                </a:solidFill>
                <a:latin typeface="Glacial Indifference"/>
              </a:rPr>
              <a:t>Bestandsaufnahme: </a:t>
            </a:r>
            <a:r>
              <a:rPr lang="de-AT" sz="2400" spc="120" dirty="0">
                <a:solidFill>
                  <a:srgbClr val="456A2C"/>
                </a:solidFill>
                <a:latin typeface="Glacial Indifference"/>
              </a:rPr>
              <a:t>Bestimmung des Zustands und des Reparaturbedarfs einer Immobilie, eines Gebäudes oder eines Gebäudeteils.</a:t>
            </a:r>
          </a:p>
          <a:p>
            <a:pPr>
              <a:lnSpc>
                <a:spcPts val="3359"/>
              </a:lnSpc>
            </a:pPr>
            <a:endParaRPr lang="fi-FI" sz="2400" spc="120" dirty="0">
              <a:solidFill>
                <a:srgbClr val="456A2C"/>
              </a:solidFill>
              <a:latin typeface="Glacial Indifference"/>
            </a:endParaRPr>
          </a:p>
        </p:txBody>
      </p:sp>
      <p:sp>
        <p:nvSpPr>
          <p:cNvPr id="3" name="AutoShape 3"/>
          <p:cNvSpPr/>
          <p:nvPr/>
        </p:nvSpPr>
        <p:spPr>
          <a:xfrm>
            <a:off x="0" y="-49530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159596"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n-US" sz="6200" spc="310" dirty="0" err="1">
                  <a:solidFill>
                    <a:schemeClr val="bg1"/>
                  </a:solidFill>
                  <a:latin typeface="League Spartan"/>
                </a:rPr>
                <a:t>Terminologie</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99468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86801" y="163218"/>
            <a:ext cx="9521576" cy="868827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de-AT" sz="2400" b="1" spc="120" dirty="0">
                <a:solidFill>
                  <a:srgbClr val="456A2C"/>
                </a:solidFill>
                <a:latin typeface="Glacial Indifference"/>
              </a:rPr>
              <a:t>Renovierung</a:t>
            </a:r>
            <a:r>
              <a:rPr lang="de-AT" sz="2400" spc="120" dirty="0">
                <a:solidFill>
                  <a:srgbClr val="456A2C"/>
                </a:solidFill>
                <a:latin typeface="Glacial Indifference"/>
              </a:rPr>
              <a:t>: Renovierungsarbeiten, die als vergleichsweise großes Projekt durchgeführt werden.</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Wesentliche</a:t>
            </a:r>
            <a:r>
              <a:rPr lang="en-US" sz="2400" b="1" spc="120" dirty="0">
                <a:solidFill>
                  <a:srgbClr val="456A2C"/>
                </a:solidFill>
                <a:latin typeface="Glacial Indifference"/>
              </a:rPr>
              <a:t> </a:t>
            </a:r>
            <a:r>
              <a:rPr lang="en-US" sz="2400" b="1" spc="120" dirty="0" err="1">
                <a:solidFill>
                  <a:srgbClr val="456A2C"/>
                </a:solidFill>
                <a:latin typeface="Glacial Indifference"/>
              </a:rPr>
              <a:t>Verbesserung</a:t>
            </a:r>
            <a:r>
              <a:rPr lang="en-US" sz="2400" b="1" spc="120" dirty="0">
                <a:solidFill>
                  <a:srgbClr val="456A2C"/>
                </a:solidFill>
                <a:latin typeface="Glacial Indifference"/>
              </a:rPr>
              <a:t>: </a:t>
            </a:r>
            <a:r>
              <a:rPr lang="en-US" sz="2400" spc="120" dirty="0">
                <a:solidFill>
                  <a:srgbClr val="456A2C"/>
                </a:solidFill>
                <a:latin typeface="Glacial Indifference"/>
              </a:rPr>
              <a:t>Die </a:t>
            </a:r>
            <a:r>
              <a:rPr lang="en-US" sz="2400" spc="120" dirty="0" err="1">
                <a:solidFill>
                  <a:srgbClr val="456A2C"/>
                </a:solidFill>
                <a:latin typeface="Glacial Indifference"/>
              </a:rPr>
              <a:t>Qualität</a:t>
            </a:r>
            <a:r>
              <a:rPr lang="en-US" sz="2400" spc="120" dirty="0">
                <a:solidFill>
                  <a:srgbClr val="456A2C"/>
                </a:solidFill>
                <a:latin typeface="Glacial Indifference"/>
              </a:rPr>
              <a:t> des </a:t>
            </a:r>
            <a:r>
              <a:rPr lang="en-US" sz="2400" spc="120" dirty="0" err="1">
                <a:solidFill>
                  <a:srgbClr val="456A2C"/>
                </a:solidFill>
                <a:latin typeface="Glacial Indifference"/>
              </a:rPr>
              <a:t>Objekts</a:t>
            </a:r>
            <a:r>
              <a:rPr lang="en-US" sz="2400" spc="120" dirty="0">
                <a:solidFill>
                  <a:srgbClr val="456A2C"/>
                </a:solidFill>
                <a:latin typeface="Glacial Indifference"/>
              </a:rPr>
              <a:t> </a:t>
            </a:r>
            <a:r>
              <a:rPr lang="en-US" sz="2400" spc="120" dirty="0" err="1">
                <a:solidFill>
                  <a:srgbClr val="456A2C"/>
                </a:solidFill>
                <a:latin typeface="Glacial Indifference"/>
              </a:rPr>
              <a:t>wird</a:t>
            </a:r>
            <a:r>
              <a:rPr lang="en-US" sz="2400" spc="120" dirty="0">
                <a:solidFill>
                  <a:srgbClr val="456A2C"/>
                </a:solidFill>
                <a:latin typeface="Glacial Indifference"/>
              </a:rPr>
              <a:t> </a:t>
            </a:r>
            <a:r>
              <a:rPr lang="en-US" sz="2400" spc="120" dirty="0" err="1">
                <a:solidFill>
                  <a:srgbClr val="456A2C"/>
                </a:solidFill>
                <a:latin typeface="Glacial Indifference"/>
              </a:rPr>
              <a:t>gegenüber</a:t>
            </a:r>
            <a:r>
              <a:rPr lang="en-US" sz="2400" spc="120" dirty="0">
                <a:solidFill>
                  <a:srgbClr val="456A2C"/>
                </a:solidFill>
                <a:latin typeface="Glacial Indifference"/>
              </a:rPr>
              <a:t> dem </a:t>
            </a:r>
            <a:r>
              <a:rPr lang="en-US" sz="2400" spc="120" dirty="0" err="1">
                <a:solidFill>
                  <a:srgbClr val="456A2C"/>
                </a:solidFill>
                <a:latin typeface="Glacial Indifference"/>
              </a:rPr>
              <a:t>ursprünglichen</a:t>
            </a:r>
            <a:r>
              <a:rPr lang="en-US" sz="2400" spc="120" dirty="0">
                <a:solidFill>
                  <a:srgbClr val="456A2C"/>
                </a:solidFill>
                <a:latin typeface="Glacial Indifference"/>
              </a:rPr>
              <a:t> </a:t>
            </a:r>
            <a:r>
              <a:rPr lang="en-US" sz="2400" spc="120" dirty="0" err="1">
                <a:solidFill>
                  <a:srgbClr val="456A2C"/>
                </a:solidFill>
                <a:latin typeface="Glacial Indifference"/>
              </a:rPr>
              <a:t>Zustand</a:t>
            </a:r>
            <a:r>
              <a:rPr lang="en-US" sz="2400" spc="120" dirty="0">
                <a:solidFill>
                  <a:srgbClr val="456A2C"/>
                </a:solidFill>
                <a:latin typeface="Glacial Indifference"/>
              </a:rPr>
              <a:t> </a:t>
            </a:r>
            <a:r>
              <a:rPr lang="en-US" sz="2400" spc="120" dirty="0" err="1">
                <a:solidFill>
                  <a:srgbClr val="456A2C"/>
                </a:solidFill>
                <a:latin typeface="Glacial Indifference"/>
              </a:rPr>
              <a:t>wesentlich</a:t>
            </a:r>
            <a:r>
              <a:rPr lang="en-US" sz="2400" spc="120" dirty="0">
                <a:solidFill>
                  <a:srgbClr val="456A2C"/>
                </a:solidFill>
                <a:latin typeface="Glacial Indifference"/>
              </a:rPr>
              <a:t> </a:t>
            </a:r>
            <a:r>
              <a:rPr lang="en-US" sz="2400" spc="120" dirty="0" err="1">
                <a:solidFill>
                  <a:srgbClr val="456A2C"/>
                </a:solidFill>
                <a:latin typeface="Glacial Indifference"/>
              </a:rPr>
              <a:t>verbessert</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Rekonstruktion</a:t>
            </a:r>
            <a:r>
              <a:rPr lang="en-US" sz="2400" b="1" spc="120" dirty="0">
                <a:solidFill>
                  <a:srgbClr val="456A2C"/>
                </a:solidFill>
                <a:latin typeface="Glacial Indifference"/>
              </a:rPr>
              <a:t>: </a:t>
            </a:r>
            <a:r>
              <a:rPr lang="en-US" sz="2400" spc="120" dirty="0" err="1">
                <a:solidFill>
                  <a:srgbClr val="456A2C"/>
                </a:solidFill>
                <a:latin typeface="Glacial Indifference"/>
              </a:rPr>
              <a:t>Wiederaufbau</a:t>
            </a:r>
            <a:r>
              <a:rPr lang="en-US" sz="2400" spc="120" dirty="0">
                <a:solidFill>
                  <a:srgbClr val="456A2C"/>
                </a:solidFill>
                <a:latin typeface="Glacial Indifference"/>
              </a:rPr>
              <a:t> </a:t>
            </a:r>
            <a:r>
              <a:rPr lang="en-US" sz="2400" spc="120" dirty="0" err="1">
                <a:solidFill>
                  <a:srgbClr val="456A2C"/>
                </a:solidFill>
                <a:latin typeface="Glacial Indifference"/>
              </a:rPr>
              <a:t>eines</a:t>
            </a:r>
            <a:r>
              <a:rPr lang="en-US" sz="2400" spc="120" dirty="0">
                <a:solidFill>
                  <a:srgbClr val="456A2C"/>
                </a:solidFill>
                <a:latin typeface="Glacial Indifference"/>
              </a:rPr>
              <a:t> </a:t>
            </a:r>
            <a:r>
              <a:rPr lang="en-US" sz="2400" spc="120" dirty="0" err="1">
                <a:solidFill>
                  <a:srgbClr val="456A2C"/>
                </a:solidFill>
                <a:latin typeface="Glacial Indifference"/>
              </a:rPr>
              <a:t>Gebäudes</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Gebäuteteils</a:t>
            </a:r>
            <a:r>
              <a:rPr lang="en-US" sz="2400" spc="120" dirty="0">
                <a:solidFill>
                  <a:srgbClr val="456A2C"/>
                </a:solidFill>
                <a:latin typeface="Glacial Indifference"/>
              </a:rPr>
              <a:t> auf Basis </a:t>
            </a:r>
            <a:r>
              <a:rPr lang="en-US" sz="2400" spc="120" dirty="0" err="1">
                <a:solidFill>
                  <a:srgbClr val="456A2C"/>
                </a:solidFill>
                <a:latin typeface="Glacial Indifference"/>
              </a:rPr>
              <a:t>erhaltener</a:t>
            </a:r>
            <a:r>
              <a:rPr lang="en-US" sz="2400" spc="120" dirty="0">
                <a:solidFill>
                  <a:srgbClr val="456A2C"/>
                </a:solidFill>
                <a:latin typeface="Glacial Indifference"/>
              </a:rPr>
              <a:t> </a:t>
            </a:r>
            <a:r>
              <a:rPr lang="en-US" sz="2400" spc="120" dirty="0" err="1">
                <a:solidFill>
                  <a:srgbClr val="456A2C"/>
                </a:solidFill>
                <a:latin typeface="Glacial Indifference"/>
              </a:rPr>
              <a:t>Teile</a:t>
            </a:r>
            <a:r>
              <a:rPr lang="en-US" sz="2400" spc="120" dirty="0">
                <a:solidFill>
                  <a:srgbClr val="456A2C"/>
                </a:solidFill>
                <a:latin typeface="Glacial Indifference"/>
              </a:rPr>
              <a:t> und/</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Dokumente</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Restaurierung</a:t>
            </a:r>
            <a:r>
              <a:rPr lang="en-US" sz="2400" b="1" spc="120" dirty="0">
                <a:solidFill>
                  <a:srgbClr val="456A2C"/>
                </a:solidFill>
                <a:latin typeface="Glacial Indifference"/>
              </a:rPr>
              <a:t>: </a:t>
            </a:r>
            <a:r>
              <a:rPr lang="en-US" sz="2400" spc="120" dirty="0" err="1">
                <a:solidFill>
                  <a:srgbClr val="456A2C"/>
                </a:solidFill>
                <a:latin typeface="Glacial Indifference"/>
              </a:rPr>
              <a:t>Erhalt</a:t>
            </a:r>
            <a:r>
              <a:rPr lang="en-US" sz="2400" spc="120" dirty="0">
                <a:solidFill>
                  <a:srgbClr val="456A2C"/>
                </a:solidFill>
                <a:latin typeface="Glacial Indifference"/>
              </a:rPr>
              <a:t> der </a:t>
            </a:r>
            <a:r>
              <a:rPr lang="en-US" sz="2400" spc="120" dirty="0" err="1">
                <a:solidFill>
                  <a:srgbClr val="456A2C"/>
                </a:solidFill>
                <a:latin typeface="Glacial Indifference"/>
              </a:rPr>
              <a:t>historischen</a:t>
            </a:r>
            <a:r>
              <a:rPr lang="en-US" sz="2400" spc="120" dirty="0">
                <a:solidFill>
                  <a:srgbClr val="456A2C"/>
                </a:solidFill>
                <a:latin typeface="Glacial Indifference"/>
              </a:rPr>
              <a:t> und </a:t>
            </a:r>
            <a:r>
              <a:rPr lang="en-US" sz="2400" spc="120" dirty="0" err="1">
                <a:solidFill>
                  <a:srgbClr val="456A2C"/>
                </a:solidFill>
                <a:latin typeface="Glacial Indifference"/>
              </a:rPr>
              <a:t>architektonischen</a:t>
            </a:r>
            <a:r>
              <a:rPr lang="en-US" sz="2400" spc="120" dirty="0">
                <a:solidFill>
                  <a:srgbClr val="456A2C"/>
                </a:solidFill>
                <a:latin typeface="Glacial Indifference"/>
              </a:rPr>
              <a:t> </a:t>
            </a:r>
            <a:r>
              <a:rPr lang="en-US" sz="2400" spc="120" dirty="0" err="1">
                <a:solidFill>
                  <a:srgbClr val="456A2C"/>
                </a:solidFill>
                <a:latin typeface="Glacial Indifference"/>
              </a:rPr>
              <a:t>Werte</a:t>
            </a:r>
            <a:r>
              <a:rPr lang="en-US" sz="2400" spc="120" dirty="0">
                <a:solidFill>
                  <a:srgbClr val="456A2C"/>
                </a:solidFill>
                <a:latin typeface="Glacial Indifference"/>
              </a:rPr>
              <a:t> </a:t>
            </a:r>
            <a:r>
              <a:rPr lang="en-US" sz="2400" spc="120" dirty="0" err="1">
                <a:solidFill>
                  <a:srgbClr val="456A2C"/>
                </a:solidFill>
                <a:latin typeface="Glacial Indifference"/>
              </a:rPr>
              <a:t>eines</a:t>
            </a:r>
            <a:r>
              <a:rPr lang="en-US" sz="2400" spc="120" dirty="0">
                <a:solidFill>
                  <a:srgbClr val="456A2C"/>
                </a:solidFill>
                <a:latin typeface="Glacial Indifference"/>
              </a:rPr>
              <a:t> </a:t>
            </a:r>
            <a:r>
              <a:rPr lang="en-US" sz="2400" spc="120" dirty="0" err="1">
                <a:solidFill>
                  <a:srgbClr val="456A2C"/>
                </a:solidFill>
                <a:latin typeface="Glacial Indifference"/>
              </a:rPr>
              <a:t>Gebäudes</a:t>
            </a:r>
            <a:r>
              <a:rPr lang="en-US" sz="2400" spc="120" dirty="0">
                <a:solidFill>
                  <a:srgbClr val="456A2C"/>
                </a:solidFill>
                <a:latin typeface="Glacial Indifference"/>
              </a:rPr>
              <a:t> und/</a:t>
            </a:r>
            <a:r>
              <a:rPr lang="en-US" sz="2400" spc="120" dirty="0" err="1">
                <a:solidFill>
                  <a:srgbClr val="456A2C"/>
                </a:solidFill>
                <a:latin typeface="Glacial Indifference"/>
              </a:rPr>
              <a:t>oder</a:t>
            </a:r>
            <a:r>
              <a:rPr lang="en-US" sz="2400" spc="120" dirty="0">
                <a:solidFill>
                  <a:srgbClr val="456A2C"/>
                </a:solidFill>
                <a:latin typeface="Glacial Indifference"/>
              </a:rPr>
              <a:t> der </a:t>
            </a:r>
            <a:r>
              <a:rPr lang="en-US" sz="2400" spc="120" dirty="0" err="1">
                <a:solidFill>
                  <a:srgbClr val="456A2C"/>
                </a:solidFill>
                <a:latin typeface="Glacial Indifference"/>
              </a:rPr>
              <a:t>Bauumgebung</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Erneuerung</a:t>
            </a:r>
            <a:r>
              <a:rPr lang="en-US" sz="2400" b="1" spc="120" dirty="0">
                <a:solidFill>
                  <a:srgbClr val="456A2C"/>
                </a:solidFill>
                <a:latin typeface="Glacial Indifference"/>
              </a:rPr>
              <a:t>: </a:t>
            </a:r>
            <a:r>
              <a:rPr lang="en-US" sz="2400" spc="120" dirty="0">
                <a:solidFill>
                  <a:srgbClr val="456A2C"/>
                </a:solidFill>
                <a:latin typeface="Glacial Indifference"/>
              </a:rPr>
              <a:t>Eine </a:t>
            </a:r>
            <a:r>
              <a:rPr lang="en-US" sz="2400" spc="120" dirty="0" err="1">
                <a:solidFill>
                  <a:srgbClr val="456A2C"/>
                </a:solidFill>
                <a:latin typeface="Glacial Indifference"/>
              </a:rPr>
              <a:t>Maßnahme</a:t>
            </a:r>
            <a:r>
              <a:rPr lang="en-US" sz="2400" spc="120" dirty="0">
                <a:solidFill>
                  <a:srgbClr val="456A2C"/>
                </a:solidFill>
                <a:latin typeface="Glacial Indifference"/>
              </a:rPr>
              <a:t>, </a:t>
            </a:r>
            <a:r>
              <a:rPr lang="en-US" sz="2400" spc="120" dirty="0" err="1">
                <a:solidFill>
                  <a:srgbClr val="456A2C"/>
                </a:solidFill>
                <a:latin typeface="Glacial Indifference"/>
              </a:rPr>
              <a:t>bei</a:t>
            </a:r>
            <a:r>
              <a:rPr lang="en-US" sz="2400" spc="120" dirty="0">
                <a:solidFill>
                  <a:srgbClr val="456A2C"/>
                </a:solidFill>
                <a:latin typeface="Glacial Indifference"/>
              </a:rPr>
              <a:t> der </a:t>
            </a:r>
            <a:r>
              <a:rPr lang="en-US" sz="2400" spc="120" dirty="0" err="1">
                <a:solidFill>
                  <a:srgbClr val="456A2C"/>
                </a:solidFill>
                <a:latin typeface="Glacial Indifference"/>
              </a:rPr>
              <a:t>ein</a:t>
            </a:r>
            <a:r>
              <a:rPr lang="en-US" sz="2400" spc="120" dirty="0">
                <a:solidFill>
                  <a:srgbClr val="456A2C"/>
                </a:solidFill>
                <a:latin typeface="Glacial Indifference"/>
              </a:rPr>
              <a:t> </a:t>
            </a:r>
            <a:r>
              <a:rPr lang="en-US" sz="2400" spc="120" dirty="0" err="1">
                <a:solidFill>
                  <a:srgbClr val="456A2C"/>
                </a:solidFill>
                <a:latin typeface="Glacial Indifference"/>
              </a:rPr>
              <a:t>Objekt</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eine</a:t>
            </a:r>
            <a:r>
              <a:rPr lang="en-US" sz="2400" spc="120" dirty="0">
                <a:solidFill>
                  <a:srgbClr val="456A2C"/>
                </a:solidFill>
                <a:latin typeface="Glacial Indifference"/>
              </a:rPr>
              <a:t> </a:t>
            </a:r>
            <a:r>
              <a:rPr lang="en-US" sz="2400" spc="120" dirty="0" err="1">
                <a:solidFill>
                  <a:srgbClr val="456A2C"/>
                </a:solidFill>
                <a:latin typeface="Glacial Indifference"/>
              </a:rPr>
              <a:t>große</a:t>
            </a:r>
            <a:r>
              <a:rPr lang="en-US" sz="2400" spc="120" dirty="0">
                <a:solidFill>
                  <a:srgbClr val="456A2C"/>
                </a:solidFill>
                <a:latin typeface="Glacial Indifference"/>
              </a:rPr>
              <a:t> </a:t>
            </a:r>
            <a:r>
              <a:rPr lang="en-US" sz="2400" spc="120" dirty="0" err="1">
                <a:solidFill>
                  <a:srgbClr val="456A2C"/>
                </a:solidFill>
                <a:latin typeface="Glacial Indifference"/>
              </a:rPr>
              <a:t>Anzahl</a:t>
            </a:r>
            <a:r>
              <a:rPr lang="en-US" sz="2400" spc="120" dirty="0">
                <a:solidFill>
                  <a:srgbClr val="456A2C"/>
                </a:solidFill>
                <a:latin typeface="Glacial Indifference"/>
              </a:rPr>
              <a:t> seiner </a:t>
            </a:r>
            <a:r>
              <a:rPr lang="en-US" sz="2400" spc="120" dirty="0" err="1">
                <a:solidFill>
                  <a:srgbClr val="456A2C"/>
                </a:solidFill>
                <a:latin typeface="Glacial Indifference"/>
              </a:rPr>
              <a:t>Bestandteile</a:t>
            </a:r>
            <a:r>
              <a:rPr lang="en-US" sz="2400" spc="120" dirty="0">
                <a:solidFill>
                  <a:srgbClr val="456A2C"/>
                </a:solidFill>
                <a:latin typeface="Glacial Indifference"/>
              </a:rPr>
              <a:t> </a:t>
            </a:r>
            <a:r>
              <a:rPr lang="en-US" sz="2400" spc="120" dirty="0" err="1">
                <a:solidFill>
                  <a:srgbClr val="456A2C"/>
                </a:solidFill>
                <a:latin typeface="Glacial Indifference"/>
              </a:rPr>
              <a:t>durch</a:t>
            </a:r>
            <a:r>
              <a:rPr lang="en-US" sz="2400" spc="120" dirty="0">
                <a:solidFill>
                  <a:srgbClr val="456A2C"/>
                </a:solidFill>
                <a:latin typeface="Glacial Indifference"/>
              </a:rPr>
              <a:t> </a:t>
            </a:r>
            <a:r>
              <a:rPr lang="en-US" sz="2400" spc="120" dirty="0" err="1">
                <a:solidFill>
                  <a:srgbClr val="456A2C"/>
                </a:solidFill>
                <a:latin typeface="Glacial Indifference"/>
              </a:rPr>
              <a:t>neue</a:t>
            </a:r>
            <a:r>
              <a:rPr lang="en-US" sz="2400" spc="120" dirty="0">
                <a:solidFill>
                  <a:srgbClr val="456A2C"/>
                </a:solidFill>
                <a:latin typeface="Glacial Indifference"/>
              </a:rPr>
              <a:t> </a:t>
            </a:r>
            <a:r>
              <a:rPr lang="en-US" sz="2400" spc="120" dirty="0" err="1">
                <a:solidFill>
                  <a:srgbClr val="456A2C"/>
                </a:solidFill>
                <a:latin typeface="Glacial Indifference"/>
              </a:rPr>
              <a:t>Teile</a:t>
            </a:r>
            <a:r>
              <a:rPr lang="en-US" sz="2400" spc="120" dirty="0">
                <a:solidFill>
                  <a:srgbClr val="456A2C"/>
                </a:solidFill>
                <a:latin typeface="Glacial Indifference"/>
              </a:rPr>
              <a:t> </a:t>
            </a:r>
            <a:r>
              <a:rPr lang="en-US" sz="2400" spc="120" dirty="0" err="1">
                <a:solidFill>
                  <a:srgbClr val="456A2C"/>
                </a:solidFill>
                <a:latin typeface="Glacial Indifference"/>
              </a:rPr>
              <a:t>ersetzt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Jährliche</a:t>
            </a:r>
            <a:r>
              <a:rPr lang="en-US" sz="2400" b="1" spc="120" dirty="0">
                <a:solidFill>
                  <a:srgbClr val="456A2C"/>
                </a:solidFill>
                <a:latin typeface="Glacial Indifference"/>
              </a:rPr>
              <a:t> </a:t>
            </a:r>
            <a:r>
              <a:rPr lang="en-US" sz="2400" b="1" spc="120" dirty="0" err="1">
                <a:solidFill>
                  <a:srgbClr val="456A2C"/>
                </a:solidFill>
                <a:latin typeface="Glacial Indifference"/>
              </a:rPr>
              <a:t>Renovierung</a:t>
            </a:r>
            <a:r>
              <a:rPr lang="en-US" sz="2400" b="1" spc="120" dirty="0">
                <a:solidFill>
                  <a:srgbClr val="456A2C"/>
                </a:solidFill>
                <a:latin typeface="Glacial Indifference"/>
              </a:rPr>
              <a:t>: </a:t>
            </a:r>
            <a:r>
              <a:rPr lang="en-US" sz="2400" spc="120" dirty="0">
                <a:solidFill>
                  <a:srgbClr val="456A2C"/>
                </a:solidFill>
                <a:latin typeface="Glacial Indifference"/>
              </a:rPr>
              <a:t>Eine </a:t>
            </a:r>
            <a:r>
              <a:rPr lang="en-US" sz="2400" spc="120" dirty="0" err="1">
                <a:solidFill>
                  <a:srgbClr val="456A2C"/>
                </a:solidFill>
                <a:latin typeface="Glacial Indifference"/>
              </a:rPr>
              <a:t>standardmäßige</a:t>
            </a:r>
            <a:r>
              <a:rPr lang="en-US" sz="2400" spc="120" dirty="0">
                <a:solidFill>
                  <a:srgbClr val="456A2C"/>
                </a:solidFill>
                <a:latin typeface="Glacial Indifference"/>
              </a:rPr>
              <a:t> </a:t>
            </a:r>
            <a:r>
              <a:rPr lang="en-US" sz="2400" spc="120" dirty="0" err="1">
                <a:solidFill>
                  <a:srgbClr val="456A2C"/>
                </a:solidFill>
                <a:latin typeface="Glacial Indifference"/>
              </a:rPr>
              <a:t>Gebäuderenovierung</a:t>
            </a:r>
            <a:r>
              <a:rPr lang="en-US" sz="2400" spc="120" dirty="0">
                <a:solidFill>
                  <a:srgbClr val="456A2C"/>
                </a:solidFill>
                <a:latin typeface="Glacial Indifference"/>
              </a:rPr>
              <a:t>, die </a:t>
            </a:r>
            <a:r>
              <a:rPr lang="en-US" sz="2400" spc="120" dirty="0" err="1">
                <a:solidFill>
                  <a:srgbClr val="456A2C"/>
                </a:solidFill>
                <a:latin typeface="Glacial Indifference"/>
              </a:rPr>
              <a:t>im</a:t>
            </a:r>
            <a:r>
              <a:rPr lang="en-US" sz="2400" spc="120" dirty="0">
                <a:solidFill>
                  <a:srgbClr val="456A2C"/>
                </a:solidFill>
                <a:latin typeface="Glacial Indifference"/>
              </a:rPr>
              <a:t> Budget </a:t>
            </a:r>
            <a:r>
              <a:rPr lang="en-US" sz="2400" spc="120" dirty="0" err="1">
                <a:solidFill>
                  <a:srgbClr val="456A2C"/>
                </a:solidFill>
                <a:latin typeface="Glacial Indifference"/>
              </a:rPr>
              <a:t>inkludiert</a:t>
            </a:r>
            <a:r>
              <a:rPr lang="en-US" sz="2400" spc="120" dirty="0">
                <a:solidFill>
                  <a:srgbClr val="456A2C"/>
                </a:solidFill>
                <a:latin typeface="Glacial Indifference"/>
              </a:rPr>
              <a:t> </a:t>
            </a:r>
            <a:r>
              <a:rPr lang="en-US" sz="2400" spc="120" dirty="0" err="1">
                <a:solidFill>
                  <a:srgbClr val="456A2C"/>
                </a:solidFill>
                <a:latin typeface="Glacial Indifference"/>
              </a:rPr>
              <a:t>ist</a:t>
            </a:r>
            <a:r>
              <a:rPr lang="en-US" sz="2400" spc="120" dirty="0">
                <a:solidFill>
                  <a:srgbClr val="456A2C"/>
                </a:solidFill>
                <a:latin typeface="Glacial Indifference"/>
              </a:rPr>
              <a:t>. Je </a:t>
            </a:r>
            <a:r>
              <a:rPr lang="en-US" sz="2400" spc="120" dirty="0" err="1">
                <a:solidFill>
                  <a:srgbClr val="456A2C"/>
                </a:solidFill>
                <a:latin typeface="Glacial Indifference"/>
              </a:rPr>
              <a:t>nach</a:t>
            </a:r>
            <a:r>
              <a:rPr lang="en-US" sz="2400" spc="120" dirty="0">
                <a:solidFill>
                  <a:srgbClr val="456A2C"/>
                </a:solidFill>
                <a:latin typeface="Glacial Indifference"/>
              </a:rPr>
              <a:t> </a:t>
            </a:r>
            <a:r>
              <a:rPr lang="en-US" sz="2400" spc="120" dirty="0" err="1">
                <a:solidFill>
                  <a:srgbClr val="456A2C"/>
                </a:solidFill>
                <a:latin typeface="Glacial Indifference"/>
              </a:rPr>
              <a:t>Zustandsbewertung</a:t>
            </a:r>
            <a:r>
              <a:rPr lang="en-US" sz="2400" spc="120" dirty="0">
                <a:solidFill>
                  <a:srgbClr val="456A2C"/>
                </a:solidFill>
                <a:latin typeface="Glacial Indifference"/>
              </a:rPr>
              <a:t> </a:t>
            </a:r>
            <a:r>
              <a:rPr lang="en-US" sz="2400" spc="120" dirty="0" err="1">
                <a:solidFill>
                  <a:srgbClr val="456A2C"/>
                </a:solidFill>
                <a:latin typeface="Glacial Indifference"/>
              </a:rPr>
              <a:t>können</a:t>
            </a:r>
            <a:r>
              <a:rPr lang="en-US" sz="2400" spc="120" dirty="0">
                <a:solidFill>
                  <a:srgbClr val="456A2C"/>
                </a:solidFill>
                <a:latin typeface="Glacial Indifference"/>
              </a:rPr>
              <a:t> </a:t>
            </a:r>
            <a:r>
              <a:rPr lang="en-US" sz="2400" spc="120" dirty="0" err="1">
                <a:solidFill>
                  <a:srgbClr val="456A2C"/>
                </a:solidFill>
                <a:latin typeface="Glacial Indifference"/>
              </a:rPr>
              <a:t>geplante</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unvorhergesehene</a:t>
            </a:r>
            <a:r>
              <a:rPr lang="en-US" sz="2400" spc="120" dirty="0">
                <a:solidFill>
                  <a:srgbClr val="456A2C"/>
                </a:solidFill>
                <a:latin typeface="Glacial Indifference"/>
              </a:rPr>
              <a:t> </a:t>
            </a:r>
            <a:r>
              <a:rPr lang="en-US" sz="2400" spc="120" dirty="0" err="1">
                <a:solidFill>
                  <a:srgbClr val="456A2C"/>
                </a:solidFill>
                <a:latin typeface="Glacial Indifference"/>
              </a:rPr>
              <a:t>Renoveriungsarbeiten</a:t>
            </a:r>
            <a:r>
              <a:rPr lang="en-US" sz="2400" spc="120" dirty="0">
                <a:solidFill>
                  <a:srgbClr val="456A2C"/>
                </a:solidFill>
                <a:latin typeface="Glacial Indifference"/>
              </a:rPr>
              <a:t> </a:t>
            </a:r>
            <a:r>
              <a:rPr lang="en-US" sz="2400" spc="120" dirty="0" err="1">
                <a:solidFill>
                  <a:srgbClr val="456A2C"/>
                </a:solidFill>
                <a:latin typeface="Glacial Indifference"/>
              </a:rPr>
              <a:t>durchgeführt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endParaRPr lang="fi-FI" sz="2400" spc="120" dirty="0">
              <a:solidFill>
                <a:srgbClr val="456A2C"/>
              </a:solidFill>
              <a:latin typeface="Glacial Indifference"/>
            </a:endParaRPr>
          </a:p>
        </p:txBody>
      </p:sp>
      <p:sp>
        <p:nvSpPr>
          <p:cNvPr id="3" name="AutoShape 3"/>
          <p:cNvSpPr/>
          <p:nvPr/>
        </p:nvSpPr>
        <p:spPr>
          <a:xfrm>
            <a:off x="0" y="-548872"/>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219200" y="957263"/>
            <a:ext cx="6705601"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n-US" sz="6200" spc="310" dirty="0" err="1">
                  <a:solidFill>
                    <a:schemeClr val="bg1"/>
                  </a:solidFill>
                  <a:latin typeface="League Spartan"/>
                </a:rPr>
                <a:t>Terminologie</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44744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77039" y="163218"/>
            <a:ext cx="9531338"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DE" sz="2400" spc="120" dirty="0">
                <a:solidFill>
                  <a:srgbClr val="456A2C"/>
                </a:solidFill>
                <a:latin typeface="Glacial Indifference"/>
              </a:rPr>
              <a:t>Die Lebenszyklusanalyse (LCA), auch Ökobilanz genannt, ist eine Methode zur Bestimmung des Umwelteinflusses eines Produkts oder einer Dienstleistung während des Produktlebenszyklus. Der gesamte Lebenszyklus umfasst die Gewinnung des Materials aus der Natur, die Verarbeitung und den Transport des Materials, die Herstellung, die Lieferung, die Verwendung, Wiederverwertung und Instandhaltung, das Recycling und die Entsorgung des Produkts. </a:t>
            </a:r>
          </a:p>
          <a:p>
            <a:pPr marL="342900" indent="-342900">
              <a:lnSpc>
                <a:spcPts val="3359"/>
              </a:lnSpc>
              <a:buFont typeface="Arial" panose="020B0604020202020204" pitchFamily="34" charset="0"/>
              <a:buChar char="•"/>
            </a:pPr>
            <a:endParaRPr lang="de-DE"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DE" sz="2400" spc="120" dirty="0">
                <a:solidFill>
                  <a:srgbClr val="456A2C"/>
                </a:solidFill>
                <a:latin typeface="Glacial Indifference"/>
              </a:rPr>
              <a:t>Der Lebenszyklus eines Holzprodukts beginnt im Wald oder im Landwirtschaftsbetrieb, in dem der Baum wächst. </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DE" sz="2400" spc="120" dirty="0">
                <a:solidFill>
                  <a:srgbClr val="456A2C"/>
                </a:solidFill>
                <a:latin typeface="Glacial Indifference"/>
              </a:rPr>
              <a:t>Holz kann ungeschützten Phasen und mechanischen Belastungen nur standhalten, wenn es trocken bleibt. </a:t>
            </a: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DE" sz="2400" spc="120" dirty="0">
                <a:solidFill>
                  <a:srgbClr val="456A2C"/>
                </a:solidFill>
                <a:latin typeface="Glacial Indifference"/>
              </a:rPr>
              <a:t>Je weniger das Holz behandelt wurde, desto einfacher wird es, eine neue Verwendung dafür zu finden.</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DE" sz="2400" spc="120" dirty="0">
                <a:solidFill>
                  <a:srgbClr val="456A2C"/>
                </a:solidFill>
                <a:latin typeface="Glacial Indifference"/>
              </a:rPr>
              <a:t>Der Nachteil beim Recycling ist, dass die Möglichkeiten durch Menge, Qualität und Größe des Materials eingeschränkt werden. </a:t>
            </a:r>
            <a:endParaRPr lang="fi-FI" sz="1600" spc="120" dirty="0">
              <a:solidFill>
                <a:srgbClr val="456A2C"/>
              </a:solidFill>
              <a:latin typeface="Glacial Indifference"/>
            </a:endParaRPr>
          </a:p>
        </p:txBody>
      </p:sp>
      <p:sp>
        <p:nvSpPr>
          <p:cNvPr id="3" name="AutoShape 3"/>
          <p:cNvSpPr/>
          <p:nvPr/>
        </p:nvSpPr>
        <p:spPr>
          <a:xfrm>
            <a:off x="0" y="-49530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378795"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n-US" sz="6200" spc="310" dirty="0" err="1">
                  <a:solidFill>
                    <a:schemeClr val="bg1"/>
                  </a:solidFill>
                  <a:latin typeface="League Spartan"/>
                </a:rPr>
                <a:t>Lebenszyklus</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09800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71168" y="-352026"/>
            <a:ext cx="5052358" cy="10991051"/>
          </a:xfrm>
          <a:prstGeom prst="rect">
            <a:avLst/>
          </a:prstGeom>
          <a:solidFill>
            <a:srgbClr val="456A2C"/>
          </a:solidFill>
        </p:spPr>
      </p:sp>
      <p:grpSp>
        <p:nvGrpSpPr>
          <p:cNvPr id="4" name="Group 4"/>
          <p:cNvGrpSpPr/>
          <p:nvPr/>
        </p:nvGrpSpPr>
        <p:grpSpPr>
          <a:xfrm>
            <a:off x="4810434" y="419099"/>
            <a:ext cx="13325166" cy="7554632"/>
            <a:chOff x="-1" y="-3114570"/>
            <a:chExt cx="13500331" cy="4736855"/>
          </a:xfrm>
        </p:grpSpPr>
        <p:sp>
          <p:nvSpPr>
            <p:cNvPr id="5" name="TextBox 5"/>
            <p:cNvSpPr txBox="1"/>
            <p:nvPr/>
          </p:nvSpPr>
          <p:spPr>
            <a:xfrm>
              <a:off x="-1" y="-3114570"/>
              <a:ext cx="13500331" cy="656132"/>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Abbruch</a:t>
              </a:r>
              <a:r>
                <a:rPr lang="en-US" sz="6200" spc="310" dirty="0">
                  <a:solidFill>
                    <a:srgbClr val="456A2C"/>
                  </a:solidFill>
                  <a:latin typeface="League Spartan"/>
                </a:rPr>
                <a:t> von </a:t>
              </a:r>
              <a:r>
                <a:rPr lang="en-US" sz="6200" spc="310" dirty="0" err="1">
                  <a:solidFill>
                    <a:srgbClr val="456A2C"/>
                  </a:solidFill>
                  <a:latin typeface="League Spartan"/>
                </a:rPr>
                <a:t>Gebäuden</a:t>
              </a:r>
              <a:endParaRPr lang="en-US" sz="6200" spc="310" dirty="0">
                <a:solidFill>
                  <a:srgbClr val="456A2C"/>
                </a:solidFill>
                <a:latin typeface="League Spartan"/>
              </a:endParaRPr>
            </a:p>
          </p:txBody>
        </p:sp>
        <p:sp>
          <p:nvSpPr>
            <p:cNvPr id="6" name="TextBox 6"/>
            <p:cNvSpPr txBox="1"/>
            <p:nvPr/>
          </p:nvSpPr>
          <p:spPr>
            <a:xfrm>
              <a:off x="-1" y="-2458438"/>
              <a:ext cx="13500331" cy="4080723"/>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120" dirty="0" err="1">
                  <a:solidFill>
                    <a:srgbClr val="456A2C"/>
                  </a:solidFill>
                  <a:latin typeface="Glacial Indifference"/>
                </a:rPr>
                <a:t>Unterliegt</a:t>
              </a:r>
              <a:r>
                <a:rPr lang="en-US" sz="2400" spc="120" dirty="0">
                  <a:solidFill>
                    <a:srgbClr val="456A2C"/>
                  </a:solidFill>
                  <a:latin typeface="Glacial Indifference"/>
                </a:rPr>
                <a:t> das </a:t>
              </a:r>
              <a:r>
                <a:rPr lang="en-US" sz="2400" spc="120" dirty="0" err="1">
                  <a:solidFill>
                    <a:srgbClr val="456A2C"/>
                  </a:solidFill>
                  <a:latin typeface="Glacial Indifference"/>
                </a:rPr>
                <a:t>Gebäude</a:t>
              </a:r>
              <a:r>
                <a:rPr lang="en-US" sz="2400" spc="120" dirty="0">
                  <a:solidFill>
                    <a:srgbClr val="456A2C"/>
                  </a:solidFill>
                  <a:latin typeface="Glacial Indifference"/>
                </a:rPr>
                <a:t> dem </a:t>
              </a:r>
              <a:r>
                <a:rPr lang="en-US" sz="2400" spc="120" dirty="0" err="1">
                  <a:solidFill>
                    <a:srgbClr val="456A2C"/>
                  </a:solidFill>
                  <a:latin typeface="Glacial Indifference"/>
                </a:rPr>
                <a:t>Denkmalschutz</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städtebaulichen</a:t>
              </a:r>
              <a:r>
                <a:rPr lang="en-US" sz="2400" spc="120" dirty="0">
                  <a:solidFill>
                    <a:srgbClr val="456A2C"/>
                  </a:solidFill>
                  <a:latin typeface="Glacial Indifference"/>
                </a:rPr>
                <a:t> </a:t>
              </a:r>
              <a:r>
                <a:rPr lang="en-US" sz="2400" spc="120" dirty="0" err="1">
                  <a:solidFill>
                    <a:srgbClr val="456A2C"/>
                  </a:solidFill>
                  <a:latin typeface="Glacial Indifference"/>
                </a:rPr>
                <a:t>Vorschriften</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ist</a:t>
              </a:r>
              <a:r>
                <a:rPr lang="en-US" sz="2400" spc="120" dirty="0">
                  <a:solidFill>
                    <a:srgbClr val="456A2C"/>
                  </a:solidFill>
                  <a:latin typeface="Glacial Indifference"/>
                </a:rPr>
                <a:t> es </a:t>
              </a:r>
              <a:r>
                <a:rPr lang="en-US" sz="2400" spc="120" dirty="0" err="1">
                  <a:solidFill>
                    <a:srgbClr val="456A2C"/>
                  </a:solidFill>
                  <a:latin typeface="Glacial Indifference"/>
                </a:rPr>
                <a:t>potenziell</a:t>
              </a:r>
              <a:r>
                <a:rPr lang="en-US" sz="2400" spc="120" dirty="0">
                  <a:solidFill>
                    <a:srgbClr val="456A2C"/>
                  </a:solidFill>
                  <a:latin typeface="Glacial Indifference"/>
                </a:rPr>
                <a:t> </a:t>
              </a:r>
              <a:r>
                <a:rPr lang="en-US" sz="2400" spc="120" dirty="0" err="1">
                  <a:solidFill>
                    <a:srgbClr val="456A2C"/>
                  </a:solidFill>
                  <a:latin typeface="Glacial Indifference"/>
                </a:rPr>
                <a:t>historisch</a:t>
              </a:r>
              <a:r>
                <a:rPr lang="en-US" sz="2400" spc="120" dirty="0">
                  <a:solidFill>
                    <a:srgbClr val="456A2C"/>
                  </a:solidFill>
                  <a:latin typeface="Glacial Indifference"/>
                </a:rPr>
                <a:t> </a:t>
              </a:r>
              <a:r>
                <a:rPr lang="en-US" sz="2400" spc="120" dirty="0" err="1">
                  <a:solidFill>
                    <a:srgbClr val="456A2C"/>
                  </a:solidFill>
                  <a:latin typeface="Glacial Indifference"/>
                </a:rPr>
                <a:t>wertvoll</a:t>
              </a:r>
              <a:r>
                <a:rPr lang="en-US" sz="2400" spc="120" dirty="0">
                  <a:solidFill>
                    <a:srgbClr val="456A2C"/>
                  </a:solidFill>
                  <a:latin typeface="Glacial Indifference"/>
                </a:rPr>
                <a:t>, </a:t>
              </a:r>
              <a:r>
                <a:rPr lang="en-US" sz="2400" spc="120" dirty="0" err="1">
                  <a:solidFill>
                    <a:srgbClr val="456A2C"/>
                  </a:solidFill>
                  <a:latin typeface="Glacial Indifference"/>
                </a:rPr>
                <a:t>sollten</a:t>
              </a:r>
              <a:r>
                <a:rPr lang="en-US" sz="2400" spc="120" dirty="0">
                  <a:solidFill>
                    <a:srgbClr val="456A2C"/>
                  </a:solidFill>
                  <a:latin typeface="Glacial Indifference"/>
                </a:rPr>
                <a:t> die </a:t>
              </a:r>
              <a:r>
                <a:rPr lang="en-US" sz="2400" spc="120" dirty="0" err="1">
                  <a:solidFill>
                    <a:srgbClr val="456A2C"/>
                  </a:solidFill>
                  <a:latin typeface="Glacial Indifference"/>
                </a:rPr>
                <a:t>jeweilligen</a:t>
              </a:r>
              <a:r>
                <a:rPr lang="en-US" sz="2400" spc="120" dirty="0">
                  <a:solidFill>
                    <a:srgbClr val="456A2C"/>
                  </a:solidFill>
                  <a:latin typeface="Glacial Indifference"/>
                </a:rPr>
                <a:t> </a:t>
              </a:r>
              <a:r>
                <a:rPr lang="en-US" sz="2400" spc="120" dirty="0" err="1">
                  <a:solidFill>
                    <a:srgbClr val="456A2C"/>
                  </a:solidFill>
                  <a:latin typeface="Glacial Indifference"/>
                </a:rPr>
                <a:t>Behörden</a:t>
              </a:r>
              <a:r>
                <a:rPr lang="en-US" sz="2400" spc="120" dirty="0">
                  <a:solidFill>
                    <a:srgbClr val="456A2C"/>
                  </a:solidFill>
                  <a:latin typeface="Glacial Indifference"/>
                </a:rPr>
                <a:t> </a:t>
              </a:r>
              <a:r>
                <a:rPr lang="en-US" sz="2400" spc="120" dirty="0" err="1">
                  <a:solidFill>
                    <a:srgbClr val="456A2C"/>
                  </a:solidFill>
                  <a:latin typeface="Glacial Indifference"/>
                </a:rPr>
                <a:t>bereits</a:t>
              </a:r>
              <a:r>
                <a:rPr lang="en-US" sz="2400" spc="120" dirty="0">
                  <a:solidFill>
                    <a:srgbClr val="456A2C"/>
                  </a:solidFill>
                  <a:latin typeface="Glacial Indifference"/>
                </a:rPr>
                <a:t> in </a:t>
              </a:r>
              <a:r>
                <a:rPr lang="en-US" sz="2400" spc="120" dirty="0" err="1">
                  <a:solidFill>
                    <a:srgbClr val="456A2C"/>
                  </a:solidFill>
                  <a:latin typeface="Glacial Indifference"/>
                </a:rPr>
                <a:t>einem</a:t>
              </a:r>
              <a:r>
                <a:rPr lang="en-US" sz="2400" spc="120" dirty="0">
                  <a:solidFill>
                    <a:srgbClr val="456A2C"/>
                  </a:solidFill>
                  <a:latin typeface="Glacial Indifference"/>
                </a:rPr>
                <a:t> </a:t>
              </a:r>
              <a:r>
                <a:rPr lang="en-US" sz="2400" spc="120" dirty="0" err="1">
                  <a:solidFill>
                    <a:srgbClr val="456A2C"/>
                  </a:solidFill>
                  <a:latin typeface="Glacial Indifference"/>
                </a:rPr>
                <a:t>frühen</a:t>
              </a:r>
              <a:r>
                <a:rPr lang="en-US" sz="2400" spc="120" dirty="0">
                  <a:solidFill>
                    <a:srgbClr val="456A2C"/>
                  </a:solidFill>
                  <a:latin typeface="Glacial Indifference"/>
                </a:rPr>
                <a:t> Stadium des </a:t>
              </a:r>
              <a:r>
                <a:rPr lang="en-US" sz="2400" spc="120" dirty="0" err="1">
                  <a:solidFill>
                    <a:srgbClr val="456A2C"/>
                  </a:solidFill>
                  <a:latin typeface="Glacial Indifference"/>
                </a:rPr>
                <a:t>Planungsprozesses</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die </a:t>
              </a:r>
              <a:r>
                <a:rPr lang="en-US" sz="2400" spc="120" dirty="0" err="1">
                  <a:solidFill>
                    <a:srgbClr val="456A2C"/>
                  </a:solidFill>
                  <a:latin typeface="Glacial Indifference"/>
                </a:rPr>
                <a:t>Änderungen</a:t>
              </a:r>
              <a:r>
                <a:rPr lang="en-US" sz="2400" spc="120" dirty="0">
                  <a:solidFill>
                    <a:srgbClr val="456A2C"/>
                  </a:solidFill>
                  <a:latin typeface="Glacial Indifference"/>
                </a:rPr>
                <a:t> </a:t>
              </a:r>
              <a:r>
                <a:rPr lang="en-US" sz="2400" spc="120" dirty="0" err="1">
                  <a:solidFill>
                    <a:srgbClr val="456A2C"/>
                  </a:solidFill>
                  <a:latin typeface="Glacial Indifference"/>
                </a:rPr>
                <a:t>kontaktiert</a:t>
              </a:r>
              <a:r>
                <a:rPr lang="en-US" sz="2400" spc="120" dirty="0">
                  <a:solidFill>
                    <a:srgbClr val="456A2C"/>
                  </a:solidFill>
                  <a:latin typeface="Glacial Indifference"/>
                </a:rPr>
                <a:t> und </a:t>
              </a:r>
              <a:r>
                <a:rPr lang="en-US" sz="2400" spc="120" dirty="0" err="1">
                  <a:solidFill>
                    <a:srgbClr val="456A2C"/>
                  </a:solidFill>
                  <a:latin typeface="Glacial Indifference"/>
                </a:rPr>
                <a:t>einbezogen</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Die </a:t>
              </a:r>
              <a:r>
                <a:rPr lang="en-US" sz="2400" spc="120" dirty="0" err="1">
                  <a:solidFill>
                    <a:srgbClr val="456A2C"/>
                  </a:solidFill>
                  <a:latin typeface="Glacial Indifference"/>
                </a:rPr>
                <a:t>Verantwortlichkeiten</a:t>
              </a:r>
              <a:r>
                <a:rPr lang="en-US" sz="2400" spc="120" dirty="0">
                  <a:solidFill>
                    <a:srgbClr val="456A2C"/>
                  </a:solidFill>
                  <a:latin typeface="Glacial Indifference"/>
                </a:rPr>
                <a:t> und </a:t>
              </a:r>
              <a:r>
                <a:rPr lang="en-US" sz="2400" spc="120" dirty="0" err="1">
                  <a:solidFill>
                    <a:srgbClr val="456A2C"/>
                  </a:solidFill>
                  <a:latin typeface="Glacial Indifference"/>
                </a:rPr>
                <a:t>Verpflichtungen</a:t>
              </a:r>
              <a:r>
                <a:rPr lang="en-US" sz="2400" spc="120" dirty="0">
                  <a:solidFill>
                    <a:srgbClr val="456A2C"/>
                  </a:solidFill>
                  <a:latin typeface="Glacial Indifference"/>
                </a:rPr>
                <a:t> der Person, die </a:t>
              </a:r>
              <a:r>
                <a:rPr lang="en-US" sz="2400" spc="120" dirty="0" err="1">
                  <a:solidFill>
                    <a:srgbClr val="456A2C"/>
                  </a:solidFill>
                  <a:latin typeface="Glacial Indifference"/>
                </a:rPr>
                <a:t>die</a:t>
              </a:r>
              <a:r>
                <a:rPr lang="en-US" sz="2400" spc="120" dirty="0">
                  <a:solidFill>
                    <a:srgbClr val="456A2C"/>
                  </a:solidFill>
                  <a:latin typeface="Glacial Indifference"/>
                </a:rPr>
                <a:t> </a:t>
              </a:r>
              <a:r>
                <a:rPr lang="en-US" sz="2400" spc="120" dirty="0" err="1">
                  <a:solidFill>
                    <a:srgbClr val="456A2C"/>
                  </a:solidFill>
                  <a:latin typeface="Glacial Indifference"/>
                </a:rPr>
                <a:t>Bau</a:t>
              </a:r>
              <a:r>
                <a:rPr lang="en-US" sz="2400" spc="120" dirty="0">
                  <a:solidFill>
                    <a:srgbClr val="456A2C"/>
                  </a:solidFill>
                  <a:latin typeface="Glacial Indifference"/>
                </a:rPr>
                <a:t>- </a:t>
              </a:r>
              <a:r>
                <a:rPr lang="en-US" sz="2400" spc="120" dirty="0" err="1">
                  <a:solidFill>
                    <a:srgbClr val="456A2C"/>
                  </a:solidFill>
                  <a:latin typeface="Glacial Indifference"/>
                </a:rPr>
                <a:t>bzw</a:t>
              </a:r>
              <a:r>
                <a:rPr lang="en-US" sz="2400" spc="120" dirty="0">
                  <a:solidFill>
                    <a:srgbClr val="456A2C"/>
                  </a:solidFill>
                  <a:latin typeface="Glacial Indifference"/>
                </a:rPr>
                <a:t>. </a:t>
              </a:r>
              <a:r>
                <a:rPr lang="en-US" sz="2400" spc="120" dirty="0" err="1">
                  <a:solidFill>
                    <a:srgbClr val="456A2C"/>
                  </a:solidFill>
                  <a:latin typeface="Glacial Indifference"/>
                </a:rPr>
                <a:t>Abbrucharbeiten</a:t>
              </a:r>
              <a:r>
                <a:rPr lang="en-US" sz="2400" spc="120" dirty="0">
                  <a:solidFill>
                    <a:srgbClr val="456A2C"/>
                  </a:solidFill>
                  <a:latin typeface="Glacial Indifference"/>
                </a:rPr>
                <a:t> </a:t>
              </a:r>
              <a:r>
                <a:rPr lang="en-US" sz="2400" spc="120" dirty="0" err="1">
                  <a:solidFill>
                    <a:srgbClr val="456A2C"/>
                  </a:solidFill>
                  <a:latin typeface="Glacial Indifference"/>
                </a:rPr>
                <a:t>durchführt</a:t>
              </a:r>
              <a:r>
                <a:rPr lang="en-US" sz="2400" spc="120" dirty="0">
                  <a:solidFill>
                    <a:srgbClr val="456A2C"/>
                  </a:solidFill>
                  <a:latin typeface="Glacial Indifference"/>
                </a:rPr>
                <a:t>, </a:t>
              </a:r>
              <a:r>
                <a:rPr lang="en-US" sz="2400" spc="120" dirty="0" err="1">
                  <a:solidFill>
                    <a:srgbClr val="456A2C"/>
                  </a:solidFill>
                  <a:latin typeface="Glacial Indifference"/>
                </a:rPr>
                <a:t>sind</a:t>
              </a:r>
              <a:r>
                <a:rPr lang="en-US" sz="2400" spc="120" dirty="0">
                  <a:solidFill>
                    <a:srgbClr val="456A2C"/>
                  </a:solidFill>
                  <a:latin typeface="Glacial Indifference"/>
                </a:rPr>
                <a:t> </a:t>
              </a:r>
              <a:r>
                <a:rPr lang="en-US" sz="2400" spc="120" dirty="0" err="1">
                  <a:solidFill>
                    <a:srgbClr val="456A2C"/>
                  </a:solidFill>
                  <a:latin typeface="Glacial Indifference"/>
                </a:rPr>
                <a:t>im</a:t>
              </a:r>
              <a:r>
                <a:rPr lang="en-US" sz="2400" spc="120" dirty="0">
                  <a:solidFill>
                    <a:srgbClr val="456A2C"/>
                  </a:solidFill>
                  <a:latin typeface="Glacial Indifference"/>
                </a:rPr>
                <a:t> </a:t>
              </a:r>
              <a:r>
                <a:rPr lang="en-US" sz="2400" spc="120" dirty="0" err="1">
                  <a:solidFill>
                    <a:srgbClr val="456A2C"/>
                  </a:solidFill>
                  <a:latin typeface="Glacial Indifference"/>
                </a:rPr>
                <a:t>Flächenwidmungs</a:t>
              </a:r>
              <a:r>
                <a:rPr lang="en-US" sz="2400" spc="120" dirty="0">
                  <a:solidFill>
                    <a:srgbClr val="456A2C"/>
                  </a:solidFill>
                  <a:latin typeface="Glacial Indifference"/>
                </a:rPr>
                <a:t>- und </a:t>
              </a:r>
              <a:r>
                <a:rPr lang="en-US" sz="2400" spc="120" dirty="0" err="1">
                  <a:solidFill>
                    <a:srgbClr val="456A2C"/>
                  </a:solidFill>
                  <a:latin typeface="Glacial Indifference"/>
                </a:rPr>
                <a:t>Baugesetz</a:t>
              </a:r>
              <a:r>
                <a:rPr lang="en-US" sz="2400" spc="120" dirty="0">
                  <a:solidFill>
                    <a:srgbClr val="456A2C"/>
                  </a:solidFill>
                  <a:latin typeface="Glacial Indifference"/>
                </a:rPr>
                <a:t> </a:t>
              </a:r>
              <a:r>
                <a:rPr lang="en-US" sz="2400" spc="120" dirty="0" err="1">
                  <a:solidFill>
                    <a:srgbClr val="456A2C"/>
                  </a:solidFill>
                  <a:latin typeface="Glacial Indifference"/>
                </a:rPr>
                <a:t>festgelegt</a:t>
              </a:r>
              <a:r>
                <a:rPr lang="en-US" sz="2400" spc="120" dirty="0">
                  <a:solidFill>
                    <a:srgbClr val="456A2C"/>
                  </a:solidFill>
                  <a:latin typeface="Glacial Indifference"/>
                </a:rPr>
                <a:t>. </a:t>
              </a:r>
            </a:p>
            <a:p>
              <a:pPr algn="just">
                <a:lnSpc>
                  <a:spcPts val="3359"/>
                </a:lnSpc>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err="1">
                  <a:solidFill>
                    <a:srgbClr val="456A2C"/>
                  </a:solidFill>
                  <a:latin typeface="Glacial Indifference"/>
                </a:rPr>
                <a:t>Abfallsortierung</a:t>
              </a:r>
              <a:r>
                <a:rPr lang="en-US" sz="2400" spc="120" dirty="0">
                  <a:solidFill>
                    <a:srgbClr val="456A2C"/>
                  </a:solidFill>
                  <a:latin typeface="Glacial Indifference"/>
                </a:rPr>
                <a:t> muss </a:t>
              </a:r>
              <a:r>
                <a:rPr lang="en-US" sz="2400" spc="120" dirty="0" err="1">
                  <a:solidFill>
                    <a:srgbClr val="456A2C"/>
                  </a:solidFill>
                  <a:latin typeface="Glacial Indifference"/>
                </a:rPr>
                <a:t>während</a:t>
              </a:r>
              <a:r>
                <a:rPr lang="en-US" sz="2400" spc="120" dirty="0">
                  <a:solidFill>
                    <a:srgbClr val="456A2C"/>
                  </a:solidFill>
                  <a:latin typeface="Glacial Indifference"/>
                </a:rPr>
                <a:t> der </a:t>
              </a:r>
              <a:r>
                <a:rPr lang="en-US" sz="2400" spc="120" dirty="0" err="1">
                  <a:solidFill>
                    <a:srgbClr val="456A2C"/>
                  </a:solidFill>
                  <a:latin typeface="Glacial Indifference"/>
                </a:rPr>
                <a:t>gesamten</a:t>
              </a:r>
              <a:r>
                <a:rPr lang="en-US" sz="2400" spc="120" dirty="0">
                  <a:solidFill>
                    <a:srgbClr val="456A2C"/>
                  </a:solidFill>
                  <a:latin typeface="Glacial Indifference"/>
                </a:rPr>
                <a:t> </a:t>
              </a:r>
              <a:r>
                <a:rPr lang="en-US" sz="2400" spc="120" dirty="0" err="1">
                  <a:solidFill>
                    <a:srgbClr val="456A2C"/>
                  </a:solidFill>
                  <a:latin typeface="Glacial Indifference"/>
                </a:rPr>
                <a:t>Abbrucharbeiten</a:t>
              </a:r>
              <a:r>
                <a:rPr lang="en-US" sz="2400" spc="120" dirty="0">
                  <a:solidFill>
                    <a:srgbClr val="456A2C"/>
                  </a:solidFill>
                  <a:latin typeface="Glacial Indifference"/>
                </a:rPr>
                <a:t> </a:t>
              </a:r>
              <a:r>
                <a:rPr lang="en-US" sz="2400" spc="120" dirty="0" err="1">
                  <a:solidFill>
                    <a:srgbClr val="456A2C"/>
                  </a:solidFill>
                  <a:latin typeface="Glacial Indifference"/>
                </a:rPr>
                <a:t>vorgenommen</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Dies </a:t>
              </a:r>
              <a:r>
                <a:rPr lang="en-US" sz="2400" spc="120" dirty="0" err="1">
                  <a:solidFill>
                    <a:srgbClr val="456A2C"/>
                  </a:solidFill>
                  <a:latin typeface="Glacial Indifference"/>
                </a:rPr>
                <a:t>erfordert</a:t>
              </a:r>
              <a:r>
                <a:rPr lang="en-US" sz="2400" spc="120" dirty="0">
                  <a:solidFill>
                    <a:srgbClr val="456A2C"/>
                  </a:solidFill>
                  <a:latin typeface="Glacial Indifference"/>
                </a:rPr>
                <a:t> </a:t>
              </a:r>
              <a:r>
                <a:rPr lang="en-US" sz="2400" spc="120" dirty="0" err="1">
                  <a:solidFill>
                    <a:srgbClr val="456A2C"/>
                  </a:solidFill>
                  <a:latin typeface="Glacial Indifference"/>
                </a:rPr>
                <a:t>professionelles</a:t>
              </a:r>
              <a:r>
                <a:rPr lang="en-US" sz="2400" spc="120" dirty="0">
                  <a:solidFill>
                    <a:srgbClr val="456A2C"/>
                  </a:solidFill>
                  <a:latin typeface="Glacial Indifference"/>
                </a:rPr>
                <a:t> </a:t>
              </a:r>
              <a:r>
                <a:rPr lang="en-US" sz="2400" spc="120" dirty="0" err="1">
                  <a:solidFill>
                    <a:srgbClr val="456A2C"/>
                  </a:solidFill>
                  <a:latin typeface="Glacial Indifference"/>
                </a:rPr>
                <a:t>Vorgehen</a:t>
              </a:r>
              <a:r>
                <a:rPr lang="en-US" sz="2400" spc="120" dirty="0">
                  <a:solidFill>
                    <a:srgbClr val="456A2C"/>
                  </a:solidFill>
                  <a:latin typeface="Glacial Indifference"/>
                </a:rPr>
                <a:t>, </a:t>
              </a:r>
              <a:r>
                <a:rPr lang="en-US" sz="2400" spc="120" dirty="0" err="1">
                  <a:solidFill>
                    <a:srgbClr val="456A2C"/>
                  </a:solidFill>
                  <a:latin typeface="Glacial Indifference"/>
                </a:rPr>
                <a:t>geeignete</a:t>
              </a:r>
              <a:r>
                <a:rPr lang="en-US" sz="2400" spc="120" dirty="0">
                  <a:solidFill>
                    <a:srgbClr val="456A2C"/>
                  </a:solidFill>
                  <a:latin typeface="Glacial Indifference"/>
                </a:rPr>
                <a:t> </a:t>
              </a:r>
              <a:r>
                <a:rPr lang="en-US" sz="2400" spc="120" dirty="0" err="1">
                  <a:solidFill>
                    <a:srgbClr val="456A2C"/>
                  </a:solidFill>
                  <a:latin typeface="Glacial Indifference"/>
                </a:rPr>
                <a:t>Werkzeuge</a:t>
              </a:r>
              <a:r>
                <a:rPr lang="en-US" sz="2400" spc="120" dirty="0">
                  <a:solidFill>
                    <a:srgbClr val="456A2C"/>
                  </a:solidFill>
                  <a:latin typeface="Glacial Indifference"/>
                </a:rPr>
                <a:t> und Zeit – </a:t>
              </a:r>
              <a:r>
                <a:rPr lang="en-US" sz="2400" spc="120" dirty="0" err="1">
                  <a:solidFill>
                    <a:srgbClr val="456A2C"/>
                  </a:solidFill>
                  <a:latin typeface="Glacial Indifference"/>
                </a:rPr>
                <a:t>mehrstufige</a:t>
              </a:r>
              <a:r>
                <a:rPr lang="en-US" sz="2400" spc="120" dirty="0">
                  <a:solidFill>
                    <a:srgbClr val="456A2C"/>
                  </a:solidFill>
                  <a:latin typeface="Glacial Indifference"/>
                </a:rPr>
                <a:t> </a:t>
              </a:r>
              <a:r>
                <a:rPr lang="en-US" sz="2400" spc="120" dirty="0" err="1">
                  <a:solidFill>
                    <a:srgbClr val="456A2C"/>
                  </a:solidFill>
                  <a:latin typeface="Glacial Indifference"/>
                </a:rPr>
                <a:t>Abbrucharbeiten</a:t>
              </a:r>
              <a:r>
                <a:rPr lang="en-US" sz="2400" spc="120" dirty="0">
                  <a:solidFill>
                    <a:srgbClr val="456A2C"/>
                  </a:solidFill>
                  <a:latin typeface="Glacial Indifference"/>
                </a:rPr>
                <a:t> und </a:t>
              </a:r>
              <a:r>
                <a:rPr lang="en-US" sz="2400" spc="120" dirty="0" err="1">
                  <a:solidFill>
                    <a:srgbClr val="456A2C"/>
                  </a:solidFill>
                  <a:latin typeface="Glacial Indifference"/>
                </a:rPr>
                <a:t>gewissenhafte</a:t>
              </a:r>
              <a:r>
                <a:rPr lang="en-US" sz="2400" spc="120" dirty="0">
                  <a:solidFill>
                    <a:srgbClr val="456A2C"/>
                  </a:solidFill>
                  <a:latin typeface="Glacial Indifference"/>
                </a:rPr>
                <a:t> </a:t>
              </a:r>
              <a:r>
                <a:rPr lang="en-US" sz="2400" spc="120" dirty="0" err="1">
                  <a:solidFill>
                    <a:srgbClr val="456A2C"/>
                  </a:solidFill>
                  <a:latin typeface="Glacial Indifference"/>
                </a:rPr>
                <a:t>Abfallsortierung</a:t>
              </a:r>
              <a:r>
                <a:rPr lang="en-US" sz="2400" spc="120" dirty="0">
                  <a:solidFill>
                    <a:srgbClr val="456A2C"/>
                  </a:solidFill>
                  <a:latin typeface="Glacial Indifference"/>
                </a:rPr>
                <a:t> </a:t>
              </a:r>
              <a:r>
                <a:rPr lang="en-US" sz="2400" spc="120" dirty="0" err="1">
                  <a:solidFill>
                    <a:srgbClr val="456A2C"/>
                  </a:solidFill>
                  <a:latin typeface="Glacial Indifference"/>
                </a:rPr>
                <a:t>während</a:t>
              </a:r>
              <a:r>
                <a:rPr lang="en-US" sz="2400" spc="120" dirty="0">
                  <a:solidFill>
                    <a:srgbClr val="456A2C"/>
                  </a:solidFill>
                  <a:latin typeface="Glacial Indifference"/>
                </a:rPr>
                <a:t> des </a:t>
              </a:r>
              <a:r>
                <a:rPr lang="en-US" sz="2400" spc="120" dirty="0" err="1">
                  <a:solidFill>
                    <a:srgbClr val="456A2C"/>
                  </a:solidFill>
                  <a:latin typeface="Glacial Indifference"/>
                </a:rPr>
                <a:t>Prozesses</a:t>
              </a:r>
              <a:r>
                <a:rPr lang="en-US" sz="2400" spc="120" dirty="0">
                  <a:solidFill>
                    <a:srgbClr val="456A2C"/>
                  </a:solidFill>
                  <a:latin typeface="Glacial Indifference"/>
                </a:rPr>
                <a:t> </a:t>
              </a:r>
              <a:r>
                <a:rPr lang="en-US" sz="2400" spc="120" dirty="0" err="1">
                  <a:solidFill>
                    <a:srgbClr val="456A2C"/>
                  </a:solidFill>
                  <a:latin typeface="Glacial Indifference"/>
                </a:rPr>
                <a:t>führen</a:t>
              </a:r>
              <a:r>
                <a:rPr lang="en-US" sz="2400" spc="120" dirty="0">
                  <a:solidFill>
                    <a:srgbClr val="456A2C"/>
                  </a:solidFill>
                  <a:latin typeface="Glacial Indifference"/>
                </a:rPr>
                <a:t> </a:t>
              </a:r>
              <a:r>
                <a:rPr lang="en-US" sz="2400" spc="120" dirty="0" err="1">
                  <a:solidFill>
                    <a:srgbClr val="456A2C"/>
                  </a:solidFill>
                  <a:latin typeface="Glacial Indifference"/>
                </a:rPr>
                <a:t>jedoch</a:t>
              </a:r>
              <a:r>
                <a:rPr lang="en-US" sz="2400" spc="120" dirty="0">
                  <a:solidFill>
                    <a:srgbClr val="456A2C"/>
                  </a:solidFill>
                  <a:latin typeface="Glacial Indifference"/>
                </a:rPr>
                <a:t> </a:t>
              </a:r>
              <a:r>
                <a:rPr lang="en-US" sz="2400" spc="120" dirty="0" err="1">
                  <a:solidFill>
                    <a:srgbClr val="456A2C"/>
                  </a:solidFill>
                  <a:latin typeface="Glacial Indifference"/>
                </a:rPr>
                <a:t>zu</a:t>
              </a:r>
              <a:r>
                <a:rPr lang="en-US" sz="2400" spc="120" dirty="0">
                  <a:solidFill>
                    <a:srgbClr val="456A2C"/>
                  </a:solidFill>
                  <a:latin typeface="Glacial Indifference"/>
                </a:rPr>
                <a:t> </a:t>
              </a:r>
              <a:r>
                <a:rPr lang="en-US" sz="2400" spc="120" dirty="0" err="1">
                  <a:solidFill>
                    <a:srgbClr val="456A2C"/>
                  </a:solidFill>
                  <a:latin typeface="Glacial Indifference"/>
                </a:rPr>
                <a:t>geringeren</a:t>
              </a:r>
              <a:r>
                <a:rPr lang="en-US" sz="2400" spc="120" dirty="0">
                  <a:solidFill>
                    <a:srgbClr val="456A2C"/>
                  </a:solidFill>
                  <a:latin typeface="Glacial Indifference"/>
                </a:rPr>
                <a:t> </a:t>
              </a:r>
              <a:r>
                <a:rPr lang="en-US" sz="2400" spc="120" dirty="0" err="1">
                  <a:solidFill>
                    <a:srgbClr val="456A2C"/>
                  </a:solidFill>
                  <a:latin typeface="Glacial Indifference"/>
                </a:rPr>
                <a:t>Entsorgungskosten</a:t>
              </a:r>
              <a:r>
                <a:rPr lang="en-US" sz="2400" spc="120" dirty="0">
                  <a:solidFill>
                    <a:srgbClr val="456A2C"/>
                  </a:solidFill>
                  <a:latin typeface="Glacial Indifference"/>
                </a:rPr>
                <a:t>. </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err="1">
                  <a:solidFill>
                    <a:srgbClr val="456A2C"/>
                  </a:solidFill>
                  <a:latin typeface="Glacial Indifference"/>
                </a:rPr>
                <a:t>Asbestüberwachung</a:t>
              </a:r>
              <a:r>
                <a:rPr lang="en-US" sz="2400" spc="120" dirty="0">
                  <a:solidFill>
                    <a:srgbClr val="456A2C"/>
                  </a:solidFill>
                  <a:latin typeface="Glacial Indifference"/>
                </a:rPr>
                <a:t> und -</a:t>
              </a:r>
              <a:r>
                <a:rPr lang="en-US" sz="2400" spc="120" dirty="0" err="1">
                  <a:solidFill>
                    <a:srgbClr val="456A2C"/>
                  </a:solidFill>
                  <a:latin typeface="Glacial Indifference"/>
                </a:rPr>
                <a:t>kontrolle</a:t>
              </a:r>
              <a:r>
                <a:rPr lang="en-US" sz="2400" spc="120" dirty="0">
                  <a:solidFill>
                    <a:srgbClr val="456A2C"/>
                  </a:solidFill>
                  <a:latin typeface="Glacial Indifference"/>
                </a:rPr>
                <a:t> </a:t>
              </a:r>
              <a:r>
                <a:rPr lang="en-US" sz="2400" spc="120" dirty="0" err="1">
                  <a:solidFill>
                    <a:srgbClr val="456A2C"/>
                  </a:solidFill>
                  <a:latin typeface="Glacial Indifference"/>
                </a:rPr>
                <a:t>sind</a:t>
              </a:r>
              <a:r>
                <a:rPr lang="en-US" sz="2400" spc="120" dirty="0">
                  <a:solidFill>
                    <a:srgbClr val="456A2C"/>
                  </a:solidFill>
                  <a:latin typeface="Glacial Indifference"/>
                </a:rPr>
                <a:t> in </a:t>
              </a:r>
              <a:r>
                <a:rPr lang="en-US" sz="2400" spc="120" dirty="0" err="1">
                  <a:solidFill>
                    <a:srgbClr val="456A2C"/>
                  </a:solidFill>
                  <a:latin typeface="Glacial Indifference"/>
                </a:rPr>
                <a:t>allen</a:t>
              </a:r>
              <a:r>
                <a:rPr lang="en-US" sz="2400" spc="120" dirty="0">
                  <a:solidFill>
                    <a:srgbClr val="456A2C"/>
                  </a:solidFill>
                  <a:latin typeface="Glacial Indifference"/>
                </a:rPr>
                <a:t> </a:t>
              </a:r>
              <a:r>
                <a:rPr lang="en-US" sz="2400" spc="120" dirty="0" err="1">
                  <a:solidFill>
                    <a:srgbClr val="456A2C"/>
                  </a:solidFill>
                  <a:latin typeface="Glacial Indifference"/>
                </a:rPr>
                <a:t>vor</a:t>
              </a:r>
              <a:r>
                <a:rPr lang="en-US" sz="2400" spc="120" dirty="0">
                  <a:solidFill>
                    <a:srgbClr val="456A2C"/>
                  </a:solidFill>
                  <a:latin typeface="Glacial Indifference"/>
                </a:rPr>
                <a:t> 1994 </a:t>
              </a:r>
              <a:r>
                <a:rPr lang="en-US" sz="2400" spc="120" dirty="0" err="1">
                  <a:solidFill>
                    <a:srgbClr val="456A2C"/>
                  </a:solidFill>
                  <a:latin typeface="Glacial Indifference"/>
                </a:rPr>
                <a:t>fertiggestellten</a:t>
              </a:r>
              <a:r>
                <a:rPr lang="en-US" sz="2400" spc="120" dirty="0">
                  <a:solidFill>
                    <a:srgbClr val="456A2C"/>
                  </a:solidFill>
                  <a:latin typeface="Glacial Indifference"/>
                </a:rPr>
                <a:t> </a:t>
              </a:r>
              <a:r>
                <a:rPr lang="en-US" sz="2400" spc="120" dirty="0" err="1">
                  <a:solidFill>
                    <a:srgbClr val="456A2C"/>
                  </a:solidFill>
                  <a:latin typeface="Glacial Indifference"/>
                </a:rPr>
                <a:t>Gebäuden</a:t>
              </a:r>
              <a:r>
                <a:rPr lang="en-US" sz="2400" spc="120" dirty="0">
                  <a:solidFill>
                    <a:srgbClr val="456A2C"/>
                  </a:solidFill>
                  <a:latin typeface="Glacial Indifference"/>
                </a:rPr>
                <a:t> </a:t>
              </a:r>
              <a:r>
                <a:rPr lang="en-US" sz="2400" spc="120" dirty="0" err="1">
                  <a:solidFill>
                    <a:srgbClr val="456A2C"/>
                  </a:solidFill>
                  <a:latin typeface="Glacial Indifference"/>
                </a:rPr>
                <a:t>verpflichtend</a:t>
              </a:r>
              <a:r>
                <a:rPr lang="en-US" sz="2400" spc="120" dirty="0">
                  <a:solidFill>
                    <a:srgbClr val="456A2C"/>
                  </a:solidFill>
                  <a:latin typeface="Glacial Indifference"/>
                </a:rPr>
                <a:t>, </a:t>
              </a:r>
              <a:r>
                <a:rPr lang="en-US" sz="2400" spc="120" dirty="0" err="1">
                  <a:solidFill>
                    <a:srgbClr val="456A2C"/>
                  </a:solidFill>
                  <a:latin typeface="Glacial Indifference"/>
                </a:rPr>
                <a:t>auch</a:t>
              </a:r>
              <a:r>
                <a:rPr lang="en-US" sz="2400" spc="120" dirty="0">
                  <a:solidFill>
                    <a:srgbClr val="456A2C"/>
                  </a:solidFill>
                  <a:latin typeface="Glacial Indifference"/>
                </a:rPr>
                <a:t> </a:t>
              </a:r>
              <a:r>
                <a:rPr lang="en-US" sz="2400" spc="120" dirty="0" err="1">
                  <a:solidFill>
                    <a:srgbClr val="456A2C"/>
                  </a:solidFill>
                  <a:latin typeface="Glacial Indifference"/>
                </a:rPr>
                <a:t>bei</a:t>
              </a:r>
              <a:r>
                <a:rPr lang="en-US" sz="2400" spc="120" dirty="0">
                  <a:solidFill>
                    <a:srgbClr val="456A2C"/>
                  </a:solidFill>
                  <a:latin typeface="Glacial Indifference"/>
                </a:rPr>
                <a:t> </a:t>
              </a:r>
              <a:r>
                <a:rPr lang="en-US" sz="2400" spc="120" dirty="0" err="1">
                  <a:solidFill>
                    <a:srgbClr val="456A2C"/>
                  </a:solidFill>
                  <a:latin typeface="Glacial Indifference"/>
                </a:rPr>
                <a:t>Renovierungsarbeiten</a:t>
              </a:r>
              <a:r>
                <a:rPr lang="en-US" sz="2400" spc="120" dirty="0">
                  <a:solidFill>
                    <a:srgbClr val="456A2C"/>
                  </a:solidFill>
                  <a:latin typeface="Glacial Indifference"/>
                </a:rPr>
                <a:t>. Auch der </a:t>
              </a:r>
              <a:r>
                <a:rPr lang="en-US" sz="2400" spc="120" dirty="0" err="1">
                  <a:solidFill>
                    <a:srgbClr val="456A2C"/>
                  </a:solidFill>
                  <a:latin typeface="Glacial Indifference"/>
                </a:rPr>
                <a:t>Abbruch</a:t>
              </a:r>
              <a:r>
                <a:rPr lang="en-US" sz="2400" spc="120" dirty="0">
                  <a:solidFill>
                    <a:srgbClr val="456A2C"/>
                  </a:solidFill>
                  <a:latin typeface="Glacial Indifference"/>
                </a:rPr>
                <a:t> von </a:t>
              </a:r>
              <a:r>
                <a:rPr lang="en-US" sz="2400" spc="120" dirty="0" err="1">
                  <a:solidFill>
                    <a:srgbClr val="456A2C"/>
                  </a:solidFill>
                  <a:latin typeface="Glacial Indifference"/>
                </a:rPr>
                <a:t>Asbeststrukturen</a:t>
              </a:r>
              <a:r>
                <a:rPr lang="en-US" sz="2400" spc="120" dirty="0">
                  <a:solidFill>
                    <a:srgbClr val="456A2C"/>
                  </a:solidFill>
                  <a:latin typeface="Glacial Indifference"/>
                </a:rPr>
                <a:t> </a:t>
              </a:r>
              <a:r>
                <a:rPr lang="en-US" sz="2400" spc="120" dirty="0" err="1">
                  <a:solidFill>
                    <a:srgbClr val="456A2C"/>
                  </a:solidFill>
                  <a:latin typeface="Glacial Indifference"/>
                </a:rPr>
                <a:t>ist</a:t>
              </a:r>
              <a:r>
                <a:rPr lang="en-US" sz="2400" spc="120" dirty="0">
                  <a:solidFill>
                    <a:srgbClr val="456A2C"/>
                  </a:solidFill>
                  <a:latin typeface="Glacial Indifference"/>
                </a:rPr>
                <a:t> </a:t>
              </a:r>
              <a:r>
                <a:rPr lang="en-US" sz="2400" spc="120" dirty="0" err="1">
                  <a:solidFill>
                    <a:srgbClr val="456A2C"/>
                  </a:solidFill>
                  <a:latin typeface="Glacial Indifference"/>
                </a:rPr>
                <a:t>genau</a:t>
              </a:r>
              <a:r>
                <a:rPr lang="en-US" sz="2400" spc="120" dirty="0">
                  <a:solidFill>
                    <a:srgbClr val="456A2C"/>
                  </a:solidFill>
                  <a:latin typeface="Glacial Indifference"/>
                </a:rPr>
                <a:t> </a:t>
              </a:r>
              <a:r>
                <a:rPr lang="en-US" sz="2400" spc="120" dirty="0" err="1">
                  <a:solidFill>
                    <a:srgbClr val="456A2C"/>
                  </a:solidFill>
                  <a:latin typeface="Glacial Indifference"/>
                </a:rPr>
                <a:t>geregelt</a:t>
              </a:r>
              <a:r>
                <a:rPr lang="en-US" sz="2400" spc="120" dirty="0">
                  <a:solidFill>
                    <a:srgbClr val="456A2C"/>
                  </a:solidFill>
                  <a:latin typeface="Glacial Indifference"/>
                </a:rPr>
                <a:t>. </a:t>
              </a:r>
            </a:p>
          </p:txBody>
        </p:sp>
      </p:grpSp>
    </p:spTree>
    <p:extLst>
      <p:ext uri="{BB962C8B-B14F-4D97-AF65-F5344CB8AC3E}">
        <p14:creationId xmlns:p14="http://schemas.microsoft.com/office/powerpoint/2010/main" val="94679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308753"/>
            <a:ext cx="16192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Vorteile</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295400" y="6362700"/>
            <a:ext cx="7239000" cy="2447338"/>
            <a:chOff x="0" y="-19050"/>
            <a:chExt cx="9013889" cy="326311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UMWELT</a:t>
              </a:r>
            </a:p>
          </p:txBody>
        </p:sp>
        <p:sp>
          <p:nvSpPr>
            <p:cNvPr id="6" name="TextBox 6"/>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Holz</a:t>
              </a:r>
              <a:r>
                <a:rPr lang="en-US" sz="2400" spc="120" dirty="0">
                  <a:solidFill>
                    <a:srgbClr val="456A2C"/>
                  </a:solidFill>
                  <a:latin typeface="Glacial Indifference"/>
                </a:rPr>
                <a:t> </a:t>
              </a:r>
              <a:r>
                <a:rPr lang="en-US" sz="2400" spc="120" dirty="0" err="1">
                  <a:solidFill>
                    <a:srgbClr val="456A2C"/>
                  </a:solidFill>
                  <a:latin typeface="Glacial Indifference"/>
                </a:rPr>
                <a:t>bindet</a:t>
              </a:r>
              <a:r>
                <a:rPr lang="en-US" sz="2400" spc="120" dirty="0">
                  <a:solidFill>
                    <a:srgbClr val="456A2C"/>
                  </a:solidFill>
                  <a:latin typeface="Glacial Indifference"/>
                </a:rPr>
                <a:t> </a:t>
              </a:r>
              <a:r>
                <a:rPr lang="en-US" sz="2400" spc="120" dirty="0" err="1">
                  <a:solidFill>
                    <a:srgbClr val="456A2C"/>
                  </a:solidFill>
                  <a:latin typeface="Glacial Indifference"/>
                </a:rPr>
                <a:t>Kohlenstoff</a:t>
              </a:r>
              <a:r>
                <a:rPr lang="en-US" sz="2400" spc="120" dirty="0">
                  <a:solidFill>
                    <a:srgbClr val="456A2C"/>
                  </a:solidFill>
                  <a:latin typeface="Glacial Indifference"/>
                </a:rPr>
                <a:t> </a:t>
              </a:r>
              <a:r>
                <a:rPr lang="en-US" sz="2400" spc="120" dirty="0" err="1">
                  <a:solidFill>
                    <a:srgbClr val="456A2C"/>
                  </a:solidFill>
                  <a:latin typeface="Glacial Indifference"/>
                </a:rPr>
                <a:t>sowohl</a:t>
              </a:r>
              <a:r>
                <a:rPr lang="en-US" sz="2400" spc="120" dirty="0">
                  <a:solidFill>
                    <a:srgbClr val="456A2C"/>
                  </a:solidFill>
                  <a:latin typeface="Glacial Indifference"/>
                </a:rPr>
                <a:t> </a:t>
              </a:r>
              <a:r>
                <a:rPr lang="en-US" sz="2400" spc="120" dirty="0" err="1">
                  <a:solidFill>
                    <a:srgbClr val="456A2C"/>
                  </a:solidFill>
                  <a:latin typeface="Glacial Indifference"/>
                </a:rPr>
                <a:t>während</a:t>
              </a:r>
              <a:r>
                <a:rPr lang="en-US" sz="2400" spc="120" dirty="0">
                  <a:solidFill>
                    <a:srgbClr val="456A2C"/>
                  </a:solidFill>
                  <a:latin typeface="Glacial Indifference"/>
                </a:rPr>
                <a:t> des </a:t>
              </a:r>
              <a:r>
                <a:rPr lang="en-US" sz="2400" spc="120" dirty="0" err="1">
                  <a:solidFill>
                    <a:srgbClr val="456A2C"/>
                  </a:solidFill>
                  <a:latin typeface="Glacial Indifference"/>
                </a:rPr>
                <a:t>Wachsens</a:t>
              </a:r>
              <a:r>
                <a:rPr lang="en-US" sz="2400" spc="120" dirty="0">
                  <a:solidFill>
                    <a:srgbClr val="456A2C"/>
                  </a:solidFill>
                  <a:latin typeface="Glacial Indifference"/>
                </a:rPr>
                <a:t> </a:t>
              </a:r>
              <a:r>
                <a:rPr lang="en-US" sz="2400" spc="120" dirty="0" err="1">
                  <a:solidFill>
                    <a:srgbClr val="456A2C"/>
                  </a:solidFill>
                  <a:latin typeface="Glacial Indifference"/>
                </a:rPr>
                <a:t>als</a:t>
              </a:r>
              <a:r>
                <a:rPr lang="en-US" sz="2400" spc="120" dirty="0">
                  <a:solidFill>
                    <a:srgbClr val="456A2C"/>
                  </a:solidFill>
                  <a:latin typeface="Glacial Indifference"/>
                </a:rPr>
                <a:t> </a:t>
              </a:r>
              <a:r>
                <a:rPr lang="en-US" sz="2400" spc="120" dirty="0" err="1">
                  <a:solidFill>
                    <a:srgbClr val="456A2C"/>
                  </a:solidFill>
                  <a:latin typeface="Glacial Indifference"/>
                </a:rPr>
                <a:t>auch</a:t>
              </a:r>
              <a:r>
                <a:rPr lang="en-US" sz="2400" spc="120" dirty="0">
                  <a:solidFill>
                    <a:srgbClr val="456A2C"/>
                  </a:solidFill>
                  <a:latin typeface="Glacial Indifference"/>
                </a:rPr>
                <a:t> </a:t>
              </a:r>
              <a:r>
                <a:rPr lang="en-US" sz="2400" spc="120" dirty="0" err="1">
                  <a:solidFill>
                    <a:srgbClr val="456A2C"/>
                  </a:solidFill>
                  <a:latin typeface="Glacial Indifference"/>
                </a:rPr>
                <a:t>bei</a:t>
              </a:r>
              <a:r>
                <a:rPr lang="en-US" sz="2400" spc="120" dirty="0">
                  <a:solidFill>
                    <a:srgbClr val="456A2C"/>
                  </a:solidFill>
                  <a:latin typeface="Glacial Indifference"/>
                </a:rPr>
                <a:t> der </a:t>
              </a:r>
              <a:r>
                <a:rPr lang="en-US" sz="2400" spc="120" dirty="0" err="1">
                  <a:solidFill>
                    <a:srgbClr val="456A2C"/>
                  </a:solidFill>
                  <a:latin typeface="Glacial Indifference"/>
                </a:rPr>
                <a:t>Verwendung</a:t>
              </a:r>
              <a:r>
                <a:rPr lang="en-US" sz="2400" spc="120" dirty="0">
                  <a:solidFill>
                    <a:srgbClr val="456A2C"/>
                  </a:solidFill>
                  <a:latin typeface="Glacial Indifference"/>
                </a:rPr>
                <a:t> </a:t>
              </a:r>
              <a:r>
                <a:rPr lang="en-US" sz="2400" spc="120" dirty="0" err="1">
                  <a:solidFill>
                    <a:srgbClr val="456A2C"/>
                  </a:solidFill>
                  <a:latin typeface="Glacial Indifference"/>
                </a:rPr>
                <a:t>als</a:t>
              </a:r>
              <a:r>
                <a:rPr lang="en-US" sz="2400" spc="120" dirty="0">
                  <a:solidFill>
                    <a:srgbClr val="456A2C"/>
                  </a:solidFill>
                  <a:latin typeface="Glacial Indifference"/>
                </a:rPr>
                <a:t> </a:t>
              </a:r>
              <a:r>
                <a:rPr lang="en-US" sz="2400" spc="120" dirty="0" err="1">
                  <a:solidFill>
                    <a:srgbClr val="456A2C"/>
                  </a:solidFill>
                  <a:latin typeface="Glacial Indifference"/>
                </a:rPr>
                <a:t>Baumaterial</a:t>
              </a:r>
              <a:r>
                <a:rPr lang="en-US" sz="2400" spc="120" dirty="0">
                  <a:solidFill>
                    <a:srgbClr val="456A2C"/>
                  </a:solidFill>
                  <a:latin typeface="Glacial Indifference"/>
                </a:rPr>
                <a:t>. Am Ende seines </a:t>
              </a:r>
              <a:r>
                <a:rPr lang="en-US" sz="2400" spc="120" dirty="0" err="1">
                  <a:solidFill>
                    <a:srgbClr val="456A2C"/>
                  </a:solidFill>
                  <a:latin typeface="Glacial Indifference"/>
                </a:rPr>
                <a:t>Lebenszyklus</a:t>
              </a:r>
              <a:r>
                <a:rPr lang="en-US" sz="2400" spc="120" dirty="0">
                  <a:solidFill>
                    <a:srgbClr val="456A2C"/>
                  </a:solidFill>
                  <a:latin typeface="Glacial Indifference"/>
                </a:rPr>
                <a:t> </a:t>
              </a:r>
              <a:r>
                <a:rPr lang="en-US" sz="2400" spc="120" dirty="0" err="1">
                  <a:solidFill>
                    <a:srgbClr val="456A2C"/>
                  </a:solidFill>
                  <a:latin typeface="Glacial Indifference"/>
                </a:rPr>
                <a:t>kann</a:t>
              </a:r>
              <a:r>
                <a:rPr lang="en-US" sz="2400" spc="120" dirty="0">
                  <a:solidFill>
                    <a:srgbClr val="456A2C"/>
                  </a:solidFill>
                  <a:latin typeface="Glacial Indifference"/>
                </a:rPr>
                <a:t> </a:t>
              </a:r>
              <a:r>
                <a:rPr lang="en-US" sz="2400" spc="120" dirty="0" err="1">
                  <a:solidFill>
                    <a:srgbClr val="456A2C"/>
                  </a:solidFill>
                  <a:latin typeface="Glacial Indifference"/>
                </a:rPr>
                <a:t>Holz</a:t>
              </a:r>
              <a:r>
                <a:rPr lang="en-US" sz="2400" spc="120" dirty="0">
                  <a:solidFill>
                    <a:srgbClr val="456A2C"/>
                  </a:solidFill>
                  <a:latin typeface="Glacial Indifference"/>
                </a:rPr>
                <a:t> </a:t>
              </a:r>
              <a:r>
                <a:rPr lang="en-US" sz="2400" spc="120" dirty="0" err="1">
                  <a:solidFill>
                    <a:srgbClr val="456A2C"/>
                  </a:solidFill>
                  <a:latin typeface="Glacial Indifference"/>
                </a:rPr>
                <a:t>als</a:t>
              </a:r>
              <a:r>
                <a:rPr lang="en-US" sz="2400" spc="120" dirty="0">
                  <a:solidFill>
                    <a:srgbClr val="456A2C"/>
                  </a:solidFill>
                  <a:latin typeface="Glacial Indifference"/>
                </a:rPr>
                <a:t> </a:t>
              </a:r>
              <a:r>
                <a:rPr lang="en-US" sz="2400" spc="120" dirty="0" err="1">
                  <a:solidFill>
                    <a:srgbClr val="456A2C"/>
                  </a:solidFill>
                  <a:latin typeface="Glacial Indifference"/>
                </a:rPr>
                <a:t>Energieträger</a:t>
              </a:r>
              <a:r>
                <a:rPr lang="en-US" sz="2400" spc="120" dirty="0">
                  <a:solidFill>
                    <a:srgbClr val="456A2C"/>
                  </a:solidFill>
                  <a:latin typeface="Glacial Indifference"/>
                </a:rPr>
                <a:t> </a:t>
              </a:r>
              <a:r>
                <a:rPr lang="en-US" sz="2400" spc="120" dirty="0" err="1">
                  <a:solidFill>
                    <a:srgbClr val="456A2C"/>
                  </a:solidFill>
                  <a:latin typeface="Glacial Indifference"/>
                </a:rPr>
                <a:t>genutzt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PRODUKTIVITÄT</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Holzelemente</a:t>
              </a:r>
              <a:r>
                <a:rPr lang="en-US" sz="2400" spc="120" dirty="0">
                  <a:solidFill>
                    <a:srgbClr val="456A2C"/>
                  </a:solidFill>
                  <a:latin typeface="Glacial Indifference"/>
                </a:rPr>
                <a:t> </a:t>
              </a:r>
              <a:r>
                <a:rPr lang="en-US" sz="2400" spc="120" dirty="0" err="1">
                  <a:solidFill>
                    <a:srgbClr val="456A2C"/>
                  </a:solidFill>
                  <a:latin typeface="Glacial Indifference"/>
                </a:rPr>
                <a:t>sind</a:t>
              </a:r>
              <a:r>
                <a:rPr lang="en-US" sz="2400" spc="120" dirty="0">
                  <a:solidFill>
                    <a:srgbClr val="456A2C"/>
                  </a:solidFill>
                  <a:latin typeface="Glacial Indifference"/>
                </a:rPr>
                <a:t> oft </a:t>
              </a:r>
              <a:r>
                <a:rPr lang="en-US" sz="2400" spc="120" dirty="0" err="1">
                  <a:solidFill>
                    <a:srgbClr val="456A2C"/>
                  </a:solidFill>
                  <a:latin typeface="Glacial Indifference"/>
                </a:rPr>
                <a:t>heimische</a:t>
              </a:r>
              <a:r>
                <a:rPr lang="en-US" sz="2400" spc="120" dirty="0">
                  <a:solidFill>
                    <a:srgbClr val="456A2C"/>
                  </a:solidFill>
                  <a:latin typeface="Glacial Indifference"/>
                </a:rPr>
                <a:t> </a:t>
              </a:r>
              <a:r>
                <a:rPr lang="en-US" sz="2400" spc="120" dirty="0" err="1">
                  <a:solidFill>
                    <a:srgbClr val="456A2C"/>
                  </a:solidFill>
                  <a:latin typeface="Glacial Indifference"/>
                </a:rPr>
                <a:t>Produkte</a:t>
              </a:r>
              <a:r>
                <a:rPr lang="en-US" sz="2400" spc="120" dirty="0">
                  <a:solidFill>
                    <a:srgbClr val="456A2C"/>
                  </a:solidFill>
                  <a:latin typeface="Glacial Indifference"/>
                </a:rPr>
                <a:t>, da </a:t>
              </a:r>
              <a:r>
                <a:rPr lang="en-US" sz="2400" spc="120" dirty="0" err="1">
                  <a:solidFill>
                    <a:srgbClr val="456A2C"/>
                  </a:solidFill>
                  <a:latin typeface="Glacial Indifference"/>
                </a:rPr>
                <a:t>sowohl</a:t>
              </a:r>
              <a:r>
                <a:rPr lang="en-US" sz="2400" spc="120" dirty="0">
                  <a:solidFill>
                    <a:srgbClr val="456A2C"/>
                  </a:solidFill>
                  <a:latin typeface="Glacial Indifference"/>
                </a:rPr>
                <a:t> das </a:t>
              </a:r>
              <a:r>
                <a:rPr lang="en-US" sz="2400" spc="120" dirty="0" err="1">
                  <a:solidFill>
                    <a:srgbClr val="456A2C"/>
                  </a:solidFill>
                  <a:latin typeface="Glacial Indifference"/>
                </a:rPr>
                <a:t>Rohmaterial</a:t>
              </a:r>
              <a:r>
                <a:rPr lang="en-US" sz="2400" spc="120" dirty="0">
                  <a:solidFill>
                    <a:srgbClr val="456A2C"/>
                  </a:solidFill>
                  <a:latin typeface="Glacial Indifference"/>
                </a:rPr>
                <a:t> </a:t>
              </a:r>
              <a:r>
                <a:rPr lang="en-US" sz="2400" spc="120" dirty="0" err="1">
                  <a:solidFill>
                    <a:srgbClr val="456A2C"/>
                  </a:solidFill>
                  <a:latin typeface="Glacial Indifference"/>
                </a:rPr>
                <a:t>aus</a:t>
              </a:r>
              <a:r>
                <a:rPr lang="en-US" sz="2400" spc="120" dirty="0">
                  <a:solidFill>
                    <a:srgbClr val="456A2C"/>
                  </a:solidFill>
                  <a:latin typeface="Glacial Indifference"/>
                </a:rPr>
                <a:t> dem </a:t>
              </a:r>
              <a:r>
                <a:rPr lang="en-US" sz="2400" spc="120" dirty="0" err="1">
                  <a:solidFill>
                    <a:srgbClr val="456A2C"/>
                  </a:solidFill>
                  <a:latin typeface="Glacial Indifference"/>
                </a:rPr>
                <a:t>Zielland</a:t>
              </a:r>
              <a:r>
                <a:rPr lang="en-US" sz="2400" spc="120" dirty="0">
                  <a:solidFill>
                    <a:srgbClr val="456A2C"/>
                  </a:solidFill>
                  <a:latin typeface="Glacial Indifference"/>
                </a:rPr>
                <a:t> </a:t>
              </a:r>
              <a:r>
                <a:rPr lang="en-US" sz="2400" spc="120" dirty="0" err="1">
                  <a:solidFill>
                    <a:srgbClr val="456A2C"/>
                  </a:solidFill>
                  <a:latin typeface="Glacial Indifference"/>
                </a:rPr>
                <a:t>stammt</a:t>
              </a:r>
              <a:r>
                <a:rPr lang="en-US" sz="2400" spc="120" dirty="0">
                  <a:solidFill>
                    <a:srgbClr val="456A2C"/>
                  </a:solidFill>
                  <a:latin typeface="Glacial Indifference"/>
                </a:rPr>
                <a:t>, </a:t>
              </a:r>
              <a:r>
                <a:rPr lang="en-US" sz="2400" spc="120" dirty="0" err="1">
                  <a:solidFill>
                    <a:srgbClr val="456A2C"/>
                  </a:solidFill>
                  <a:latin typeface="Glacial Indifference"/>
                </a:rPr>
                <a:t>als</a:t>
              </a:r>
              <a:r>
                <a:rPr lang="en-US" sz="2400" spc="120" dirty="0">
                  <a:solidFill>
                    <a:srgbClr val="456A2C"/>
                  </a:solidFill>
                  <a:latin typeface="Glacial Indifference"/>
                </a:rPr>
                <a:t> </a:t>
              </a:r>
              <a:r>
                <a:rPr lang="en-US" sz="2400" spc="120" dirty="0" err="1">
                  <a:solidFill>
                    <a:srgbClr val="456A2C"/>
                  </a:solidFill>
                  <a:latin typeface="Glacial Indifference"/>
                </a:rPr>
                <a:t>auch</a:t>
              </a:r>
              <a:r>
                <a:rPr lang="en-US" sz="2400" spc="120" dirty="0">
                  <a:solidFill>
                    <a:srgbClr val="456A2C"/>
                  </a:solidFill>
                  <a:latin typeface="Glacial Indifference"/>
                </a:rPr>
                <a:t> die </a:t>
              </a:r>
              <a:r>
                <a:rPr lang="en-US" sz="2400" spc="120" dirty="0" err="1">
                  <a:solidFill>
                    <a:srgbClr val="456A2C"/>
                  </a:solidFill>
                  <a:latin typeface="Glacial Indifference"/>
                </a:rPr>
                <a:t>Verarbeitungsprozesse</a:t>
              </a:r>
              <a:r>
                <a:rPr lang="en-US" sz="2400" spc="120" dirty="0">
                  <a:solidFill>
                    <a:srgbClr val="456A2C"/>
                  </a:solidFill>
                  <a:latin typeface="Glacial Indifference"/>
                </a:rPr>
                <a:t> in </a:t>
              </a:r>
              <a:r>
                <a:rPr lang="en-US" sz="2400" spc="120" dirty="0" err="1">
                  <a:solidFill>
                    <a:srgbClr val="456A2C"/>
                  </a:solidFill>
                  <a:latin typeface="Glacial Indifference"/>
                </a:rPr>
                <a:t>diesem</a:t>
              </a:r>
              <a:r>
                <a:rPr lang="en-US" sz="2400" spc="120" dirty="0">
                  <a:solidFill>
                    <a:srgbClr val="456A2C"/>
                  </a:solidFill>
                  <a:latin typeface="Glacial Indifference"/>
                </a:rPr>
                <a:t> Land </a:t>
              </a:r>
              <a:r>
                <a:rPr lang="en-US" sz="2400" spc="120" dirty="0" err="1">
                  <a:solidFill>
                    <a:srgbClr val="456A2C"/>
                  </a:solidFill>
                  <a:latin typeface="Glacial Indifference"/>
                </a:rPr>
                <a:t>durchgeführt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r>
                <a:rPr lang="en-US" sz="2400" spc="120" dirty="0" err="1">
                  <a:solidFill>
                    <a:srgbClr val="456A2C"/>
                  </a:solidFill>
                  <a:latin typeface="Glacial Indifference"/>
                </a:rPr>
                <a:t>können</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EFFIZIENZ</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Holzstrukturen</a:t>
              </a:r>
              <a:r>
                <a:rPr lang="en-US" sz="2400" spc="120" dirty="0">
                  <a:solidFill>
                    <a:srgbClr val="456A2C"/>
                  </a:solidFill>
                  <a:latin typeface="Glacial Indifference"/>
                </a:rPr>
                <a:t> </a:t>
              </a:r>
              <a:r>
                <a:rPr lang="en-US" sz="2400" spc="120" dirty="0" err="1">
                  <a:solidFill>
                    <a:srgbClr val="456A2C"/>
                  </a:solidFill>
                  <a:latin typeface="Glacial Indifference"/>
                </a:rPr>
                <a:t>können</a:t>
              </a:r>
              <a:r>
                <a:rPr lang="en-US" sz="2400" spc="120" dirty="0">
                  <a:solidFill>
                    <a:srgbClr val="456A2C"/>
                  </a:solidFill>
                  <a:latin typeface="Glacial Indifference"/>
                </a:rPr>
                <a:t> </a:t>
              </a:r>
              <a:r>
                <a:rPr lang="en-US" sz="2400" spc="120" dirty="0" err="1">
                  <a:solidFill>
                    <a:srgbClr val="456A2C"/>
                  </a:solidFill>
                  <a:latin typeface="Glacial Indifference"/>
                </a:rPr>
                <a:t>aufgrund</a:t>
              </a:r>
              <a:r>
                <a:rPr lang="en-US" sz="2400" spc="120" dirty="0">
                  <a:solidFill>
                    <a:srgbClr val="456A2C"/>
                  </a:solidFill>
                  <a:latin typeface="Glacial Indifference"/>
                </a:rPr>
                <a:t> der </a:t>
              </a:r>
              <a:r>
                <a:rPr lang="en-US" sz="2400" spc="120" dirty="0" err="1">
                  <a:solidFill>
                    <a:srgbClr val="456A2C"/>
                  </a:solidFill>
                  <a:latin typeface="Glacial Indifference"/>
                </a:rPr>
                <a:t>zahlreichen</a:t>
              </a:r>
              <a:r>
                <a:rPr lang="en-US" sz="2400" spc="120" dirty="0">
                  <a:solidFill>
                    <a:srgbClr val="456A2C"/>
                  </a:solidFill>
                  <a:latin typeface="Glacial Indifference"/>
                </a:rPr>
                <a:t> </a:t>
              </a:r>
              <a:r>
                <a:rPr lang="en-US" sz="2400" spc="120" dirty="0" err="1">
                  <a:solidFill>
                    <a:srgbClr val="456A2C"/>
                  </a:solidFill>
                  <a:latin typeface="Glacial Indifference"/>
                </a:rPr>
                <a:t>Restaurations</a:t>
              </a:r>
              <a:r>
                <a:rPr lang="en-US" sz="2400" spc="120" dirty="0">
                  <a:solidFill>
                    <a:srgbClr val="456A2C"/>
                  </a:solidFill>
                  <a:latin typeface="Glacial Indifference"/>
                </a:rPr>
                <a:t>- </a:t>
              </a:r>
              <a:r>
                <a:rPr lang="en-US" sz="2400" spc="120" dirty="0" err="1">
                  <a:solidFill>
                    <a:srgbClr val="456A2C"/>
                  </a:solidFill>
                  <a:latin typeface="Glacial Indifference"/>
                </a:rPr>
                <a:t>sowie</a:t>
              </a:r>
              <a:r>
                <a:rPr lang="en-US" sz="2400" spc="120" dirty="0">
                  <a:solidFill>
                    <a:srgbClr val="456A2C"/>
                  </a:solidFill>
                  <a:latin typeface="Glacial Indifference"/>
                </a:rPr>
                <a:t> </a:t>
              </a:r>
              <a:r>
                <a:rPr lang="en-US" sz="2400" spc="120" dirty="0" err="1">
                  <a:solidFill>
                    <a:srgbClr val="456A2C"/>
                  </a:solidFill>
                  <a:latin typeface="Glacial Indifference"/>
                </a:rPr>
                <a:t>Befestigungs</a:t>
              </a:r>
              <a:r>
                <a:rPr lang="en-US" sz="2400" spc="120" dirty="0">
                  <a:solidFill>
                    <a:srgbClr val="456A2C"/>
                  </a:solidFill>
                  <a:latin typeface="Glacial Indifference"/>
                </a:rPr>
                <a:t> und </a:t>
              </a:r>
              <a:r>
                <a:rPr lang="en-US" sz="2400" spc="120" dirty="0" err="1">
                  <a:solidFill>
                    <a:srgbClr val="456A2C"/>
                  </a:solidFill>
                  <a:latin typeface="Glacial Indifference"/>
                </a:rPr>
                <a:t>Verbindungsmethoden</a:t>
              </a:r>
              <a:r>
                <a:rPr lang="en-US" sz="2400" spc="120" dirty="0">
                  <a:solidFill>
                    <a:srgbClr val="456A2C"/>
                  </a:solidFill>
                  <a:latin typeface="Glacial Indifference"/>
                </a:rPr>
                <a:t> </a:t>
              </a:r>
              <a:r>
                <a:rPr lang="en-US" sz="2400" spc="120" dirty="0" err="1">
                  <a:solidFill>
                    <a:srgbClr val="456A2C"/>
                  </a:solidFill>
                  <a:latin typeface="Glacial Indifference"/>
                </a:rPr>
                <a:t>effizient</a:t>
              </a:r>
              <a:r>
                <a:rPr lang="en-US" sz="2400" spc="120" dirty="0">
                  <a:solidFill>
                    <a:srgbClr val="456A2C"/>
                  </a:solidFill>
                  <a:latin typeface="Glacial Indifference"/>
                </a:rPr>
                <a:t> </a:t>
              </a:r>
              <a:r>
                <a:rPr lang="en-US" sz="2400" spc="120" dirty="0" err="1">
                  <a:solidFill>
                    <a:srgbClr val="456A2C"/>
                  </a:solidFill>
                  <a:latin typeface="Glacial Indifference"/>
                </a:rPr>
                <a:t>repariert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360121"/>
            <a:ext cx="6760417" cy="2449918"/>
            <a:chOff x="0" y="-355939"/>
            <a:chExt cx="9013889" cy="2640064"/>
          </a:xfrm>
        </p:grpSpPr>
        <p:sp>
          <p:nvSpPr>
            <p:cNvPr id="17" name="TextBox 17"/>
            <p:cNvSpPr txBox="1"/>
            <p:nvPr/>
          </p:nvSpPr>
          <p:spPr>
            <a:xfrm>
              <a:off x="1105" y="-355939"/>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KOSTEN</a:t>
              </a:r>
            </a:p>
          </p:txBody>
        </p:sp>
        <p:sp>
          <p:nvSpPr>
            <p:cNvPr id="18" name="TextBox 18"/>
            <p:cNvSpPr txBox="1"/>
            <p:nvPr/>
          </p:nvSpPr>
          <p:spPr>
            <a:xfrm>
              <a:off x="0" y="439243"/>
              <a:ext cx="9013889" cy="1844882"/>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a:solidFill>
                    <a:srgbClr val="456A2C"/>
                  </a:solidFill>
                  <a:latin typeface="Glacial Indifference" panose="020B0604020202020204" charset="0"/>
                </a:rPr>
                <a:t>Die </a:t>
              </a:r>
              <a:r>
                <a:rPr lang="en-US" altLang="fi-FI" sz="2400" dirty="0" err="1">
                  <a:solidFill>
                    <a:srgbClr val="456A2C"/>
                  </a:solidFill>
                  <a:latin typeface="Glacial Indifference" panose="020B0604020202020204" charset="0"/>
                </a:rPr>
                <a:t>Kosten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für</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Holzbauten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waren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ursprünglich</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höher</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als</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für</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andere</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Bauten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konnten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aber</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durch</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Gesetzgebung</a:t>
              </a:r>
              <a:r>
                <a:rPr lang="en-US" altLang="fi-FI" sz="2400" dirty="0">
                  <a:solidFill>
                    <a:srgbClr val="456A2C"/>
                  </a:solidFill>
                  <a:latin typeface="Glacial Indifference" panose="020B0604020202020204" charset="0"/>
                </a:rPr>
                <a:t>, </a:t>
              </a:r>
              <a:r>
                <a:rPr lang="en-US" altLang="fi-FI" sz="2400">
                  <a:solidFill>
                    <a:srgbClr val="456A2C"/>
                  </a:solidFill>
                  <a:latin typeface="Glacial Indifference" panose="020B0604020202020204" charset="0"/>
                </a:rPr>
                <a:t>wachsendes </a:t>
              </a:r>
              <a:r>
                <a:rPr lang="en-US" altLang="fi-FI" sz="2400" dirty="0">
                  <a:solidFill>
                    <a:srgbClr val="456A2C"/>
                  </a:solidFill>
                  <a:latin typeface="Glacial Indifference" panose="020B0604020202020204" charset="0"/>
                </a:rPr>
                <a:t>Know-how und </a:t>
              </a:r>
              <a:r>
                <a:rPr lang="en-US" altLang="fi-FI" sz="2400" dirty="0" err="1">
                  <a:solidFill>
                    <a:srgbClr val="456A2C"/>
                  </a:solidFill>
                  <a:latin typeface="Glacial Indifference" panose="020B0604020202020204" charset="0"/>
                </a:rPr>
                <a:t>bessere</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Technologien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gesenkt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werden</a:t>
              </a:r>
              <a:r>
                <a:rPr lang="en-US" altLang="fi-FI" sz="2400" dirty="0">
                  <a:solidFill>
                    <a:srgbClr val="456A2C"/>
                  </a:solidFill>
                  <a:latin typeface="Glacial Indifference" panose="020B0604020202020204" charset="0"/>
                </a:rPr>
                <a:t>.</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7273497FECFA840B381477AA875FD96" ma:contentTypeVersion="13" ma:contentTypeDescription="Luo uusi asiakirja." ma:contentTypeScope="" ma:versionID="c0f63d8873ff35f837ec53615287f594">
  <xsd:schema xmlns:xsd="http://www.w3.org/2001/XMLSchema" xmlns:xs="http://www.w3.org/2001/XMLSchema" xmlns:p="http://schemas.microsoft.com/office/2006/metadata/properties" xmlns:ns3="1cc6191c-6909-4a73-8e19-1cb9511cdd07" xmlns:ns4="8952ce25-076f-40b9-9831-29aad45b40fe" targetNamespace="http://schemas.microsoft.com/office/2006/metadata/properties" ma:root="true" ma:fieldsID="ddbacf80b9744cb5ad7e4e6e29c21a21" ns3:_="" ns4:_="">
    <xsd:import namespace="1cc6191c-6909-4a73-8e19-1cb9511cdd07"/>
    <xsd:import namespace="8952ce25-076f-40b9-9831-29aad45b40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6191c-6909-4a73-8e19-1cb9511cdd0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2ce25-076f-40b9-9831-29aad45b40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72FB1E-FE09-4C80-AE1C-28D3908F1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6191c-6909-4a73-8e19-1cb9511cdd07"/>
    <ds:schemaRef ds:uri="8952ce25-076f-40b9-9831-29aad45b40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087952-FF45-45D6-B941-A19415494F9D}">
  <ds:schemaRefs>
    <ds:schemaRef ds:uri="http://schemas.microsoft.com/office/2006/documentManagement/types"/>
    <ds:schemaRef ds:uri="http://schemas.openxmlformats.org/package/2006/metadata/core-properties"/>
    <ds:schemaRef ds:uri="8952ce25-076f-40b9-9831-29aad45b40fe"/>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1cc6191c-6909-4a73-8e19-1cb9511cdd07"/>
    <ds:schemaRef ds:uri="http://purl.org/dc/dcmitype/"/>
  </ds:schemaRefs>
</ds:datastoreItem>
</file>

<file path=customXml/itemProps3.xml><?xml version="1.0" encoding="utf-8"?>
<ds:datastoreItem xmlns:ds="http://schemas.openxmlformats.org/officeDocument/2006/customXml" ds:itemID="{2826A5DA-3EE6-4AA2-95E9-13887C4B8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Benutzerdefiniert</PresentationFormat>
  <Paragraphs>68</Paragraphs>
  <Slides>7</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Glacial Indifference</vt:lpstr>
      <vt:lpstr>Arial</vt:lpstr>
      <vt:lpstr>League Spartan</vt:lpstr>
      <vt:lpstr>Calibri</vt:lpstr>
      <vt:lpstr>Glacial Indifference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70</cp:revision>
  <dcterms:created xsi:type="dcterms:W3CDTF">2006-08-16T00:00:00Z</dcterms:created>
  <dcterms:modified xsi:type="dcterms:W3CDTF">2021-11-10T08:20:07Z</dcterms:modified>
  <dc:identifier>DAD7Xzioke4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0x01010077273497FECFA840B381477AA875FD96</vt:lpwstr>
  </property>
</Properties>
</file>