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16"/>
  </p:notesMasterIdLst>
  <p:sldIdLst>
    <p:sldId id="256" r:id="rId2"/>
    <p:sldId id="257" r:id="rId3"/>
    <p:sldId id="258" r:id="rId4"/>
    <p:sldId id="266" r:id="rId5"/>
    <p:sldId id="269" r:id="rId6"/>
    <p:sldId id="270" r:id="rId7"/>
    <p:sldId id="271" r:id="rId8"/>
    <p:sldId id="272" r:id="rId9"/>
    <p:sldId id="273" r:id="rId10"/>
    <p:sldId id="274" r:id="rId11"/>
    <p:sldId id="275" r:id="rId12"/>
    <p:sldId id="259" r:id="rId13"/>
    <p:sldId id="260" r:id="rId14"/>
    <p:sldId id="264"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Glacial Indifference" panose="020B0604020202020204" charset="0"/>
      <p:regular r:id="rId21"/>
    </p:embeddedFont>
    <p:embeddedFont>
      <p:font typeface="Glacial Indifference Bold" panose="020B0604020202020204" charset="0"/>
      <p:regular r:id="rId22"/>
    </p:embeddedFont>
    <p:embeddedFont>
      <p:font typeface="League Spartan"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 id="2" name="Uldis" initials="U" lastIdx="1" clrIdx="1">
    <p:extLst>
      <p:ext uri="{19B8F6BF-5375-455C-9EA6-DF929625EA0E}">
        <p15:presenceInfo xmlns:p15="http://schemas.microsoft.com/office/powerpoint/2012/main" userId="Uldis" providerId="None"/>
      </p:ext>
    </p:extLst>
  </p:cmAuthor>
  <p:cmAuthor id="3" name="Julia Katholnig" initials="JK" lastIdx="3" clrIdx="2">
    <p:extLst>
      <p:ext uri="{19B8F6BF-5375-455C-9EA6-DF929625EA0E}">
        <p15:presenceInfo xmlns:p15="http://schemas.microsoft.com/office/powerpoint/2012/main" userId="S::katholnig@holzcluster-steiermark.at::43b04be6-f182-4a7e-ba59-8fd0a88d2e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94622" autoAdjust="0"/>
  </p:normalViewPr>
  <p:slideViewPr>
    <p:cSldViewPr>
      <p:cViewPr varScale="1">
        <p:scale>
          <a:sx n="70" d="100"/>
          <a:sy n="70" d="100"/>
        </p:scale>
        <p:origin x="46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4-12T13:44:35.906" idx="1">
    <p:pos x="10697" y="3141"/>
    <p:text>Da finde ich leider keine Übersetzung.</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10/1/2021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‹Nr.›</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10/1/2021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DUe42gJ8gzU" TargetMode="External"/><Relationship Id="rId13" Type="http://schemas.openxmlformats.org/officeDocument/2006/relationships/image" Target="../media/image46.jpeg"/><Relationship Id="rId3" Type="http://schemas.openxmlformats.org/officeDocument/2006/relationships/image" Target="../media/image41.emf"/><Relationship Id="rId7" Type="http://schemas.openxmlformats.org/officeDocument/2006/relationships/image" Target="../media/image43.png"/><Relationship Id="rId12" Type="http://schemas.openxmlformats.org/officeDocument/2006/relationships/hyperlink" Target="https://www.youtube.com/watch?v=NlXbBRKAX9E" TargetMode="External"/><Relationship Id="rId17" Type="http://schemas.openxmlformats.org/officeDocument/2006/relationships/image" Target="../media/image48.jpeg"/><Relationship Id="rId2" Type="http://schemas.openxmlformats.org/officeDocument/2006/relationships/hyperlink" Target="https://www.youtube.com/watch?v=3rfCWK8GWMI" TargetMode="External"/><Relationship Id="rId16" Type="http://schemas.openxmlformats.org/officeDocument/2006/relationships/hyperlink" Target="https://www.youtube.com/watch?v=P4p_wDk-fcQ&amp;feature=emb_logo" TargetMode="External"/><Relationship Id="rId1" Type="http://schemas.openxmlformats.org/officeDocument/2006/relationships/slideLayout" Target="../slideLayouts/slideLayout7.xml"/><Relationship Id="rId6" Type="http://schemas.openxmlformats.org/officeDocument/2006/relationships/hyperlink" Target="https://www.youtube.com/watch?v=pxg2RTF7XJc&amp;t=6s" TargetMode="External"/><Relationship Id="rId11" Type="http://schemas.openxmlformats.org/officeDocument/2006/relationships/image" Target="../media/image45.jpeg"/><Relationship Id="rId5" Type="http://schemas.openxmlformats.org/officeDocument/2006/relationships/image" Target="../media/image42.jpeg"/><Relationship Id="rId15" Type="http://schemas.openxmlformats.org/officeDocument/2006/relationships/image" Target="../media/image47.jpeg"/><Relationship Id="rId10" Type="http://schemas.openxmlformats.org/officeDocument/2006/relationships/hyperlink" Target="https://www.youtube.com/watch?v=j5EE0s7zotE" TargetMode="External"/><Relationship Id="rId4" Type="http://schemas.openxmlformats.org/officeDocument/2006/relationships/hyperlink" Target="https://www.youtube.com/watch?v=pqI4PuDTxEw" TargetMode="External"/><Relationship Id="rId9" Type="http://schemas.openxmlformats.org/officeDocument/2006/relationships/image" Target="../media/image44.jpeg"/><Relationship Id="rId14" Type="http://schemas.openxmlformats.org/officeDocument/2006/relationships/hyperlink" Target="https://www.youtube.com/watch?v=Dt9owR_CY4I&amp;t=291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jp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5.jpg"/><Relationship Id="rId2" Type="http://schemas.openxmlformats.org/officeDocument/2006/relationships/hyperlink" Target="https://www.youtube.com/watch?v=Xpz5z0A0b4Q" TargetMode="External"/><Relationship Id="rId1" Type="http://schemas.openxmlformats.org/officeDocument/2006/relationships/slideLayout" Target="../slideLayouts/slideLayout7.xml"/><Relationship Id="rId6" Type="http://schemas.openxmlformats.org/officeDocument/2006/relationships/hyperlink" Target="https://www.youtube.com/watch?v=Mk4q2idOFko" TargetMode="External"/><Relationship Id="rId11" Type="http://schemas.openxmlformats.org/officeDocument/2006/relationships/image" Target="../media/image54.jpg"/><Relationship Id="rId5" Type="http://schemas.openxmlformats.org/officeDocument/2006/relationships/image" Target="../media/image50.jpeg"/><Relationship Id="rId10" Type="http://schemas.openxmlformats.org/officeDocument/2006/relationships/image" Target="../media/image53.jpeg"/><Relationship Id="rId4" Type="http://schemas.openxmlformats.org/officeDocument/2006/relationships/hyperlink" Target="https://www.youtube.com/watch?v=5rqA-UjmpMw" TargetMode="External"/><Relationship Id="rId9" Type="http://schemas.openxmlformats.org/officeDocument/2006/relationships/hyperlink" Target="https://www.youtube.com/watch?v=Xe1L5M8mI9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emf"/><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526" y="-320807"/>
            <a:ext cx="14575321" cy="10928615"/>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1728679"/>
            </a:xfrm>
            <a:prstGeom prst="rect">
              <a:avLst/>
            </a:prstGeom>
            <a:grpFill/>
          </p:spPr>
          <p:txBody>
            <a:bodyPr lIns="0" tIns="0" rIns="0" bIns="0" rtlCol="0" anchor="t">
              <a:spAutoFit/>
            </a:bodyPr>
            <a:lstStyle/>
            <a:p>
              <a:pPr algn="l">
                <a:lnSpc>
                  <a:spcPts val="10580"/>
                </a:lnSpc>
              </a:pPr>
              <a:r>
                <a:rPr lang="en-US" sz="6600" spc="92" dirty="0" err="1">
                  <a:solidFill>
                    <a:srgbClr val="FEFFF8"/>
                  </a:solidFill>
                  <a:latin typeface="League Spartan"/>
                </a:rPr>
                <a:t>Lektion</a:t>
              </a:r>
              <a:r>
                <a:rPr lang="en-US" sz="6600" spc="92" dirty="0">
                  <a:solidFill>
                    <a:srgbClr val="FEFFF8"/>
                  </a:solidFill>
                  <a:latin typeface="League Spartan"/>
                </a:rPr>
                <a:t> </a:t>
              </a:r>
              <a:r>
                <a:rPr lang="lv-LV" sz="6600" spc="92" dirty="0">
                  <a:solidFill>
                    <a:srgbClr val="FEFFF8"/>
                  </a:solidFill>
                  <a:latin typeface="League Spartan"/>
                </a:rPr>
                <a:t>3</a:t>
              </a:r>
              <a:endParaRPr lang="en-US" sz="6600" spc="92" dirty="0">
                <a:solidFill>
                  <a:srgbClr val="FEFFF8"/>
                </a:solidFill>
                <a:latin typeface="League Spartan"/>
              </a:endParaRPr>
            </a:p>
          </p:txBody>
        </p:sp>
        <p:sp>
          <p:nvSpPr>
            <p:cNvPr id="6" name="TextBox 6"/>
            <p:cNvSpPr txBox="1"/>
            <p:nvPr/>
          </p:nvSpPr>
          <p:spPr>
            <a:xfrm>
              <a:off x="1913347" y="4948184"/>
              <a:ext cx="15290801" cy="586572"/>
            </a:xfrm>
            <a:prstGeom prst="rect">
              <a:avLst/>
            </a:prstGeom>
            <a:grpFill/>
          </p:spPr>
          <p:txBody>
            <a:bodyPr wrap="square" lIns="0" tIns="0" rIns="0" bIns="0" rtlCol="0" anchor="t">
              <a:spAutoFit/>
            </a:bodyPr>
            <a:lstStyle/>
            <a:p>
              <a:pPr>
                <a:lnSpc>
                  <a:spcPts val="3645"/>
                </a:lnSpc>
              </a:pPr>
              <a:r>
                <a:rPr lang="de-DE" sz="2800" dirty="0">
                  <a:solidFill>
                    <a:schemeClr val="bg1"/>
                  </a:solidFill>
                </a:rPr>
                <a:t>Verfügbarkeit und Umweltfreundlichkeit von Holz als Baustoff</a:t>
              </a:r>
              <a:endParaRPr lang="en-US" sz="2700" spc="135" dirty="0">
                <a:solidFill>
                  <a:schemeClr val="bg1"/>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487313"/>
            </a:xfrm>
            <a:prstGeom prst="rect">
              <a:avLst/>
            </a:prstGeom>
            <a:grpFill/>
          </p:spPr>
          <p:txBody>
            <a:bodyPr wrap="square" lIns="0" tIns="0" rIns="0" bIns="0" rtlCol="0" anchor="t">
              <a:spAutoFit/>
            </a:bodyPr>
            <a:lstStyle/>
            <a:p>
              <a:pPr algn="l">
                <a:lnSpc>
                  <a:spcPts val="3000"/>
                </a:lnSpc>
              </a:pPr>
              <a:r>
                <a:rPr lang="de-DE" sz="2400" spc="150" dirty="0">
                  <a:solidFill>
                    <a:srgbClr val="FEFFF8"/>
                  </a:solidFill>
                  <a:latin typeface="Glacial Indifference Bold"/>
                </a:rPr>
                <a:t>LERNEINHEIT</a:t>
              </a:r>
              <a:r>
                <a:rPr lang="en-US" sz="2400" spc="150" dirty="0">
                  <a:solidFill>
                    <a:srgbClr val="FEFFF8"/>
                  </a:solidFill>
                  <a:latin typeface="Glacial Indifference Bold"/>
                </a:rPr>
                <a:t> 1:</a:t>
              </a:r>
              <a:r>
                <a:rPr lang="el-GR" sz="2400" spc="150" dirty="0">
                  <a:solidFill>
                    <a:srgbClr val="FEFFF8"/>
                  </a:solidFill>
                  <a:latin typeface="Glacial Indifference Bold"/>
                </a:rPr>
                <a:t> </a:t>
              </a:r>
              <a:r>
                <a:rPr lang="en-US" sz="2400" spc="150" dirty="0">
                  <a:solidFill>
                    <a:srgbClr val="FEFFF8"/>
                  </a:solidFill>
                  <a:latin typeface="Glacial Indifference Bold"/>
                </a:rPr>
                <a:t> </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912196" cy="4780255"/>
            <a:chOff x="-2" y="-95249"/>
            <a:chExt cx="10549594" cy="6373674"/>
          </a:xfrm>
        </p:grpSpPr>
        <p:sp>
          <p:nvSpPr>
            <p:cNvPr id="8" name="TextBox 8"/>
            <p:cNvSpPr txBox="1"/>
            <p:nvPr/>
          </p:nvSpPr>
          <p:spPr>
            <a:xfrm>
              <a:off x="-2" y="-95249"/>
              <a:ext cx="9736794" cy="4267835"/>
            </a:xfrm>
            <a:prstGeom prst="rect">
              <a:avLst/>
            </a:prstGeom>
          </p:spPr>
          <p:txBody>
            <a:bodyPr wrap="square" lIns="0" tIns="0" rIns="0" bIns="0" rtlCol="0" anchor="t">
              <a:spAutoFit/>
            </a:bodyPr>
            <a:lstStyle/>
            <a:p>
              <a:pPr algn="l">
                <a:lnSpc>
                  <a:spcPts val="8370"/>
                </a:lnSpc>
              </a:pPr>
              <a:r>
                <a:rPr lang="en-US" sz="6200" spc="310" dirty="0">
                  <a:solidFill>
                    <a:schemeClr val="bg1"/>
                  </a:solidFill>
                  <a:latin typeface="League Spartan"/>
                </a:rPr>
                <a:t>KOMBINIERTE HOLZ-MATERIALIEN</a:t>
              </a:r>
            </a:p>
          </p:txBody>
        </p:sp>
        <p:sp>
          <p:nvSpPr>
            <p:cNvPr id="9" name="TextBox 9"/>
            <p:cNvSpPr txBox="1"/>
            <p:nvPr/>
          </p:nvSpPr>
          <p:spPr>
            <a:xfrm>
              <a:off x="-2" y="5457688"/>
              <a:ext cx="10549594" cy="820737"/>
            </a:xfrm>
            <a:prstGeom prst="rect">
              <a:avLst/>
            </a:prstGeom>
          </p:spPr>
          <p:txBody>
            <a:bodyPr wrap="square"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10</a:t>
            </a:fld>
            <a:endParaRPr lang="en-US" sz="2400" spc="120" dirty="0">
              <a:solidFill>
                <a:srgbClr val="D9D9D9"/>
              </a:solidFill>
              <a:latin typeface="Glacial Indifference"/>
            </a:endParaRPr>
          </a:p>
        </p:txBody>
      </p:sp>
      <p:sp>
        <p:nvSpPr>
          <p:cNvPr id="19" name="Rectangle 2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22" name="Organization Chart 14"/>
          <p:cNvGrpSpPr>
            <a:grpSpLocks noChangeAspect="1"/>
          </p:cNvGrpSpPr>
          <p:nvPr/>
        </p:nvGrpSpPr>
        <p:grpSpPr bwMode="auto">
          <a:xfrm>
            <a:off x="9525001" y="342900"/>
            <a:ext cx="8534400" cy="1387828"/>
            <a:chOff x="1635" y="11530"/>
            <a:chExt cx="9720" cy="698"/>
          </a:xfrm>
        </p:grpSpPr>
        <p:cxnSp>
          <p:nvCxnSpPr>
            <p:cNvPr id="7191" name="_s7191"/>
            <p:cNvCxnSpPr>
              <a:cxnSpLocks noChangeShapeType="1"/>
              <a:stCxn id="7168" idx="0"/>
              <a:endCxn id="28" idx="2"/>
            </p:cNvCxnSpPr>
            <p:nvPr/>
          </p:nvCxnSpPr>
          <p:spPr bwMode="auto">
            <a:xfrm rot="16200000" flipV="1">
              <a:off x="8327" y="9936"/>
              <a:ext cx="116" cy="378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7190" name="_s7190"/>
            <p:cNvCxnSpPr>
              <a:cxnSpLocks noChangeShapeType="1"/>
              <a:stCxn id="31" idx="0"/>
              <a:endCxn id="28" idx="2"/>
            </p:cNvCxnSpPr>
            <p:nvPr/>
          </p:nvCxnSpPr>
          <p:spPr bwMode="auto">
            <a:xfrm rot="16200000" flipV="1">
              <a:off x="7067" y="11196"/>
              <a:ext cx="116" cy="126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7189" name="_s7189"/>
            <p:cNvCxnSpPr>
              <a:cxnSpLocks noChangeShapeType="1"/>
              <a:stCxn id="30" idx="0"/>
              <a:endCxn id="28" idx="2"/>
            </p:cNvCxnSpPr>
            <p:nvPr/>
          </p:nvCxnSpPr>
          <p:spPr bwMode="auto">
            <a:xfrm rot="5400000" flipH="1" flipV="1">
              <a:off x="5807" y="11196"/>
              <a:ext cx="116" cy="126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7188" name="_s7188"/>
            <p:cNvCxnSpPr>
              <a:cxnSpLocks noChangeShapeType="1"/>
              <a:stCxn id="29" idx="0"/>
              <a:endCxn id="28" idx="2"/>
            </p:cNvCxnSpPr>
            <p:nvPr/>
          </p:nvCxnSpPr>
          <p:spPr bwMode="auto">
            <a:xfrm rot="5400000" flipH="1" flipV="1">
              <a:off x="4547" y="9936"/>
              <a:ext cx="116" cy="378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28" name="_s7187"/>
            <p:cNvSpPr>
              <a:spLocks noChangeArrowheads="1"/>
            </p:cNvSpPr>
            <p:nvPr/>
          </p:nvSpPr>
          <p:spPr bwMode="auto">
            <a:xfrm>
              <a:off x="5415" y="11530"/>
              <a:ext cx="2160" cy="238"/>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Kombinierte</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Holzwerkstoffe</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29" name="_s7186"/>
            <p:cNvSpPr>
              <a:spLocks noChangeArrowheads="1"/>
            </p:cNvSpPr>
            <p:nvPr/>
          </p:nvSpPr>
          <p:spPr bwMode="auto">
            <a:xfrm>
              <a:off x="1635" y="11884"/>
              <a:ext cx="2160" cy="344"/>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Mittelschicht</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aus</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Massivholz</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30" name="_s7185"/>
            <p:cNvSpPr>
              <a:spLocks noChangeArrowheads="1"/>
            </p:cNvSpPr>
            <p:nvPr/>
          </p:nvSpPr>
          <p:spPr bwMode="auto">
            <a:xfrm>
              <a:off x="4155" y="11884"/>
              <a:ext cx="2160" cy="344"/>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Mittelschicht</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aus</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Spanplatte</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31" name="_s7184"/>
            <p:cNvSpPr>
              <a:spLocks noChangeArrowheads="1"/>
            </p:cNvSpPr>
            <p:nvPr/>
          </p:nvSpPr>
          <p:spPr bwMode="auto">
            <a:xfrm>
              <a:off x="6675" y="11884"/>
              <a:ext cx="2160" cy="344"/>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Mittelschicht</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aus</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Holzzellmaterial</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7168" name="_s7183"/>
            <p:cNvSpPr>
              <a:spLocks noChangeArrowheads="1"/>
            </p:cNvSpPr>
            <p:nvPr/>
          </p:nvSpPr>
          <p:spPr bwMode="auto">
            <a:xfrm>
              <a:off x="9195" y="11884"/>
              <a:ext cx="2160" cy="344"/>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Mittelschicht</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aus</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Schaumstoff</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grpSp>
      <p:pic>
        <p:nvPicPr>
          <p:cNvPr id="50" name="Picture 49">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99316" y="2466320"/>
            <a:ext cx="2052000" cy="1224000"/>
          </a:xfrm>
          <a:prstGeom prst="rect">
            <a:avLst/>
          </a:prstGeom>
          <a:noFill/>
          <a:ln>
            <a:noFill/>
          </a:ln>
        </p:spPr>
      </p:pic>
      <p:pic>
        <p:nvPicPr>
          <p:cNvPr id="52" name="Picture 51" descr="4555">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02378" y="2301309"/>
            <a:ext cx="1741170" cy="1583690"/>
          </a:xfrm>
          <a:prstGeom prst="rect">
            <a:avLst/>
          </a:prstGeom>
          <a:noFill/>
          <a:ln>
            <a:noFill/>
          </a:ln>
        </p:spPr>
      </p:pic>
      <p:pic>
        <p:nvPicPr>
          <p:cNvPr id="54" name="Picture 53" descr="Dendrolight Latvija - lightweight wood panels, door blanks and building  systems">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73200" y="6286500"/>
            <a:ext cx="1800000" cy="1080000"/>
          </a:xfrm>
          <a:prstGeom prst="rect">
            <a:avLst/>
          </a:prstGeom>
          <a:noFill/>
          <a:ln>
            <a:noFill/>
          </a:ln>
        </p:spPr>
      </p:pic>
      <p:pic>
        <p:nvPicPr>
          <p:cNvPr id="55" name="Picture 54" descr="Dendrolight Latvija&quot; saņem aizdevumu">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49400" y="4444500"/>
            <a:ext cx="1476000" cy="1080000"/>
          </a:xfrm>
          <a:prstGeom prst="rect">
            <a:avLst/>
          </a:prstGeom>
          <a:noFill/>
          <a:ln>
            <a:noFill/>
          </a:ln>
        </p:spPr>
      </p:pic>
      <p:pic>
        <p:nvPicPr>
          <p:cNvPr id="7199" name="Picture 31" descr="woodplastic3">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069400" y="7968460"/>
            <a:ext cx="1836000" cy="113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2" descr="PSL-WIDC-connectors">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887200" y="4406679"/>
            <a:ext cx="163969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3" descr="L5A0554-250">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0" y="6286500"/>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Rectangle 7181"/>
          <p:cNvSpPr/>
          <p:nvPr/>
        </p:nvSpPr>
        <p:spPr>
          <a:xfrm>
            <a:off x="11812640" y="5687080"/>
            <a:ext cx="1880644" cy="307777"/>
          </a:xfrm>
          <a:prstGeom prst="rect">
            <a:avLst/>
          </a:prstGeom>
        </p:spPr>
        <p:txBody>
          <a:bodyPr wrap="none">
            <a:spAutoFit/>
          </a:bodyPr>
          <a:lstStyle/>
          <a:p>
            <a:pPr algn="ctr"/>
            <a:r>
              <a:rPr lang="en-US" sz="1400" kern="1000" dirty="0" err="1">
                <a:solidFill>
                  <a:srgbClr val="456A2C"/>
                </a:solidFill>
                <a:latin typeface="Glacial Indifference" panose="020B0604020202020204" charset="0"/>
                <a:ea typeface="Calibri" panose="020F0502020204030204" pitchFamily="34" charset="0"/>
                <a:cs typeface="Angsana New" panose="02020603050405020304" pitchFamily="18" charset="-34"/>
              </a:rPr>
              <a:t>Spanstreifenholz</a:t>
            </a:r>
            <a:r>
              <a:rPr lang="en-US" sz="1400"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 (LSL)</a:t>
            </a:r>
            <a:endParaRPr lang="en-US" sz="1400" dirty="0">
              <a:solidFill>
                <a:srgbClr val="456A2C"/>
              </a:solidFill>
              <a:latin typeface="Glacial Indifference" panose="020B0604020202020204" charset="0"/>
            </a:endParaRPr>
          </a:p>
        </p:txBody>
      </p:sp>
      <p:sp>
        <p:nvSpPr>
          <p:cNvPr id="7183" name="Rectangle 7182"/>
          <p:cNvSpPr/>
          <p:nvPr/>
        </p:nvSpPr>
        <p:spPr>
          <a:xfrm>
            <a:off x="11831269" y="3912844"/>
            <a:ext cx="1598515" cy="307777"/>
          </a:xfrm>
          <a:prstGeom prst="rect">
            <a:avLst/>
          </a:prstGeom>
        </p:spPr>
        <p:txBody>
          <a:bodyPr wrap="none">
            <a:spAutoFit/>
          </a:bodyPr>
          <a:lstStyle/>
          <a:p>
            <a:pPr algn="ctr"/>
            <a:r>
              <a:rPr lang="en-US" sz="1400" kern="1000" dirty="0" err="1">
                <a:solidFill>
                  <a:srgbClr val="456A2C"/>
                </a:solidFill>
                <a:latin typeface="Glacial Indifference" panose="020B0604020202020204" charset="0"/>
                <a:ea typeface="Calibri" panose="020F0502020204030204" pitchFamily="34" charset="0"/>
                <a:cs typeface="Angsana New" panose="02020603050405020304" pitchFamily="18" charset="-34"/>
              </a:rPr>
              <a:t>Furnierstreifenholz</a:t>
            </a:r>
            <a:endParaRPr lang="en-US" sz="1400" dirty="0">
              <a:solidFill>
                <a:srgbClr val="456A2C"/>
              </a:solidFill>
              <a:latin typeface="Glacial Indifference" panose="020B0604020202020204" charset="0"/>
            </a:endParaRPr>
          </a:p>
        </p:txBody>
      </p:sp>
      <p:sp>
        <p:nvSpPr>
          <p:cNvPr id="7184" name="Rectangle 7183"/>
          <p:cNvSpPr/>
          <p:nvPr/>
        </p:nvSpPr>
        <p:spPr>
          <a:xfrm>
            <a:off x="14173200" y="7439681"/>
            <a:ext cx="1673577" cy="523220"/>
          </a:xfrm>
          <a:prstGeom prst="rect">
            <a:avLst/>
          </a:prstGeom>
        </p:spPr>
        <p:txBody>
          <a:bodyPr wrap="square">
            <a:spAutoFit/>
          </a:bodyPr>
          <a:lstStyle/>
          <a:p>
            <a:pPr algn="ctr"/>
            <a:r>
              <a:rPr lang="en-US" sz="1400" kern="1000" dirty="0" err="1">
                <a:solidFill>
                  <a:srgbClr val="456A2C"/>
                </a:solidFill>
                <a:latin typeface="Glacial Indifference" panose="020B0604020202020204" charset="0"/>
                <a:ea typeface="Calibri" panose="020F0502020204030204" pitchFamily="34" charset="0"/>
                <a:cs typeface="Angsana New" panose="02020603050405020304" pitchFamily="18" charset="-34"/>
              </a:rPr>
              <a:t>Holz-Kunststoff-Verbundwerkstoffe</a:t>
            </a:r>
            <a:endParaRPr lang="en-US" sz="1400" dirty="0">
              <a:solidFill>
                <a:srgbClr val="456A2C"/>
              </a:solidFill>
              <a:latin typeface="Glacial Indifference" panose="020B0604020202020204" charset="0"/>
            </a:endParaRPr>
          </a:p>
        </p:txBody>
      </p:sp>
      <p:sp>
        <p:nvSpPr>
          <p:cNvPr id="7185" name="Rectangle 7184"/>
          <p:cNvSpPr/>
          <p:nvPr/>
        </p:nvSpPr>
        <p:spPr>
          <a:xfrm>
            <a:off x="14335872" y="5676900"/>
            <a:ext cx="1249060" cy="523220"/>
          </a:xfrm>
          <a:prstGeom prst="rect">
            <a:avLst/>
          </a:prstGeom>
        </p:spPr>
        <p:txBody>
          <a:bodyPr wrap="none">
            <a:spAutoFit/>
          </a:bodyPr>
          <a:lstStyle/>
          <a:p>
            <a:pPr algn="ct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DendroLight®</a:t>
            </a:r>
          </a:p>
          <a:p>
            <a:pPr algn="ct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building block</a:t>
            </a:r>
            <a:endParaRPr lang="en-US" sz="1400" dirty="0">
              <a:solidFill>
                <a:srgbClr val="456A2C"/>
              </a:solidFill>
              <a:latin typeface="Glacial Indifference" panose="020B0604020202020204" charset="0"/>
            </a:endParaRPr>
          </a:p>
        </p:txBody>
      </p:sp>
      <p:sp>
        <p:nvSpPr>
          <p:cNvPr id="7186" name="Rectangle 7185"/>
          <p:cNvSpPr/>
          <p:nvPr/>
        </p:nvSpPr>
        <p:spPr>
          <a:xfrm>
            <a:off x="14387244" y="4073723"/>
            <a:ext cx="1119217" cy="307777"/>
          </a:xfrm>
          <a:prstGeom prst="rect">
            <a:avLst/>
          </a:prstGeom>
        </p:spPr>
        <p:txBody>
          <a:bodyPr wrap="none">
            <a:spAutoFit/>
          </a:bodyPr>
          <a:lstStyle/>
          <a:p>
            <a:pPr algn="ctr"/>
            <a:r>
              <a:rPr lang="en-US" sz="1400"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DendroLight</a:t>
            </a:r>
            <a:endParaRPr lang="en-US" sz="1400" dirty="0">
              <a:solidFill>
                <a:srgbClr val="456A2C"/>
              </a:solidFill>
              <a:latin typeface="Glacial Indifference" panose="020B0604020202020204" charset="0"/>
            </a:endParaRPr>
          </a:p>
        </p:txBody>
      </p:sp>
      <p:sp>
        <p:nvSpPr>
          <p:cNvPr id="7187" name="Rectangle 7186"/>
          <p:cNvSpPr/>
          <p:nvPr/>
        </p:nvSpPr>
        <p:spPr>
          <a:xfrm>
            <a:off x="14325277" y="1866900"/>
            <a:ext cx="1146468" cy="523220"/>
          </a:xfrm>
          <a:prstGeom prst="rect">
            <a:avLst/>
          </a:prstGeom>
        </p:spPr>
        <p:txBody>
          <a:bodyPr wrap="none">
            <a:spAutoFit/>
          </a:bodyPr>
          <a:lstStyle/>
          <a:p>
            <a:pPr algn="ctr"/>
            <a:r>
              <a:rPr lang="en-US" sz="1400" b="1" kern="1000" spc="-30" dirty="0">
                <a:solidFill>
                  <a:srgbClr val="456A2C"/>
                </a:solidFill>
                <a:latin typeface="Glacial Indifference" panose="020B0604020202020204" charset="0"/>
                <a:ea typeface="MinionPro-Regular"/>
                <a:cs typeface="Arial" panose="020B0604020202020204" pitchFamily="34" charset="0"/>
              </a:rPr>
              <a:t>Honeycomb </a:t>
            </a:r>
          </a:p>
          <a:p>
            <a:pPr algn="ctr"/>
            <a:r>
              <a:rPr lang="en-US" sz="1400" b="1" kern="1000" spc="-30" dirty="0">
                <a:solidFill>
                  <a:srgbClr val="456A2C"/>
                </a:solidFill>
                <a:latin typeface="Glacial Indifference" panose="020B0604020202020204" charset="0"/>
                <a:ea typeface="MinionPro-Regular"/>
                <a:cs typeface="Arial" panose="020B0604020202020204" pitchFamily="34" charset="0"/>
              </a:rPr>
              <a:t>Material</a:t>
            </a:r>
            <a:endParaRPr lang="en-US" sz="1400" dirty="0">
              <a:solidFill>
                <a:srgbClr val="456A2C"/>
              </a:solidFill>
              <a:latin typeface="Glacial Indifference" panose="020B0604020202020204" charset="0"/>
            </a:endParaRPr>
          </a:p>
        </p:txBody>
      </p:sp>
      <p:sp>
        <p:nvSpPr>
          <p:cNvPr id="7192" name="Rectangle 7191"/>
          <p:cNvSpPr/>
          <p:nvPr/>
        </p:nvSpPr>
        <p:spPr>
          <a:xfrm>
            <a:off x="16162964" y="1943100"/>
            <a:ext cx="1896353" cy="307777"/>
          </a:xfrm>
          <a:prstGeom prst="rect">
            <a:avLst/>
          </a:prstGeom>
        </p:spPr>
        <p:txBody>
          <a:bodyPr wrap="none">
            <a:spAutoFit/>
          </a:bodyPr>
          <a:lstStyle/>
          <a:p>
            <a:pPr algn="ctr"/>
            <a:r>
              <a:rPr lang="en-US" sz="1400"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Isolierte</a:t>
            </a:r>
            <a:r>
              <a:rPr lang="en-US" sz="1400"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400"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Bauplatte</a:t>
            </a:r>
            <a:r>
              <a:rPr lang="en-US" sz="1400"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SIP</a:t>
            </a:r>
            <a:endParaRPr lang="en-US" sz="1400" dirty="0">
              <a:solidFill>
                <a:srgbClr val="456A2C"/>
              </a:solidFill>
              <a:latin typeface="Glacial Indifference" panose="020B0604020202020204" charset="0"/>
            </a:endParaRPr>
          </a:p>
        </p:txBody>
      </p:sp>
      <p:sp>
        <p:nvSpPr>
          <p:cNvPr id="7193" name="Rectangle 7192"/>
          <p:cNvSpPr/>
          <p:nvPr/>
        </p:nvSpPr>
        <p:spPr>
          <a:xfrm>
            <a:off x="11651400" y="1866900"/>
            <a:ext cx="1907253" cy="307777"/>
          </a:xfrm>
          <a:prstGeom prst="rect">
            <a:avLst/>
          </a:prstGeom>
        </p:spPr>
        <p:txBody>
          <a:bodyPr wrap="none">
            <a:spAutoFit/>
          </a:bodyPr>
          <a:lstStyle/>
          <a:p>
            <a:pPr algn="ctr"/>
            <a:r>
              <a:rPr lang="en-US" sz="1400" b="1" kern="1000" spc="-30" dirty="0">
                <a:solidFill>
                  <a:srgbClr val="456A2C"/>
                </a:solidFill>
                <a:latin typeface="Glacial Indifference" panose="020B0604020202020204" charset="0"/>
                <a:ea typeface="MinionPro-Regular"/>
                <a:cs typeface="Arial" panose="020B0604020202020204" pitchFamily="34" charset="0"/>
              </a:rPr>
              <a:t>I-</a:t>
            </a:r>
            <a:r>
              <a:rPr lang="en-US" sz="1400" b="1" kern="1000" spc="-30" dirty="0" err="1">
                <a:solidFill>
                  <a:srgbClr val="456A2C"/>
                </a:solidFill>
                <a:latin typeface="Glacial Indifference" panose="020B0604020202020204" charset="0"/>
                <a:ea typeface="MinionPro-Regular"/>
                <a:cs typeface="Arial" panose="020B0604020202020204" pitchFamily="34" charset="0"/>
              </a:rPr>
              <a:t>Balken</a:t>
            </a:r>
            <a:r>
              <a:rPr lang="en-US" sz="1400" b="1" kern="1000" spc="-30" dirty="0">
                <a:solidFill>
                  <a:srgbClr val="456A2C"/>
                </a:solidFill>
                <a:latin typeface="Glacial Indifference" panose="020B0604020202020204" charset="0"/>
                <a:ea typeface="MinionPro-Regular"/>
                <a:cs typeface="Arial" panose="020B0604020202020204" pitchFamily="34" charset="0"/>
              </a:rPr>
              <a:t> </a:t>
            </a:r>
            <a:r>
              <a:rPr lang="en-US" sz="1400" b="1" kern="1000" spc="-30" dirty="0" err="1">
                <a:solidFill>
                  <a:srgbClr val="456A2C"/>
                </a:solidFill>
                <a:latin typeface="Glacial Indifference" panose="020B0604020202020204" charset="0"/>
                <a:ea typeface="MinionPro-Regular"/>
                <a:cs typeface="Arial" panose="020B0604020202020204" pitchFamily="34" charset="0"/>
              </a:rPr>
              <a:t>mit</a:t>
            </a:r>
            <a:r>
              <a:rPr lang="en-US" sz="1400" b="1" kern="1000" spc="-30" dirty="0">
                <a:solidFill>
                  <a:srgbClr val="456A2C"/>
                </a:solidFill>
                <a:latin typeface="Glacial Indifference" panose="020B0604020202020204" charset="0"/>
                <a:ea typeface="MinionPro-Regular"/>
                <a:cs typeface="Arial" panose="020B0604020202020204" pitchFamily="34" charset="0"/>
              </a:rPr>
              <a:t> OSB Steg</a:t>
            </a:r>
            <a:endParaRPr lang="en-US" sz="1400" dirty="0">
              <a:solidFill>
                <a:srgbClr val="456A2C"/>
              </a:solidFill>
              <a:latin typeface="Glacial Indifference" panose="020B0604020202020204" charset="0"/>
            </a:endParaRPr>
          </a:p>
        </p:txBody>
      </p:sp>
      <p:pic>
        <p:nvPicPr>
          <p:cNvPr id="7194" name="Picture 7193">
            <a:hlinkClick r:id="rId16"/>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154400" y="2487639"/>
            <a:ext cx="1980000" cy="2046261"/>
          </a:xfrm>
          <a:prstGeom prst="rect">
            <a:avLst/>
          </a:prstGeom>
          <a:ln>
            <a:noFill/>
          </a:ln>
          <a:effectLst>
            <a:softEdge rad="112500"/>
          </a:effectLst>
        </p:spPr>
      </p:pic>
      <p:sp>
        <p:nvSpPr>
          <p:cNvPr id="7195" name="Rectangle 7194"/>
          <p:cNvSpPr/>
          <p:nvPr/>
        </p:nvSpPr>
        <p:spPr>
          <a:xfrm>
            <a:off x="1021080" y="9259676"/>
            <a:ext cx="5224507" cy="1015663"/>
          </a:xfrm>
          <a:prstGeom prst="rect">
            <a:avLst/>
          </a:prstGeom>
        </p:spPr>
        <p:txBody>
          <a:bodyPr wrap="none">
            <a:spAutoFit/>
          </a:bodyPr>
          <a:lstStyle/>
          <a:p>
            <a:r>
              <a:rPr lang="en-US" sz="1000" dirty="0">
                <a:solidFill>
                  <a:schemeClr val="bg1"/>
                </a:solidFill>
                <a:latin typeface="Glacial Indifference" panose="020B0604020202020204" charset="0"/>
              </a:rPr>
              <a:t>https://www.foamlaminates.com/sips-structural-insulated-panels/</a:t>
            </a:r>
          </a:p>
          <a:p>
            <a:r>
              <a:rPr lang="en-US" sz="1000" dirty="0">
                <a:solidFill>
                  <a:schemeClr val="bg1"/>
                </a:solidFill>
                <a:latin typeface="Glacial Indifference" panose="020B0604020202020204" charset="0"/>
              </a:rPr>
              <a:t>https://www.metsawood.com/global/Products/finnjoist/applications/Pages/default.aspx</a:t>
            </a:r>
          </a:p>
          <a:p>
            <a:r>
              <a:rPr lang="en-US" sz="1000" dirty="0">
                <a:solidFill>
                  <a:schemeClr val="bg1"/>
                </a:solidFill>
                <a:latin typeface="Glacial Indifference" panose="020B0604020202020204" charset="0"/>
              </a:rPr>
              <a:t>http://www.honeycomb.lv/</a:t>
            </a:r>
          </a:p>
          <a:p>
            <a:r>
              <a:rPr lang="en-US" sz="1000" dirty="0">
                <a:solidFill>
                  <a:schemeClr val="bg1"/>
                </a:solidFill>
                <a:latin typeface="Glacial Indifference" panose="020B0604020202020204" charset="0"/>
              </a:rPr>
              <a:t>https://materialdistrict.com/material/dendrolight-door-blank/</a:t>
            </a:r>
          </a:p>
          <a:p>
            <a:r>
              <a:rPr lang="en-US" sz="1000" dirty="0">
                <a:solidFill>
                  <a:schemeClr val="bg1"/>
                </a:solidFill>
                <a:latin typeface="Glacial Indifference" panose="020B0604020202020204" charset="0"/>
              </a:rPr>
              <a:t>https://materialdistrict.com/material/dendrolight-building-block-bb/</a:t>
            </a:r>
          </a:p>
          <a:p>
            <a:r>
              <a:rPr lang="en-US" sz="1000" dirty="0">
                <a:solidFill>
                  <a:schemeClr val="bg1"/>
                </a:solidFill>
                <a:latin typeface="Glacial Indifference" panose="020B0604020202020204" charset="0"/>
              </a:rPr>
              <a:t>http://dendrolight.lv/en/products/building-systems/ </a:t>
            </a:r>
          </a:p>
        </p:txBody>
      </p:sp>
      <p:sp>
        <p:nvSpPr>
          <p:cNvPr id="7196" name="Down Arrow 7195"/>
          <p:cNvSpPr/>
          <p:nvPr/>
        </p:nvSpPr>
        <p:spPr>
          <a:xfrm>
            <a:off x="10134600" y="1993258"/>
            <a:ext cx="609600" cy="5969642"/>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9320067" y="8239193"/>
            <a:ext cx="2306401" cy="954107"/>
          </a:xfrm>
          <a:prstGeom prst="rect">
            <a:avLst/>
          </a:prstGeom>
        </p:spPr>
        <p:txBody>
          <a:bodyPr wrap="none">
            <a:spAutoFit/>
          </a:bodyPr>
          <a:lstStyle/>
          <a:p>
            <a:pPr algn="ctr"/>
            <a:r>
              <a:rPr lang="de-DE" sz="1400" b="1" kern="1000" spc="-30" dirty="0">
                <a:solidFill>
                  <a:srgbClr val="456A2C"/>
                </a:solidFill>
                <a:latin typeface="Glacial Indifference" panose="020B0604020202020204" charset="0"/>
                <a:ea typeface="MinionPro-Regular"/>
                <a:cs typeface="Arial" panose="020B0604020202020204" pitchFamily="34" charset="0"/>
              </a:rPr>
              <a:t>Nicht modern -</a:t>
            </a:r>
          </a:p>
          <a:p>
            <a:pPr algn="ctr"/>
            <a:r>
              <a:rPr lang="de-DE" sz="1400" b="1" kern="1000" spc="-30" dirty="0">
                <a:solidFill>
                  <a:srgbClr val="456A2C"/>
                </a:solidFill>
                <a:latin typeface="Glacial Indifference" panose="020B0604020202020204" charset="0"/>
                <a:ea typeface="MinionPro-Regular"/>
                <a:cs typeface="Arial" panose="020B0604020202020204" pitchFamily="34" charset="0"/>
              </a:rPr>
              <a:t>weniger Material.</a:t>
            </a:r>
          </a:p>
          <a:p>
            <a:pPr algn="ctr"/>
            <a:r>
              <a:rPr lang="de-DE" sz="1400" b="1" kern="1000" spc="-30" dirty="0">
                <a:solidFill>
                  <a:srgbClr val="456A2C"/>
                </a:solidFill>
                <a:latin typeface="Glacial Indifference" panose="020B0604020202020204" charset="0"/>
                <a:ea typeface="MinionPro-Regular"/>
                <a:cs typeface="Arial" panose="020B0604020202020204" pitchFamily="34" charset="0"/>
              </a:rPr>
              <a:t>weniger Energie.</a:t>
            </a:r>
          </a:p>
          <a:p>
            <a:pPr algn="ctr"/>
            <a:r>
              <a:rPr lang="de-DE" sz="1400" b="1" kern="1000" spc="-30" dirty="0">
                <a:solidFill>
                  <a:srgbClr val="456A2C"/>
                </a:solidFill>
                <a:latin typeface="Glacial Indifference" panose="020B0604020202020204" charset="0"/>
                <a:ea typeface="MinionPro-Regular"/>
                <a:cs typeface="Arial" panose="020B0604020202020204" pitchFamily="34" charset="0"/>
              </a:rPr>
              <a:t>geringere Arbeitsbelastung</a:t>
            </a:r>
            <a:endParaRPr lang="en-US" sz="1400" dirty="0">
              <a:solidFill>
                <a:srgbClr val="456A2C"/>
              </a:solidFill>
              <a:latin typeface="Glacial Indifference" panose="020B0604020202020204" charset="0"/>
            </a:endParaRPr>
          </a:p>
        </p:txBody>
      </p:sp>
      <p:sp>
        <p:nvSpPr>
          <p:cNvPr id="39" name="TextBox 9">
            <a:extLst>
              <a:ext uri="{FF2B5EF4-FFF2-40B4-BE49-F238E27FC236}">
                <a16:creationId xmlns:a16="http://schemas.microsoft.com/office/drawing/2014/main" id="{87C02ABF-9F83-45BC-8334-F8BD801500F7}"/>
              </a:ext>
            </a:extLst>
          </p:cNvPr>
          <p:cNvSpPr txBox="1"/>
          <p:nvPr/>
        </p:nvSpPr>
        <p:spPr>
          <a:xfrm>
            <a:off x="10820400" y="9690564"/>
            <a:ext cx="7467600" cy="397546"/>
          </a:xfrm>
          <a:prstGeom prst="rect">
            <a:avLst/>
          </a:prstGeom>
        </p:spPr>
        <p:txBody>
          <a:bodyPr wrap="square" lIns="0" tIns="0" rIns="0" bIns="0" rtlCol="0" anchor="t">
            <a:spAutoFit/>
          </a:bodyPr>
          <a:lstStyle/>
          <a:p>
            <a:pPr>
              <a:lnSpc>
                <a:spcPts val="3645"/>
              </a:lnSpc>
            </a:pPr>
            <a:r>
              <a:rPr lang="en-US" sz="1600" spc="80" dirty="0">
                <a:solidFill>
                  <a:srgbClr val="52584D"/>
                </a:solidFill>
                <a:latin typeface="Glacial Indifference"/>
              </a:rPr>
              <a:t>LEKTION 3</a:t>
            </a:r>
            <a:r>
              <a:rPr lang="en-US" sz="1600" spc="80" dirty="0">
                <a:latin typeface="Glacial Indifference"/>
              </a:rPr>
              <a:t>: </a:t>
            </a:r>
            <a:r>
              <a:rPr lang="de-DE" sz="1600" spc="80" dirty="0">
                <a:latin typeface="Glacial Indifference"/>
              </a:rPr>
              <a:t>Verfügbarkeit und Umweltfreundlichkeit von Holz als Baustoff</a:t>
            </a:r>
          </a:p>
        </p:txBody>
      </p:sp>
    </p:spTree>
    <p:extLst>
      <p:ext uri="{BB962C8B-B14F-4D97-AF65-F5344CB8AC3E}">
        <p14:creationId xmlns:p14="http://schemas.microsoft.com/office/powerpoint/2010/main" val="31426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912196" cy="4780255"/>
            <a:chOff x="-2" y="-95249"/>
            <a:chExt cx="10549594" cy="6373674"/>
          </a:xfrm>
        </p:grpSpPr>
        <p:sp>
          <p:nvSpPr>
            <p:cNvPr id="8" name="TextBox 8"/>
            <p:cNvSpPr txBox="1"/>
            <p:nvPr/>
          </p:nvSpPr>
          <p:spPr>
            <a:xfrm>
              <a:off x="-2" y="-95249"/>
              <a:ext cx="9736794" cy="2872582"/>
            </a:xfrm>
            <a:prstGeom prst="rect">
              <a:avLst/>
            </a:prstGeom>
          </p:spPr>
          <p:txBody>
            <a:bodyPr wrap="square" lIns="0" tIns="0" rIns="0" bIns="0" rtlCol="0" anchor="t">
              <a:spAutoFit/>
            </a:bodyPr>
            <a:lstStyle/>
            <a:p>
              <a:pPr algn="l">
                <a:lnSpc>
                  <a:spcPts val="8370"/>
                </a:lnSpc>
              </a:pPr>
              <a:r>
                <a:rPr lang="en-US" sz="6200" spc="310" dirty="0">
                  <a:solidFill>
                    <a:schemeClr val="bg1"/>
                  </a:solidFill>
                  <a:latin typeface="League Spartan"/>
                </a:rPr>
                <a:t>BUILDING PANEL SYSTEMS</a:t>
              </a:r>
            </a:p>
          </p:txBody>
        </p:sp>
        <p:sp>
          <p:nvSpPr>
            <p:cNvPr id="9" name="TextBox 9"/>
            <p:cNvSpPr txBox="1"/>
            <p:nvPr/>
          </p:nvSpPr>
          <p:spPr>
            <a:xfrm>
              <a:off x="-2" y="5457688"/>
              <a:ext cx="10549594" cy="820737"/>
            </a:xfrm>
            <a:prstGeom prst="rect">
              <a:avLst/>
            </a:prstGeom>
          </p:spPr>
          <p:txBody>
            <a:bodyPr wrap="square"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11</a:t>
            </a:fld>
            <a:endParaRPr lang="en-US" sz="2400" spc="120" dirty="0">
              <a:solidFill>
                <a:srgbClr val="D9D9D9"/>
              </a:solidFill>
              <a:latin typeface="Glacial Indifference"/>
            </a:endParaRPr>
          </a:p>
        </p:txBody>
      </p:sp>
      <p:sp>
        <p:nvSpPr>
          <p:cNvPr id="4" name="Rectangle 3"/>
          <p:cNvSpPr/>
          <p:nvPr/>
        </p:nvSpPr>
        <p:spPr>
          <a:xfrm>
            <a:off x="9601200" y="114300"/>
            <a:ext cx="4185377" cy="369332"/>
          </a:xfrm>
          <a:prstGeom prst="rect">
            <a:avLst/>
          </a:prstGeom>
        </p:spPr>
        <p:txBody>
          <a:bodyPr wrap="none">
            <a:spAutoFit/>
          </a:bodyPr>
          <a:lstStyle/>
          <a:p>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LIGNATUR (</a:t>
            </a:r>
            <a:r>
              <a:rPr lang="lv-LV"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click </a:t>
            </a:r>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on the left hand picture)</a:t>
            </a:r>
            <a:endParaRPr lang="en-US" dirty="0">
              <a:solidFill>
                <a:srgbClr val="456A2C"/>
              </a:solidFill>
              <a:latin typeface="Glacial Indifference" panose="020B0604020202020204" charset="0"/>
            </a:endParaRPr>
          </a:p>
        </p:txBody>
      </p:sp>
      <p:pic>
        <p:nvPicPr>
          <p:cNvPr id="42" name="Picture 41" descr="https://www.lignatur.ch/fileadmin/ablage/bilder/produkt/das-element/variationen-lignatur-en.png">
            <a:hlinkClick r:id="rId2"/>
          </p:cNvPr>
          <p:cNvPicPr/>
          <p:nvPr/>
        </p:nvPicPr>
        <p:blipFill rotWithShape="1">
          <a:blip r:embed="rId3" cstate="print">
            <a:extLst>
              <a:ext uri="{28A0092B-C50C-407E-A947-70E740481C1C}">
                <a14:useLocalDpi xmlns:a14="http://schemas.microsoft.com/office/drawing/2010/main" val="0"/>
              </a:ext>
            </a:extLst>
          </a:blip>
          <a:srcRect t="7608" b="7951"/>
          <a:stretch/>
        </p:blipFill>
        <p:spPr bwMode="auto">
          <a:xfrm>
            <a:off x="9530981" y="572700"/>
            <a:ext cx="3768477" cy="1980000"/>
          </a:xfrm>
          <a:prstGeom prst="rect">
            <a:avLst/>
          </a:prstGeom>
          <a:noFill/>
          <a:ln>
            <a:noFill/>
          </a:ln>
          <a:extLst>
            <a:ext uri="{53640926-AAD7-44D8-BBD7-CCE9431645EC}">
              <a14:shadowObscured xmlns:a14="http://schemas.microsoft.com/office/drawing/2010/main"/>
            </a:ext>
          </a:extLst>
        </p:spPr>
      </p:pic>
      <p:sp>
        <p:nvSpPr>
          <p:cNvPr id="10" name="Rectangle 9"/>
          <p:cNvSpPr/>
          <p:nvPr/>
        </p:nvSpPr>
        <p:spPr>
          <a:xfrm>
            <a:off x="9601200" y="2716768"/>
            <a:ext cx="4442242" cy="646331"/>
          </a:xfrm>
          <a:prstGeom prst="rect">
            <a:avLst/>
          </a:prstGeom>
        </p:spPr>
        <p:txBody>
          <a:bodyPr wrap="none">
            <a:spAutoFit/>
          </a:bodyPr>
          <a:lstStyle/>
          <a:p>
            <a:r>
              <a:rPr lang="en-US" kern="1000" dirty="0" err="1">
                <a:solidFill>
                  <a:srgbClr val="456A2C"/>
                </a:solidFill>
                <a:latin typeface="Glacial Indifference" panose="020B0604020202020204" charset="0"/>
                <a:ea typeface="Calibri" panose="020F0502020204030204" pitchFamily="34" charset="0"/>
                <a:cs typeface="Angsana New" panose="02020603050405020304" pitchFamily="18" charset="-34"/>
              </a:rPr>
              <a:t>Kerto-Ripa</a:t>
            </a:r>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 (</a:t>
            </a:r>
            <a:r>
              <a:rPr lang="lv-LV"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click</a:t>
            </a:r>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 on the left hand picture)</a:t>
            </a:r>
            <a:endParaRPr lang="en-US" dirty="0">
              <a:solidFill>
                <a:srgbClr val="456A2C"/>
              </a:solidFill>
              <a:latin typeface="Glacial Indifference" panose="020B0604020202020204" charset="0"/>
            </a:endParaRPr>
          </a:p>
          <a:p>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 </a:t>
            </a:r>
            <a:endParaRPr lang="en-US" dirty="0">
              <a:solidFill>
                <a:srgbClr val="456A2C"/>
              </a:solidFill>
              <a:latin typeface="Glacial Indifference" panose="020B0604020202020204" charset="0"/>
            </a:endParaRPr>
          </a:p>
        </p:txBody>
      </p:sp>
      <p:pic>
        <p:nvPicPr>
          <p:cNvPr id="44" name="Picture 43" descr="Prefabricated wood elements">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3444" y="3229500"/>
            <a:ext cx="3168000" cy="1152000"/>
          </a:xfrm>
          <a:prstGeom prst="rect">
            <a:avLst/>
          </a:prstGeom>
          <a:noFill/>
          <a:ln>
            <a:noFill/>
          </a:ln>
        </p:spPr>
      </p:pic>
      <p:sp>
        <p:nvSpPr>
          <p:cNvPr id="12" name="Rectangle 11"/>
          <p:cNvSpPr/>
          <p:nvPr/>
        </p:nvSpPr>
        <p:spPr>
          <a:xfrm>
            <a:off x="9601200" y="4621768"/>
            <a:ext cx="3876382" cy="646331"/>
          </a:xfrm>
          <a:prstGeom prst="rect">
            <a:avLst/>
          </a:prstGeom>
        </p:spPr>
        <p:txBody>
          <a:bodyPr wrap="none">
            <a:spAutoFit/>
          </a:bodyPr>
          <a:lstStyle/>
          <a:p>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LIGNO (</a:t>
            </a:r>
            <a:r>
              <a:rPr lang="lv-LV"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click</a:t>
            </a:r>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 on the left hand picture)</a:t>
            </a:r>
            <a:endParaRPr lang="en-US" dirty="0">
              <a:solidFill>
                <a:srgbClr val="456A2C"/>
              </a:solidFill>
              <a:latin typeface="Glacial Indifference" panose="020B0604020202020204" charset="0"/>
            </a:endParaRPr>
          </a:p>
          <a:p>
            <a:endParaRPr lang="en-US" dirty="0">
              <a:solidFill>
                <a:srgbClr val="456A2C"/>
              </a:solidFill>
              <a:latin typeface="Glacial Indifference" panose="020B0604020202020204" charset="0"/>
            </a:endParaRPr>
          </a:p>
        </p:txBody>
      </p:sp>
      <p:pic>
        <p:nvPicPr>
          <p:cNvPr id="46" name="Picture 45" descr="https://www.lignotrend.de/fileadmin/_processed_/csm_Quelldatei_Geschossdecke_Spannweite_LIGNO_Rippe_Q3_Akustik_8mm_Z1_BV_frei_198514a394.png">
            <a:hlinkClick r:id="rId6"/>
          </p:cNvPr>
          <p:cNvPicPr/>
          <p:nvPr/>
        </p:nvPicPr>
        <p:blipFill rotWithShape="1">
          <a:blip r:embed="rId7" cstate="print">
            <a:extLst>
              <a:ext uri="{28A0092B-C50C-407E-A947-70E740481C1C}">
                <a14:useLocalDpi xmlns:a14="http://schemas.microsoft.com/office/drawing/2010/main" val="0"/>
              </a:ext>
            </a:extLst>
          </a:blip>
          <a:srcRect t="5373"/>
          <a:stretch/>
        </p:blipFill>
        <p:spPr bwMode="auto">
          <a:xfrm>
            <a:off x="9677400" y="5151300"/>
            <a:ext cx="3024000" cy="1440000"/>
          </a:xfrm>
          <a:prstGeom prst="rect">
            <a:avLst/>
          </a:prstGeom>
          <a:noFill/>
          <a:ln>
            <a:noFill/>
          </a:ln>
          <a:extLst>
            <a:ext uri="{53640926-AAD7-44D8-BBD7-CCE9431645EC}">
              <a14:shadowObscured xmlns:a14="http://schemas.microsoft.com/office/drawing/2010/main"/>
            </a:ext>
          </a:extLst>
        </p:spPr>
      </p:pic>
      <p:sp>
        <p:nvSpPr>
          <p:cNvPr id="17" name="Rectangle 16"/>
          <p:cNvSpPr/>
          <p:nvPr/>
        </p:nvSpPr>
        <p:spPr>
          <a:xfrm>
            <a:off x="9601200" y="6831568"/>
            <a:ext cx="4153701" cy="646331"/>
          </a:xfrm>
          <a:prstGeom prst="rect">
            <a:avLst/>
          </a:prstGeom>
        </p:spPr>
        <p:txBody>
          <a:bodyPr wrap="none">
            <a:spAutoFit/>
          </a:bodyPr>
          <a:lstStyle/>
          <a:p>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KIELSTEG (</a:t>
            </a:r>
            <a:r>
              <a:rPr lang="lv-LV"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click</a:t>
            </a:r>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 on the left hand picture)</a:t>
            </a:r>
            <a:endParaRPr lang="en-US" dirty="0">
              <a:solidFill>
                <a:srgbClr val="456A2C"/>
              </a:solidFill>
              <a:latin typeface="Glacial Indifference" panose="020B0604020202020204" charset="0"/>
            </a:endParaRPr>
          </a:p>
          <a:p>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 </a:t>
            </a:r>
            <a:endParaRPr lang="en-US" dirty="0">
              <a:solidFill>
                <a:srgbClr val="456A2C"/>
              </a:solidFill>
              <a:latin typeface="Glacial Indifference" panose="020B0604020202020204" charset="0"/>
            </a:endParaRPr>
          </a:p>
        </p:txBody>
      </p:sp>
      <p:pic>
        <p:nvPicPr>
          <p:cNvPr id="48" name="Picture 47"/>
          <p:cNvPicPr/>
          <p:nvPr/>
        </p:nvPicPr>
        <p:blipFill rotWithShape="1">
          <a:blip r:embed="rId8" cstate="print">
            <a:extLst>
              <a:ext uri="{28A0092B-C50C-407E-A947-70E740481C1C}">
                <a14:useLocalDpi xmlns:a14="http://schemas.microsoft.com/office/drawing/2010/main"/>
              </a:ext>
            </a:extLst>
          </a:blip>
          <a:srcRect/>
          <a:stretch/>
        </p:blipFill>
        <p:spPr bwMode="auto">
          <a:xfrm>
            <a:off x="14616941" y="7350779"/>
            <a:ext cx="2160000" cy="1332000"/>
          </a:xfrm>
          <a:prstGeom prst="rect">
            <a:avLst/>
          </a:prstGeom>
          <a:ln>
            <a:noFill/>
          </a:ln>
          <a:extLst>
            <a:ext uri="{53640926-AAD7-44D8-BBD7-CCE9431645EC}">
              <a14:shadowObscured xmlns:a14="http://schemas.microsoft.com/office/drawing/2010/main"/>
            </a:ext>
          </a:extLst>
        </p:spPr>
      </p:pic>
      <p:pic>
        <p:nvPicPr>
          <p:cNvPr id="49" name="Picture 48" descr="Was ist Kielsteg">
            <a:hlinkClick r:id="rId9"/>
          </p:cNvPr>
          <p:cNvPicPr/>
          <p:nvPr/>
        </p:nvPicPr>
        <p:blipFill rotWithShape="1">
          <a:blip r:embed="rId10" cstate="print">
            <a:extLst>
              <a:ext uri="{28A0092B-C50C-407E-A947-70E740481C1C}">
                <a14:useLocalDpi xmlns:a14="http://schemas.microsoft.com/office/drawing/2010/main" val="0"/>
              </a:ext>
            </a:extLst>
          </a:blip>
          <a:srcRect/>
          <a:stretch/>
        </p:blipFill>
        <p:spPr bwMode="auto">
          <a:xfrm>
            <a:off x="10309473" y="7302518"/>
            <a:ext cx="2284216" cy="1332000"/>
          </a:xfrm>
          <a:prstGeom prst="rect">
            <a:avLst/>
          </a:prstGeom>
          <a:noFill/>
          <a:ln>
            <a:noFill/>
          </a:ln>
          <a:extLst>
            <a:ext uri="{53640926-AAD7-44D8-BBD7-CCE9431645EC}">
              <a14:shadowObscured xmlns:a14="http://schemas.microsoft.com/office/drawing/2010/main"/>
            </a:ext>
          </a:extLst>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029574" y="572700"/>
            <a:ext cx="3334736" cy="1980000"/>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501834" y="3034134"/>
            <a:ext cx="2390215" cy="1575966"/>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598566" y="5155500"/>
            <a:ext cx="2144986" cy="1512000"/>
          </a:xfrm>
          <a:prstGeom prst="rect">
            <a:avLst/>
          </a:prstGeom>
        </p:spPr>
      </p:pic>
      <p:sp>
        <p:nvSpPr>
          <p:cNvPr id="23" name="Rectangle 22"/>
          <p:cNvSpPr/>
          <p:nvPr/>
        </p:nvSpPr>
        <p:spPr>
          <a:xfrm>
            <a:off x="1082040" y="9345034"/>
            <a:ext cx="6629677" cy="707886"/>
          </a:xfrm>
          <a:prstGeom prst="rect">
            <a:avLst/>
          </a:prstGeom>
        </p:spPr>
        <p:txBody>
          <a:bodyPr wrap="square">
            <a:spAutoFit/>
          </a:bodyPr>
          <a:lstStyle/>
          <a:p>
            <a:r>
              <a:rPr lang="en-US" sz="1000" dirty="0">
                <a:solidFill>
                  <a:schemeClr val="bg1"/>
                </a:solidFill>
                <a:latin typeface="Glacial Indifference" panose="020B0604020202020204" charset="0"/>
                <a:ea typeface="MS Mincho" panose="02020609040205080304" pitchFamily="49" charset="-128"/>
                <a:cs typeface="Arial" panose="020B0604020202020204" pitchFamily="34" charset="0"/>
              </a:rPr>
              <a:t>https://www.metsawood.com/global/Products/kerto/applications/Pages/Wood-elements.aspx </a:t>
            </a:r>
            <a:endParaRPr lang="en-US" sz="1000" dirty="0">
              <a:solidFill>
                <a:schemeClr val="bg1"/>
              </a:solidFill>
              <a:latin typeface="Glacial Indifference" panose="020B0604020202020204" charset="0"/>
              <a:ea typeface="MS Mincho" panose="02020609040205080304" pitchFamily="49" charset="-128"/>
            </a:endParaRPr>
          </a:p>
          <a:p>
            <a:pPr algn="just">
              <a:spcAft>
                <a:spcPts val="0"/>
              </a:spcAft>
            </a:pPr>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https://www.lignotrend.de/home/ </a:t>
            </a:r>
            <a:endPar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a:p>
            <a:r>
              <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rPr>
              <a:t>http://www.kielsteg.at/was-ist-kielsteg/</a:t>
            </a:r>
          </a:p>
          <a:p>
            <a:r>
              <a:rPr lang="en-US" sz="1000" dirty="0">
                <a:solidFill>
                  <a:schemeClr val="bg1"/>
                </a:solidFill>
                <a:latin typeface="Glacial Indifference" panose="020B0604020202020204" charset="0"/>
              </a:rPr>
              <a:t>https://www.lignatur.ch/en/product </a:t>
            </a:r>
          </a:p>
        </p:txBody>
      </p:sp>
      <p:sp>
        <p:nvSpPr>
          <p:cNvPr id="22" name="TextBox 9">
            <a:extLst>
              <a:ext uri="{FF2B5EF4-FFF2-40B4-BE49-F238E27FC236}">
                <a16:creationId xmlns:a16="http://schemas.microsoft.com/office/drawing/2014/main" id="{272BD2B1-691F-4F81-AE36-BC88C47784E4}"/>
              </a:ext>
            </a:extLst>
          </p:cNvPr>
          <p:cNvSpPr txBox="1"/>
          <p:nvPr/>
        </p:nvSpPr>
        <p:spPr>
          <a:xfrm>
            <a:off x="10820400" y="9690564"/>
            <a:ext cx="7467600" cy="397546"/>
          </a:xfrm>
          <a:prstGeom prst="rect">
            <a:avLst/>
          </a:prstGeom>
        </p:spPr>
        <p:txBody>
          <a:bodyPr wrap="square" lIns="0" tIns="0" rIns="0" bIns="0" rtlCol="0" anchor="t">
            <a:spAutoFit/>
          </a:bodyPr>
          <a:lstStyle/>
          <a:p>
            <a:pPr>
              <a:lnSpc>
                <a:spcPts val="3645"/>
              </a:lnSpc>
            </a:pPr>
            <a:r>
              <a:rPr lang="en-US" sz="1600" spc="80" dirty="0">
                <a:solidFill>
                  <a:srgbClr val="52584D"/>
                </a:solidFill>
                <a:latin typeface="Glacial Indifference"/>
              </a:rPr>
              <a:t>LEKTION 3</a:t>
            </a:r>
            <a:r>
              <a:rPr lang="en-US" sz="1600" spc="80" dirty="0">
                <a:latin typeface="Glacial Indifference"/>
              </a:rPr>
              <a:t>: </a:t>
            </a:r>
            <a:r>
              <a:rPr lang="de-DE" sz="1600" spc="80" dirty="0">
                <a:latin typeface="Glacial Indifference"/>
              </a:rPr>
              <a:t>Verfügbarkeit und Umweltfreundlichkeit von Holz als Baustoff</a:t>
            </a:r>
          </a:p>
        </p:txBody>
      </p:sp>
    </p:spTree>
    <p:extLst>
      <p:ext uri="{BB962C8B-B14F-4D97-AF65-F5344CB8AC3E}">
        <p14:creationId xmlns:p14="http://schemas.microsoft.com/office/powerpoint/2010/main" val="277532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7"/>
            <a:ext cx="8385423" cy="4008151"/>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GB" sz="6200" spc="310" dirty="0" err="1">
                  <a:solidFill>
                    <a:srgbClr val="FEFFF8"/>
                  </a:solidFill>
                  <a:latin typeface="League Spartan"/>
                </a:rPr>
                <a:t>Anwendungs-grenzen</a:t>
              </a:r>
              <a:r>
                <a:rPr lang="en-GB" sz="6200" spc="310" dirty="0">
                  <a:solidFill>
                    <a:srgbClr val="FEFFF8"/>
                  </a:solidFill>
                  <a:latin typeface="League Spartan"/>
                </a:rPr>
                <a:t>:</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GB" sz="2400" spc="120" smtClean="0">
                <a:solidFill>
                  <a:srgbClr val="D9D9D9"/>
                </a:solidFill>
                <a:latin typeface="Glacial Indifference"/>
              </a:rPr>
              <a:pPr algn="l"/>
              <a:t>12</a:t>
            </a:fld>
            <a:endParaRPr lang="en-GB" sz="2400" spc="120" dirty="0">
              <a:solidFill>
                <a:srgbClr val="D9D9D9"/>
              </a:solidFill>
              <a:latin typeface="Glacial Indifference"/>
            </a:endParaRPr>
          </a:p>
        </p:txBody>
      </p:sp>
      <p:sp>
        <p:nvSpPr>
          <p:cNvPr id="20" name="Rectangle 19"/>
          <p:cNvSpPr/>
          <p:nvPr/>
        </p:nvSpPr>
        <p:spPr>
          <a:xfrm>
            <a:off x="955813" y="4001331"/>
            <a:ext cx="5292587" cy="4832092"/>
          </a:xfrm>
          <a:prstGeom prst="rect">
            <a:avLst/>
          </a:prstGeom>
        </p:spPr>
        <p:txBody>
          <a:bodyPr wrap="square">
            <a:spAutoFit/>
          </a:bodyPr>
          <a:lstStyle/>
          <a:p>
            <a:r>
              <a:rPr lang="de-DE" sz="2800" kern="1000" dirty="0">
                <a:solidFill>
                  <a:srgbClr val="456A2C"/>
                </a:solidFill>
                <a:latin typeface="Glacial Indifference" panose="020B0604020202020204" charset="0"/>
                <a:cs typeface="Angsana New" panose="02020603050405020304" pitchFamily="18" charset="-34"/>
              </a:rPr>
              <a:t>ES GIBT KEINE GRENZEN, WENN WIR AN DAS HOLZ DENKEN -</a:t>
            </a:r>
          </a:p>
          <a:p>
            <a:r>
              <a:rPr lang="de-DE" sz="2800" kern="1000" dirty="0">
                <a:solidFill>
                  <a:srgbClr val="456A2C"/>
                </a:solidFill>
                <a:latin typeface="Glacial Indifference" panose="020B0604020202020204" charset="0"/>
                <a:cs typeface="Angsana New" panose="02020603050405020304" pitchFamily="18" charset="-34"/>
              </a:rPr>
              <a:t>HOLZ ist:</a:t>
            </a:r>
          </a:p>
          <a:p>
            <a:r>
              <a:rPr lang="de-DE" sz="2800" kern="1000" dirty="0">
                <a:solidFill>
                  <a:srgbClr val="456A2C"/>
                </a:solidFill>
                <a:latin typeface="Glacial Indifference" panose="020B0604020202020204" charset="0"/>
                <a:cs typeface="Angsana New" panose="02020603050405020304" pitchFamily="18" charset="-34"/>
              </a:rPr>
              <a:t>SMART </a:t>
            </a:r>
          </a:p>
          <a:p>
            <a:r>
              <a:rPr lang="de-DE" sz="2800" kern="1000" dirty="0">
                <a:solidFill>
                  <a:srgbClr val="456A2C"/>
                </a:solidFill>
                <a:latin typeface="Glacial Indifference" panose="020B0604020202020204" charset="0"/>
                <a:cs typeface="Angsana New" panose="02020603050405020304" pitchFamily="18" charset="-34"/>
              </a:rPr>
              <a:t>WARM</a:t>
            </a:r>
          </a:p>
          <a:p>
            <a:r>
              <a:rPr lang="de-DE" sz="2800" kern="1000" dirty="0">
                <a:solidFill>
                  <a:srgbClr val="456A2C"/>
                </a:solidFill>
                <a:latin typeface="Glacial Indifference" panose="020B0604020202020204" charset="0"/>
                <a:cs typeface="Angsana New" panose="02020603050405020304" pitchFamily="18" charset="-34"/>
              </a:rPr>
              <a:t>UMWELTFREUNDLICH</a:t>
            </a:r>
          </a:p>
          <a:p>
            <a:r>
              <a:rPr lang="de-DE" sz="2800" kern="1000" dirty="0">
                <a:solidFill>
                  <a:srgbClr val="456A2C"/>
                </a:solidFill>
                <a:latin typeface="Glacial Indifference" panose="020B0604020202020204" charset="0"/>
                <a:cs typeface="Angsana New" panose="02020603050405020304" pitchFamily="18" charset="-34"/>
              </a:rPr>
              <a:t>ERNEUERBAR</a:t>
            </a:r>
          </a:p>
          <a:p>
            <a:r>
              <a:rPr lang="de-DE" sz="2800" kern="1000" dirty="0">
                <a:solidFill>
                  <a:srgbClr val="456A2C"/>
                </a:solidFill>
                <a:latin typeface="Glacial Indifference" panose="020B0604020202020204" charset="0"/>
                <a:cs typeface="Angsana New" panose="02020603050405020304" pitchFamily="18" charset="-34"/>
              </a:rPr>
              <a:t>EINFACH ZU VERARBEITEN</a:t>
            </a:r>
          </a:p>
          <a:p>
            <a:r>
              <a:rPr lang="de-DE" sz="2800" kern="1000" dirty="0">
                <a:solidFill>
                  <a:srgbClr val="456A2C"/>
                </a:solidFill>
                <a:latin typeface="Glacial Indifference" panose="020B0604020202020204" charset="0"/>
                <a:cs typeface="Angsana New" panose="02020603050405020304" pitchFamily="18" charset="-34"/>
              </a:rPr>
              <a:t>EINFACH ZU BAUEN</a:t>
            </a:r>
          </a:p>
          <a:p>
            <a:r>
              <a:rPr lang="de-DE" sz="2800" kern="1000" dirty="0">
                <a:solidFill>
                  <a:srgbClr val="456A2C"/>
                </a:solidFill>
                <a:latin typeface="Glacial Indifference" panose="020B0604020202020204" charset="0"/>
                <a:cs typeface="Angsana New" panose="02020603050405020304" pitchFamily="18" charset="-34"/>
              </a:rPr>
              <a:t>und dank dir ...</a:t>
            </a:r>
          </a:p>
          <a:p>
            <a:r>
              <a:rPr lang="de-DE" sz="2800" kern="1000" dirty="0">
                <a:solidFill>
                  <a:srgbClr val="456A2C"/>
                </a:solidFill>
                <a:latin typeface="Glacial Indifference" panose="020B0604020202020204" charset="0"/>
                <a:cs typeface="Angsana New" panose="02020603050405020304" pitchFamily="18" charset="-34"/>
              </a:rPr>
              <a:t>könnte es am höchsten sein!</a:t>
            </a:r>
            <a:endParaRPr lang="en-GB" sz="2800" kern="1000" dirty="0">
              <a:solidFill>
                <a:srgbClr val="456A2C"/>
              </a:solidFill>
              <a:latin typeface="Glacial Indifference" panose="020B0604020202020204" charset="0"/>
              <a:cs typeface="Angsana New" panose="02020603050405020304" pitchFamily="18" charset="-34"/>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r="3818" b="2648"/>
          <a:stretch/>
        </p:blipFill>
        <p:spPr>
          <a:xfrm>
            <a:off x="6785112" y="2681908"/>
            <a:ext cx="11506200" cy="6550941"/>
          </a:xfrm>
          <a:prstGeom prst="rect">
            <a:avLst/>
          </a:prstGeom>
        </p:spPr>
      </p:pic>
      <p:sp>
        <p:nvSpPr>
          <p:cNvPr id="13" name="Rectangle 12"/>
          <p:cNvSpPr/>
          <p:nvPr/>
        </p:nvSpPr>
        <p:spPr>
          <a:xfrm>
            <a:off x="995570" y="9400230"/>
            <a:ext cx="9144000" cy="246221"/>
          </a:xfrm>
          <a:prstGeom prst="rect">
            <a:avLst/>
          </a:prstGeom>
        </p:spPr>
        <p:txBody>
          <a:bodyPr>
            <a:spAutoFit/>
          </a:bodyPr>
          <a:lstStyle/>
          <a:p>
            <a:r>
              <a:rPr lang="en-GB" sz="1000" dirty="0">
                <a:solidFill>
                  <a:srgbClr val="456A2C"/>
                </a:solidFill>
                <a:latin typeface="Glacial Indifference" panose="020B0604020202020204" charset="0"/>
              </a:rPr>
              <a:t>http://www.hoho-wien.at/getattachment/350c225d-e804-400f-aa88-12b75d6e7e41/timber-skyscrapers-infographic-web.jpg</a:t>
            </a:r>
          </a:p>
        </p:txBody>
      </p:sp>
      <p:sp>
        <p:nvSpPr>
          <p:cNvPr id="15" name="TextBox 9">
            <a:extLst>
              <a:ext uri="{FF2B5EF4-FFF2-40B4-BE49-F238E27FC236}">
                <a16:creationId xmlns:a16="http://schemas.microsoft.com/office/drawing/2014/main" id="{52735F18-3FD2-4C71-8BF7-90E77FACA58C}"/>
              </a:ext>
            </a:extLst>
          </p:cNvPr>
          <p:cNvSpPr txBox="1"/>
          <p:nvPr/>
        </p:nvSpPr>
        <p:spPr>
          <a:xfrm>
            <a:off x="10820400" y="9690564"/>
            <a:ext cx="7467600" cy="397546"/>
          </a:xfrm>
          <a:prstGeom prst="rect">
            <a:avLst/>
          </a:prstGeom>
        </p:spPr>
        <p:txBody>
          <a:bodyPr wrap="square" lIns="0" tIns="0" rIns="0" bIns="0" rtlCol="0" anchor="t">
            <a:spAutoFit/>
          </a:bodyPr>
          <a:lstStyle/>
          <a:p>
            <a:pPr>
              <a:lnSpc>
                <a:spcPts val="3645"/>
              </a:lnSpc>
            </a:pPr>
            <a:r>
              <a:rPr lang="en-US" sz="1600" spc="80" dirty="0">
                <a:solidFill>
                  <a:srgbClr val="52584D"/>
                </a:solidFill>
                <a:latin typeface="Glacial Indifference"/>
              </a:rPr>
              <a:t>LEKTION 3</a:t>
            </a:r>
            <a:r>
              <a:rPr lang="en-US" sz="1600" spc="80" dirty="0">
                <a:latin typeface="Glacial Indifference"/>
              </a:rPr>
              <a:t>: </a:t>
            </a:r>
            <a:r>
              <a:rPr lang="de-DE" sz="1600" spc="80" dirty="0">
                <a:latin typeface="Glacial Indifference"/>
              </a:rPr>
              <a:t>Verfügbarkeit und Umweltfreundlichkeit von Holz als Baustoff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7085504" cy="859210"/>
          </a:xfrm>
          <a:prstGeom prst="rect">
            <a:avLst/>
          </a:prstGeom>
        </p:spPr>
        <p:txBody>
          <a:bodyPr lIns="0" tIns="0" rIns="0" bIns="0" rtlCol="0" anchor="t">
            <a:spAutoFit/>
          </a:bodyPr>
          <a:lstStyle/>
          <a:p>
            <a:pPr algn="l">
              <a:lnSpc>
                <a:spcPts val="6682"/>
              </a:lnSpc>
            </a:pPr>
            <a:r>
              <a:rPr lang="en-GB" sz="5000" spc="100" dirty="0" err="1">
                <a:solidFill>
                  <a:srgbClr val="456A2C"/>
                </a:solidFill>
                <a:latin typeface="League Spartan"/>
              </a:rPr>
              <a:t>Vorteile</a:t>
            </a:r>
            <a:endParaRPr lang="en-GB"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1139288"/>
            <a:chOff x="0" y="-19050"/>
            <a:chExt cx="9013889" cy="1519050"/>
          </a:xfrm>
        </p:grpSpPr>
        <p:sp>
          <p:nvSpPr>
            <p:cNvPr id="5" name="TextBox 5"/>
            <p:cNvSpPr txBox="1"/>
            <p:nvPr/>
          </p:nvSpPr>
          <p:spPr>
            <a:xfrm>
              <a:off x="1105" y="-19050"/>
              <a:ext cx="9012784" cy="666849"/>
            </a:xfrm>
            <a:prstGeom prst="rect">
              <a:avLst/>
            </a:prstGeom>
          </p:spPr>
          <p:txBody>
            <a:bodyPr lIns="0" tIns="0" rIns="0" bIns="0" rtlCol="0" anchor="t">
              <a:spAutoFit/>
            </a:bodyPr>
            <a:lstStyle/>
            <a:p>
              <a:pPr algn="ctr">
                <a:lnSpc>
                  <a:spcPts val="4125"/>
                </a:lnSpc>
              </a:pPr>
              <a:r>
                <a:rPr lang="en-GB" sz="3300" b="1" spc="165" dirty="0">
                  <a:solidFill>
                    <a:srgbClr val="456A2C"/>
                  </a:solidFill>
                  <a:latin typeface="Glacial Indifference"/>
                </a:rPr>
                <a:t>VORFERTIGUNG</a:t>
              </a:r>
            </a:p>
          </p:txBody>
        </p:sp>
        <p:sp>
          <p:nvSpPr>
            <p:cNvPr id="6" name="TextBox 6"/>
            <p:cNvSpPr txBox="1"/>
            <p:nvPr/>
          </p:nvSpPr>
          <p:spPr>
            <a:xfrm>
              <a:off x="0" y="961391"/>
              <a:ext cx="9013889" cy="538609"/>
            </a:xfrm>
            <a:prstGeom prst="rect">
              <a:avLst/>
            </a:prstGeom>
          </p:spPr>
          <p:txBody>
            <a:bodyPr lIns="0" tIns="0" rIns="0" bIns="0" rtlCol="0" anchor="t">
              <a:spAutoFit/>
            </a:bodyPr>
            <a:lstStyle/>
            <a:p>
              <a:pPr algn="ctr">
                <a:lnSpc>
                  <a:spcPts val="3359"/>
                </a:lnSpc>
              </a:pPr>
              <a:r>
                <a:rPr lang="de-DE" sz="2400" spc="120" dirty="0">
                  <a:solidFill>
                    <a:srgbClr val="456A2C"/>
                  </a:solidFill>
                  <a:latin typeface="Glacial Indifference"/>
                </a:rPr>
                <a:t>Diese Methode ist präziser und noch schneller</a:t>
              </a:r>
              <a:endParaRPr lang="en-GB"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43381"/>
            <a:chOff x="0" y="-19050"/>
            <a:chExt cx="9013889" cy="2724507"/>
          </a:xfrm>
        </p:grpSpPr>
        <p:sp>
          <p:nvSpPr>
            <p:cNvPr id="9" name="TextBox 9"/>
            <p:cNvSpPr txBox="1"/>
            <p:nvPr/>
          </p:nvSpPr>
          <p:spPr>
            <a:xfrm>
              <a:off x="1105" y="-19050"/>
              <a:ext cx="9012784" cy="666849"/>
            </a:xfrm>
            <a:prstGeom prst="rect">
              <a:avLst/>
            </a:prstGeom>
          </p:spPr>
          <p:txBody>
            <a:bodyPr lIns="0" tIns="0" rIns="0" bIns="0" rtlCol="0" anchor="t">
              <a:spAutoFit/>
            </a:bodyPr>
            <a:lstStyle/>
            <a:p>
              <a:pPr algn="ctr">
                <a:lnSpc>
                  <a:spcPts val="4125"/>
                </a:lnSpc>
              </a:pPr>
              <a:r>
                <a:rPr lang="en-GB" sz="3300" b="1" spc="165" dirty="0">
                  <a:solidFill>
                    <a:srgbClr val="456A2C"/>
                  </a:solidFill>
                  <a:latin typeface="Glacial Indifference"/>
                </a:rPr>
                <a:t>SEHR BEKANNT</a:t>
              </a:r>
            </a:p>
          </p:txBody>
        </p:sp>
        <p:sp>
          <p:nvSpPr>
            <p:cNvPr id="10" name="TextBox 10"/>
            <p:cNvSpPr txBox="1"/>
            <p:nvPr/>
          </p:nvSpPr>
          <p:spPr>
            <a:xfrm>
              <a:off x="0" y="961391"/>
              <a:ext cx="9013889" cy="1744066"/>
            </a:xfrm>
            <a:prstGeom prst="rect">
              <a:avLst/>
            </a:prstGeom>
          </p:spPr>
          <p:txBody>
            <a:bodyPr lIns="0" tIns="0" rIns="0" bIns="0" rtlCol="0" anchor="t">
              <a:spAutoFit/>
            </a:bodyPr>
            <a:lstStyle/>
            <a:p>
              <a:pPr algn="ctr">
                <a:lnSpc>
                  <a:spcPts val="3359"/>
                </a:lnSpc>
              </a:pPr>
              <a:r>
                <a:rPr lang="de-DE" sz="2400" spc="120" dirty="0">
                  <a:solidFill>
                    <a:srgbClr val="456A2C"/>
                  </a:solidFill>
                  <a:latin typeface="Glacial Indifference"/>
                </a:rPr>
                <a:t>Wenn Sie mehr über Holz und Holzprodukte wissen, ist es hilfreich, verschiedene Holzelemente öfters zu verwenden</a:t>
              </a:r>
              <a:endParaRPr lang="en-GB"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GB" dirty="0"/>
          </a:p>
        </p:txBody>
      </p:sp>
      <p:grpSp>
        <p:nvGrpSpPr>
          <p:cNvPr id="12" name="Group 12"/>
          <p:cNvGrpSpPr/>
          <p:nvPr/>
        </p:nvGrpSpPr>
        <p:grpSpPr>
          <a:xfrm>
            <a:off x="9970277" y="3090408"/>
            <a:ext cx="6760417" cy="1607365"/>
            <a:chOff x="0" y="-19050"/>
            <a:chExt cx="9013889" cy="2143153"/>
          </a:xfrm>
        </p:grpSpPr>
        <p:sp>
          <p:nvSpPr>
            <p:cNvPr id="13" name="TextBox 13"/>
            <p:cNvSpPr txBox="1"/>
            <p:nvPr/>
          </p:nvSpPr>
          <p:spPr>
            <a:xfrm>
              <a:off x="1105" y="-19050"/>
              <a:ext cx="9012784" cy="666849"/>
            </a:xfrm>
            <a:prstGeom prst="rect">
              <a:avLst/>
            </a:prstGeom>
          </p:spPr>
          <p:txBody>
            <a:bodyPr lIns="0" tIns="0" rIns="0" bIns="0" rtlCol="0" anchor="t">
              <a:spAutoFit/>
            </a:bodyPr>
            <a:lstStyle/>
            <a:p>
              <a:pPr algn="ctr">
                <a:lnSpc>
                  <a:spcPts val="4125"/>
                </a:lnSpc>
              </a:pPr>
              <a:r>
                <a:rPr lang="en-GB" sz="3300" b="1" spc="165" dirty="0">
                  <a:solidFill>
                    <a:srgbClr val="456A2C"/>
                  </a:solidFill>
                  <a:latin typeface="Glacial Indifference"/>
                </a:rPr>
                <a:t>EFFIZIENT</a:t>
              </a:r>
            </a:p>
          </p:txBody>
        </p:sp>
        <p:sp>
          <p:nvSpPr>
            <p:cNvPr id="14" name="TextBox 14"/>
            <p:cNvSpPr txBox="1"/>
            <p:nvPr/>
          </p:nvSpPr>
          <p:spPr>
            <a:xfrm>
              <a:off x="0" y="961391"/>
              <a:ext cx="9013889" cy="1162712"/>
            </a:xfrm>
            <a:prstGeom prst="rect">
              <a:avLst/>
            </a:prstGeom>
          </p:spPr>
          <p:txBody>
            <a:bodyPr lIns="0" tIns="0" rIns="0" bIns="0" rtlCol="0" anchor="t">
              <a:spAutoFit/>
            </a:bodyPr>
            <a:lstStyle/>
            <a:p>
              <a:pPr algn="ctr">
                <a:lnSpc>
                  <a:spcPts val="3359"/>
                </a:lnSpc>
              </a:pPr>
              <a:r>
                <a:rPr lang="de-DE" sz="2400" spc="120" dirty="0">
                  <a:solidFill>
                    <a:srgbClr val="456A2C"/>
                  </a:solidFill>
                  <a:latin typeface="Glacial Indifference"/>
                </a:rPr>
                <a:t>Heutzutage wird die Herstellung von Holzprodukten ohne Abfall realisiert</a:t>
              </a:r>
              <a:endParaRPr lang="en-GB"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1575305"/>
            <a:chOff x="0" y="-19050"/>
            <a:chExt cx="9013889" cy="2100406"/>
          </a:xfrm>
        </p:grpSpPr>
        <p:sp>
          <p:nvSpPr>
            <p:cNvPr id="17" name="TextBox 17"/>
            <p:cNvSpPr txBox="1"/>
            <p:nvPr/>
          </p:nvSpPr>
          <p:spPr>
            <a:xfrm>
              <a:off x="1105" y="-19050"/>
              <a:ext cx="9012784" cy="666849"/>
            </a:xfrm>
            <a:prstGeom prst="rect">
              <a:avLst/>
            </a:prstGeom>
          </p:spPr>
          <p:txBody>
            <a:bodyPr lIns="0" tIns="0" rIns="0" bIns="0" rtlCol="0" anchor="t">
              <a:spAutoFit/>
            </a:bodyPr>
            <a:lstStyle/>
            <a:p>
              <a:pPr algn="ctr">
                <a:lnSpc>
                  <a:spcPts val="4125"/>
                </a:lnSpc>
              </a:pPr>
              <a:r>
                <a:rPr lang="en-GB" sz="3300" b="1" spc="165" dirty="0">
                  <a:solidFill>
                    <a:srgbClr val="456A2C"/>
                  </a:solidFill>
                  <a:latin typeface="Glacial Indifference"/>
                </a:rPr>
                <a:t>KOSTENREDUZIERUNG</a:t>
              </a:r>
            </a:p>
          </p:txBody>
        </p:sp>
        <p:sp>
          <p:nvSpPr>
            <p:cNvPr id="18" name="TextBox 18"/>
            <p:cNvSpPr txBox="1"/>
            <p:nvPr/>
          </p:nvSpPr>
          <p:spPr>
            <a:xfrm>
              <a:off x="0" y="961391"/>
              <a:ext cx="9013889" cy="1119965"/>
            </a:xfrm>
            <a:prstGeom prst="rect">
              <a:avLst/>
            </a:prstGeom>
          </p:spPr>
          <p:txBody>
            <a:bodyPr lIns="0" tIns="0" rIns="0" bIns="0" rtlCol="0" anchor="t">
              <a:spAutoFit/>
            </a:bodyPr>
            <a:lstStyle/>
            <a:p>
              <a:pPr algn="ctr">
                <a:lnSpc>
                  <a:spcPts val="3359"/>
                </a:lnSpc>
              </a:pPr>
              <a:r>
                <a:rPr lang="de-AT" sz="2400" spc="120" dirty="0">
                  <a:solidFill>
                    <a:srgbClr val="456A2C"/>
                  </a:solidFill>
                  <a:latin typeface="Glacial Indifference"/>
                </a:rPr>
                <a:t>Mit weniger (z.B. Holzdicke) kann man mehr (z.B. m2) Mehrschichtplatten herstellen</a:t>
              </a:r>
              <a:endParaRPr lang="en-GB" sz="2400" spc="120" dirty="0">
                <a:solidFill>
                  <a:srgbClr val="456A2C"/>
                </a:solidFill>
                <a:latin typeface="Glacial Indifference"/>
              </a:endParaRP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GB" sz="2400" spc="120" smtClean="0">
                <a:solidFill>
                  <a:srgbClr val="1E4D65"/>
                </a:solidFill>
                <a:latin typeface="Glacial Indifference"/>
              </a:rPr>
              <a:pPr algn="l"/>
              <a:t>13</a:t>
            </a:fld>
            <a:endParaRPr lang="en-GB" sz="2400" spc="120" dirty="0">
              <a:solidFill>
                <a:srgbClr val="1E4D65"/>
              </a:solidFill>
              <a:latin typeface="Glacial Indifference"/>
            </a:endParaRPr>
          </a:p>
        </p:txBody>
      </p:sp>
      <p:sp>
        <p:nvSpPr>
          <p:cNvPr id="22" name="TextBox 9">
            <a:extLst>
              <a:ext uri="{FF2B5EF4-FFF2-40B4-BE49-F238E27FC236}">
                <a16:creationId xmlns:a16="http://schemas.microsoft.com/office/drawing/2014/main" id="{B1DE1D09-5DB2-49DB-B5A5-33BF09FD00B3}"/>
              </a:ext>
            </a:extLst>
          </p:cNvPr>
          <p:cNvSpPr txBox="1"/>
          <p:nvPr/>
        </p:nvSpPr>
        <p:spPr>
          <a:xfrm>
            <a:off x="10820400" y="9690564"/>
            <a:ext cx="7467600" cy="397546"/>
          </a:xfrm>
          <a:prstGeom prst="rect">
            <a:avLst/>
          </a:prstGeom>
        </p:spPr>
        <p:txBody>
          <a:bodyPr wrap="square" lIns="0" tIns="0" rIns="0" bIns="0" rtlCol="0" anchor="t">
            <a:spAutoFit/>
          </a:bodyPr>
          <a:lstStyle/>
          <a:p>
            <a:pPr>
              <a:lnSpc>
                <a:spcPts val="3645"/>
              </a:lnSpc>
            </a:pPr>
            <a:r>
              <a:rPr lang="en-US" sz="1600" spc="80" dirty="0">
                <a:solidFill>
                  <a:srgbClr val="52584D"/>
                </a:solidFill>
                <a:latin typeface="Glacial Indifference"/>
              </a:rPr>
              <a:t>LEKTION 3</a:t>
            </a:r>
            <a:r>
              <a:rPr lang="en-US" sz="1600" spc="80" dirty="0">
                <a:latin typeface="Glacial Indifference"/>
              </a:rPr>
              <a:t>: </a:t>
            </a:r>
            <a:r>
              <a:rPr lang="de-DE" sz="1600" spc="80" dirty="0">
                <a:latin typeface="Glacial Indifference"/>
              </a:rPr>
              <a:t>Verfügbarkeit und Umweltfreundlichkeit von Holz als Baustoff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3"/>
          <p:cNvGrpSpPr/>
          <p:nvPr/>
        </p:nvGrpSpPr>
        <p:grpSpPr>
          <a:xfrm>
            <a:off x="1028700" y="-313967"/>
            <a:ext cx="8385423" cy="4559205"/>
            <a:chOff x="0" y="0"/>
            <a:chExt cx="11180564" cy="6078940"/>
          </a:xfrm>
        </p:grpSpPr>
        <p:sp>
          <p:nvSpPr>
            <p:cNvPr id="4" name="AutoShape 4"/>
            <p:cNvSpPr/>
            <p:nvPr/>
          </p:nvSpPr>
          <p:spPr>
            <a:xfrm>
              <a:off x="0" y="0"/>
              <a:ext cx="11180564" cy="6078940"/>
            </a:xfrm>
            <a:prstGeom prst="rect">
              <a:avLst/>
            </a:prstGeom>
            <a:solidFill>
              <a:srgbClr val="456A2C"/>
            </a:solidFill>
          </p:spPr>
        </p:sp>
        <p:sp>
          <p:nvSpPr>
            <p:cNvPr id="5" name="TextBox 5"/>
            <p:cNvSpPr txBox="1"/>
            <p:nvPr/>
          </p:nvSpPr>
          <p:spPr>
            <a:xfrm>
              <a:off x="982007" y="1694973"/>
              <a:ext cx="9216551" cy="1436291"/>
            </a:xfrm>
            <a:prstGeom prst="rect">
              <a:avLst/>
            </a:prstGeom>
          </p:spPr>
          <p:txBody>
            <a:bodyPr lIns="0" tIns="0" rIns="0" bIns="0" rtlCol="0" anchor="t">
              <a:spAutoFit/>
            </a:bodyPr>
            <a:lstStyle/>
            <a:p>
              <a:pPr algn="l">
                <a:lnSpc>
                  <a:spcPts val="8370"/>
                </a:lnSpc>
              </a:pPr>
              <a:r>
                <a:rPr lang="en-US" sz="6200" spc="310" dirty="0" err="1">
                  <a:solidFill>
                    <a:srgbClr val="FEFFF8"/>
                  </a:solidFill>
                  <a:latin typeface="League Spartan"/>
                </a:rPr>
                <a:t>Quellen</a:t>
              </a:r>
              <a:endParaRPr lang="en-US" sz="6200" spc="310" dirty="0">
                <a:solidFill>
                  <a:srgbClr val="FEFFF8"/>
                </a:solidFill>
                <a:latin typeface="League Spartan"/>
              </a:endParaRPr>
            </a:p>
          </p:txBody>
        </p:sp>
        <p:sp>
          <p:nvSpPr>
            <p:cNvPr id="6" name="TextBox 6"/>
            <p:cNvSpPr txBox="1"/>
            <p:nvPr/>
          </p:nvSpPr>
          <p:spPr>
            <a:xfrm>
              <a:off x="982007" y="3543283"/>
              <a:ext cx="9215776" cy="1641475"/>
            </a:xfrm>
            <a:prstGeom prst="rect">
              <a:avLst/>
            </a:prstGeom>
          </p:spPr>
          <p:txBody>
            <a:bodyPr lIns="0" tIns="0" rIns="0" bIns="0" rtlCol="0" anchor="t">
              <a:spAutoFit/>
            </a:bodyPr>
            <a:lstStyle/>
            <a:p>
              <a:pPr algn="l">
                <a:lnSpc>
                  <a:spcPts val="4810"/>
                </a:lnSpc>
              </a:pPr>
              <a:r>
                <a:rPr lang="en-US" sz="3700" spc="185" dirty="0">
                  <a:solidFill>
                    <a:srgbClr val="FEFFF8"/>
                  </a:solidFill>
                  <a:latin typeface="League Spartan"/>
                </a:rPr>
                <a:t>JOURNALS UND PUBLIKATIONEN</a:t>
              </a:r>
            </a:p>
          </p:txBody>
        </p:sp>
      </p:grpSp>
      <p:sp>
        <p:nvSpPr>
          <p:cNvPr id="12" name="TextBox 12"/>
          <p:cNvSpPr txBox="1"/>
          <p:nvPr/>
        </p:nvSpPr>
        <p:spPr>
          <a:xfrm>
            <a:off x="10141449" y="7393206"/>
            <a:ext cx="7117851" cy="436017"/>
          </a:xfrm>
          <a:prstGeom prst="rect">
            <a:avLst/>
          </a:prstGeom>
        </p:spPr>
        <p:txBody>
          <a:bodyPr lIns="0" tIns="0" rIns="0" bIns="0" rtlCol="0" anchor="t">
            <a:spAutoFit/>
          </a:bodyPr>
          <a:lstStyle/>
          <a:p>
            <a:pPr>
              <a:lnSpc>
                <a:spcPts val="3359"/>
              </a:lnSpc>
            </a:pPr>
            <a:endParaRPr lang="en-US" sz="2400" spc="120" dirty="0">
              <a:solidFill>
                <a:srgbClr val="456A2C"/>
              </a:solidFill>
              <a:latin typeface="Glacial Indifference"/>
            </a:endParaRPr>
          </a:p>
        </p:txBody>
      </p:sp>
      <p:sp>
        <p:nvSpPr>
          <p:cNvPr id="16" name="AutoShape 16"/>
          <p:cNvSpPr/>
          <p:nvPr/>
        </p:nvSpPr>
        <p:spPr>
          <a:xfrm>
            <a:off x="1028700" y="9462135"/>
            <a:ext cx="16230600" cy="38100"/>
          </a:xfrm>
          <a:prstGeom prst="rect">
            <a:avLst/>
          </a:prstGeom>
          <a:solidFill>
            <a:srgbClr val="52584D"/>
          </a:solidFill>
          <a:ln>
            <a:solidFill>
              <a:srgbClr val="52584D"/>
            </a:solidFill>
          </a:ln>
        </p:spPr>
      </p:sp>
      <p:sp>
        <p:nvSpPr>
          <p:cNvPr id="20" name="Θέση αριθμού διαφάνειας 12">
            <a:extLst>
              <a:ext uri="{FF2B5EF4-FFF2-40B4-BE49-F238E27FC236}">
                <a16:creationId xmlns:a16="http://schemas.microsoft.com/office/drawing/2014/main" id="{6C18FE1D-2033-417B-8412-E2501E5D108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14</a:t>
            </a:fld>
            <a:endParaRPr lang="en-US" sz="2400" spc="120" dirty="0">
              <a:solidFill>
                <a:srgbClr val="D9D9D9"/>
              </a:solidFill>
              <a:latin typeface="Glacial Indifference"/>
            </a:endParaRPr>
          </a:p>
        </p:txBody>
      </p:sp>
      <p:sp>
        <p:nvSpPr>
          <p:cNvPr id="2" name="Rectangle 1"/>
          <p:cNvSpPr/>
          <p:nvPr/>
        </p:nvSpPr>
        <p:spPr>
          <a:xfrm>
            <a:off x="9677401" y="464257"/>
            <a:ext cx="8305800" cy="6850593"/>
          </a:xfrm>
          <a:prstGeom prst="rect">
            <a:avLst/>
          </a:prstGeom>
        </p:spPr>
        <p:txBody>
          <a:bodyPr wrap="square">
            <a:spAutoFit/>
          </a:bodyPr>
          <a:lstStyle/>
          <a:p>
            <a:pPr marL="342900" lvl="0" indent="-342900" algn="just">
              <a:lnSpc>
                <a:spcPct val="107000"/>
              </a:lnSpc>
              <a:spcAft>
                <a:spcPts val="0"/>
              </a:spcAft>
              <a:buFont typeface="+mj-lt"/>
              <a:buAutoNum type="arabicPeriod"/>
            </a:pP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EN 300:2006 Oriented Strand Boards (OSB) – Definitions, classification and specifications.</a:t>
            </a:r>
            <a:endParaRPr lang="en-US"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EN 312:2010 Particleboards. Specifications.</a:t>
            </a:r>
            <a:endParaRPr lang="en-US"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EN 316:2009 Wood </a:t>
            </a:r>
            <a:r>
              <a:rPr lang="en-US" spc="-30" dirty="0" err="1">
                <a:solidFill>
                  <a:srgbClr val="456A2C"/>
                </a:solidFill>
                <a:latin typeface="Glacial Indifference" panose="020B0604020202020204" charset="0"/>
                <a:ea typeface="Calibri" panose="020F0502020204030204" pitchFamily="34" charset="0"/>
                <a:cs typeface="Arial" panose="020B0604020202020204" pitchFamily="34" charset="0"/>
              </a:rPr>
              <a:t>fibre</a:t>
            </a: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 boards. Definition, classification and symbols. </a:t>
            </a:r>
            <a:endParaRPr lang="en-US"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EN 15804:2012+A1:2013 Sustainability of construction works. Environmental product declarations. Core rules for the product category of construction products.</a:t>
            </a:r>
            <a:endParaRPr lang="en-US"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EN 15978:2011 Sustainability of construction works. Assessment of environmental performance of buildings. Calculation method.</a:t>
            </a:r>
            <a:endParaRPr lang="en-US"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Gong M. Lumber-Based Mass Timber Products in Construction. Timber Buildings and Sustainability. DOI: 10.5772/intechopen.85808</a:t>
            </a:r>
            <a:endParaRPr lang="en-US"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ISO 14025:2006 Environmental labels and declarations — Type III environmental declarations — Principles and procedures.</a:t>
            </a:r>
            <a:endParaRPr lang="en-US"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ISO 14040:2006 Environmental management — Life cycle assessment — Principles and framework.</a:t>
            </a:r>
            <a:endParaRPr lang="en-US"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ISO 14044:2006 Environmental management — Life cycle assessment — Requirements and guidelines.</a:t>
            </a:r>
            <a:endParaRPr lang="en-US"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a:solidFill>
                  <a:srgbClr val="456A2C"/>
                </a:solidFill>
                <a:latin typeface="Glacial Indifference" panose="020B0604020202020204" charset="0"/>
                <a:ea typeface="MS Mincho" panose="02020609040205080304" pitchFamily="49" charset="-128"/>
                <a:cs typeface="Arial" panose="020B0604020202020204" pitchFamily="34" charset="0"/>
              </a:rPr>
              <a:t>Kruse</a:t>
            </a: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pc="-30" dirty="0">
                <a:solidFill>
                  <a:srgbClr val="456A2C"/>
                </a:solidFill>
                <a:latin typeface="Glacial Indifference" panose="020B0604020202020204" charset="0"/>
                <a:ea typeface="MS Mincho" panose="02020609040205080304" pitchFamily="49" charset="-128"/>
                <a:cs typeface="Arial" panose="020B0604020202020204" pitchFamily="34" charset="0"/>
              </a:rPr>
              <a:t>K., </a:t>
            </a:r>
            <a:r>
              <a:rPr lang="en-US"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Venschott</a:t>
            </a:r>
            <a:r>
              <a:rPr lang="en-US" spc="-30" dirty="0">
                <a:solidFill>
                  <a:srgbClr val="456A2C"/>
                </a:solidFill>
                <a:latin typeface="Glacial Indifference" panose="020B0604020202020204" charset="0"/>
                <a:ea typeface="MS Mincho" panose="02020609040205080304" pitchFamily="49" charset="-128"/>
                <a:cs typeface="Arial" panose="020B0604020202020204" pitchFamily="34" charset="0"/>
              </a:rPr>
              <a:t> D. </a:t>
            </a:r>
            <a:r>
              <a:rPr lang="en-US" spc="-30" dirty="0" err="1">
                <a:solidFill>
                  <a:srgbClr val="456A2C"/>
                </a:solidFill>
                <a:latin typeface="Glacial Indifference" panose="020B0604020202020204" charset="0"/>
                <a:ea typeface="Calibri" panose="020F0502020204030204" pitchFamily="34" charset="0"/>
                <a:cs typeface="Arial" panose="020B0604020202020204" pitchFamily="34" charset="0"/>
              </a:rPr>
              <a:t>Eigenschaften</a:t>
            </a: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 und </a:t>
            </a:r>
            <a:r>
              <a:rPr lang="en-US" spc="-30" dirty="0" err="1">
                <a:solidFill>
                  <a:srgbClr val="456A2C"/>
                </a:solidFill>
                <a:latin typeface="Glacial Indifference" panose="020B0604020202020204" charset="0"/>
                <a:ea typeface="Calibri" panose="020F0502020204030204" pitchFamily="34" charset="0"/>
                <a:cs typeface="Arial" panose="020B0604020202020204" pitchFamily="34" charset="0"/>
              </a:rPr>
              <a:t>Einsatzpotentiale</a:t>
            </a: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pc="-30" dirty="0" err="1">
                <a:solidFill>
                  <a:srgbClr val="456A2C"/>
                </a:solidFill>
                <a:latin typeface="Glacial Indifference" panose="020B0604020202020204" charset="0"/>
                <a:ea typeface="Calibri" panose="020F0502020204030204" pitchFamily="34" charset="0"/>
                <a:cs typeface="Arial" panose="020B0604020202020204" pitchFamily="34" charset="0"/>
              </a:rPr>
              <a:t>neuer</a:t>
            </a: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pc="-30" dirty="0" err="1">
                <a:solidFill>
                  <a:srgbClr val="456A2C"/>
                </a:solidFill>
                <a:latin typeface="Glacial Indifference" panose="020B0604020202020204" charset="0"/>
                <a:ea typeface="Calibri" panose="020F0502020204030204" pitchFamily="34" charset="0"/>
                <a:cs typeface="Arial" panose="020B0604020202020204" pitchFamily="34" charset="0"/>
              </a:rPr>
              <a:t>Holzwerkstoffe</a:t>
            </a: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pc="-30" dirty="0" err="1">
                <a:solidFill>
                  <a:srgbClr val="456A2C"/>
                </a:solidFill>
                <a:latin typeface="Glacial Indifference" panose="020B0604020202020204" charset="0"/>
                <a:ea typeface="Calibri" panose="020F0502020204030204" pitchFamily="34" charset="0"/>
                <a:cs typeface="Arial" panose="020B0604020202020204" pitchFamily="34" charset="0"/>
              </a:rPr>
              <a:t>im</a:t>
            </a: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pc="-30" dirty="0" err="1">
                <a:solidFill>
                  <a:srgbClr val="456A2C"/>
                </a:solidFill>
                <a:latin typeface="Glacial Indifference" panose="020B0604020202020204" charset="0"/>
                <a:ea typeface="Calibri" panose="020F0502020204030204" pitchFamily="34" charset="0"/>
                <a:cs typeface="Arial" panose="020B0604020202020204" pitchFamily="34" charset="0"/>
              </a:rPr>
              <a:t>bauwessen</a:t>
            </a: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Institut</a:t>
            </a:r>
            <a:r>
              <a:rPr lang="en-US"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für</a:t>
            </a:r>
            <a:r>
              <a:rPr lang="en-US"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Holzphysik</a:t>
            </a:r>
            <a:r>
              <a:rPr lang="en-US" spc="-30" dirty="0">
                <a:solidFill>
                  <a:srgbClr val="456A2C"/>
                </a:solidFill>
                <a:latin typeface="Glacial Indifference" panose="020B0604020202020204" charset="0"/>
                <a:ea typeface="MS Mincho" panose="02020609040205080304" pitchFamily="49" charset="-128"/>
                <a:cs typeface="Arial" panose="020B0604020202020204" pitchFamily="34" charset="0"/>
              </a:rPr>
              <a:t> und </a:t>
            </a:r>
            <a:r>
              <a:rPr lang="en-US"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mechanische</a:t>
            </a:r>
            <a:r>
              <a:rPr lang="en-US"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Technologie</a:t>
            </a:r>
            <a:r>
              <a:rPr lang="en-US" spc="-30" dirty="0">
                <a:solidFill>
                  <a:srgbClr val="456A2C"/>
                </a:solidFill>
                <a:latin typeface="Glacial Indifference" panose="020B0604020202020204" charset="0"/>
                <a:ea typeface="MS Mincho" panose="02020609040205080304" pitchFamily="49" charset="-128"/>
                <a:cs typeface="Arial" panose="020B0604020202020204" pitchFamily="34" charset="0"/>
              </a:rPr>
              <a:t> des </a:t>
            </a:r>
            <a:r>
              <a:rPr lang="en-US"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Holzes</a:t>
            </a:r>
            <a:r>
              <a:rPr lang="en-US"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pc="-30" dirty="0">
                <a:solidFill>
                  <a:srgbClr val="456A2C"/>
                </a:solidFill>
                <a:latin typeface="Glacial Indifference" panose="020B0604020202020204" charset="0"/>
                <a:ea typeface="Calibri" panose="020F0502020204030204" pitchFamily="34" charset="0"/>
                <a:cs typeface="Arial" panose="020B0604020202020204" pitchFamily="34" charset="0"/>
              </a:rPr>
              <a:t>2001</a:t>
            </a:r>
            <a:endParaRPr lang="en-US"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spcAft>
                <a:spcPts val="0"/>
              </a:spcAft>
              <a:buFont typeface="+mj-lt"/>
              <a:buAutoNum type="arabicPeriod"/>
            </a:pPr>
            <a:r>
              <a:rPr lang="en-US"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Wood Handbook, Wood as an Engineering Material. Forest Products Laboratory. General Technical Report FPL-GTR-190. Forest Products Laboratory, USA, 2010., 508 p.</a:t>
            </a:r>
            <a:endParaRPr lang="en-US" dirty="0">
              <a:solidFill>
                <a:srgbClr val="456A2C"/>
              </a:solidFill>
              <a:effectLst/>
              <a:latin typeface="Glacial Indifference" panose="020B0604020202020204" charset="0"/>
              <a:ea typeface="Times New Roman" panose="02020603050405020304" pitchFamily="18" charset="0"/>
            </a:endParaRPr>
          </a:p>
        </p:txBody>
      </p:sp>
      <p:sp>
        <p:nvSpPr>
          <p:cNvPr id="13" name="TextBox 9">
            <a:extLst>
              <a:ext uri="{FF2B5EF4-FFF2-40B4-BE49-F238E27FC236}">
                <a16:creationId xmlns:a16="http://schemas.microsoft.com/office/drawing/2014/main" id="{C9224E15-A65F-41BA-8593-AE3673023184}"/>
              </a:ext>
            </a:extLst>
          </p:cNvPr>
          <p:cNvSpPr txBox="1"/>
          <p:nvPr/>
        </p:nvSpPr>
        <p:spPr>
          <a:xfrm>
            <a:off x="10820400" y="9690564"/>
            <a:ext cx="7467600" cy="397546"/>
          </a:xfrm>
          <a:prstGeom prst="rect">
            <a:avLst/>
          </a:prstGeom>
        </p:spPr>
        <p:txBody>
          <a:bodyPr wrap="square" lIns="0" tIns="0" rIns="0" bIns="0" rtlCol="0" anchor="t">
            <a:spAutoFit/>
          </a:bodyPr>
          <a:lstStyle/>
          <a:p>
            <a:pPr>
              <a:lnSpc>
                <a:spcPts val="3645"/>
              </a:lnSpc>
            </a:pPr>
            <a:r>
              <a:rPr lang="en-US" sz="1600" spc="80" dirty="0">
                <a:solidFill>
                  <a:srgbClr val="52584D"/>
                </a:solidFill>
                <a:latin typeface="Glacial Indifference"/>
              </a:rPr>
              <a:t>LEKTION 3</a:t>
            </a:r>
            <a:r>
              <a:rPr lang="en-US" sz="1600" spc="80" dirty="0">
                <a:latin typeface="Glacial Indifference"/>
              </a:rPr>
              <a:t>: </a:t>
            </a:r>
            <a:r>
              <a:rPr lang="de-DE" sz="1600" spc="80" dirty="0">
                <a:latin typeface="Glacial Indifference"/>
              </a:rPr>
              <a:t>Verfügbarkeit und Umweltfreundlichkeit von Holz als Baustoff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800100"/>
            <a:ext cx="12366000" cy="8244000"/>
          </a:xfrm>
          <a:prstGeom prst="rect">
            <a:avLst/>
          </a:prstGeom>
        </p:spPr>
      </p:pic>
      <p:grpSp>
        <p:nvGrpSpPr>
          <p:cNvPr id="3" name="Group 3"/>
          <p:cNvGrpSpPr/>
          <p:nvPr/>
        </p:nvGrpSpPr>
        <p:grpSpPr>
          <a:xfrm>
            <a:off x="994064" y="-342900"/>
            <a:ext cx="8420059" cy="8119650"/>
            <a:chOff x="-46181" y="-38577"/>
            <a:chExt cx="11226745" cy="10826200"/>
          </a:xfrm>
          <a:solidFill>
            <a:schemeClr val="bg1">
              <a:lumMod val="95000"/>
            </a:schemeClr>
          </a:solidFill>
        </p:grpSpPr>
        <p:sp>
          <p:nvSpPr>
            <p:cNvPr id="4" name="AutoShape 4"/>
            <p:cNvSpPr/>
            <p:nvPr/>
          </p:nvSpPr>
          <p:spPr>
            <a:xfrm>
              <a:off x="-46181" y="-38577"/>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4"/>
              <a:ext cx="9216550" cy="2831544"/>
            </a:xfrm>
            <a:prstGeom prst="rect">
              <a:avLst/>
            </a:prstGeom>
            <a:grpFill/>
          </p:spPr>
          <p:txBody>
            <a:bodyPr lIns="0" tIns="0" rIns="0" bIns="0" rtlCol="0" anchor="t">
              <a:spAutoFit/>
            </a:bodyPr>
            <a:lstStyle/>
            <a:p>
              <a:pPr>
                <a:lnSpc>
                  <a:spcPts val="8370"/>
                </a:lnSpc>
              </a:pPr>
              <a:r>
                <a:rPr lang="en-GB" sz="6200" spc="310" dirty="0" err="1">
                  <a:solidFill>
                    <a:srgbClr val="456A2C"/>
                  </a:solidFill>
                  <a:latin typeface="League Spartan"/>
                </a:rPr>
                <a:t>Übersicht</a:t>
              </a:r>
              <a:r>
                <a:rPr lang="en-GB" sz="6200" spc="310" dirty="0">
                  <a:solidFill>
                    <a:srgbClr val="456A2C"/>
                  </a:solidFill>
                  <a:latin typeface="League Spartan"/>
                </a:rPr>
                <a:t> </a:t>
              </a:r>
              <a:r>
                <a:rPr lang="en-GB" sz="6200" spc="310" dirty="0" err="1">
                  <a:solidFill>
                    <a:srgbClr val="456A2C"/>
                  </a:solidFill>
                  <a:latin typeface="League Spartan"/>
                </a:rPr>
                <a:t>zur</a:t>
              </a:r>
              <a:r>
                <a:rPr lang="en-GB" sz="6200" spc="310" dirty="0">
                  <a:solidFill>
                    <a:srgbClr val="456A2C"/>
                  </a:solidFill>
                  <a:latin typeface="League Spartan"/>
                </a:rPr>
                <a:t> </a:t>
              </a:r>
              <a:r>
                <a:rPr lang="en-GB" sz="6200" spc="310" dirty="0" err="1">
                  <a:solidFill>
                    <a:srgbClr val="456A2C"/>
                  </a:solidFill>
                  <a:latin typeface="League Spartan"/>
                </a:rPr>
                <a:t>Präsentation</a:t>
              </a:r>
              <a:endParaRPr lang="en-US" sz="6200" spc="310" dirty="0">
                <a:solidFill>
                  <a:srgbClr val="456A2C"/>
                </a:solidFill>
                <a:latin typeface="League Spartan"/>
              </a:endParaRPr>
            </a:p>
          </p:txBody>
        </p:sp>
        <p:sp>
          <p:nvSpPr>
            <p:cNvPr id="6" name="TextBox 6"/>
            <p:cNvSpPr txBox="1"/>
            <p:nvPr/>
          </p:nvSpPr>
          <p:spPr>
            <a:xfrm>
              <a:off x="982007" y="6492487"/>
              <a:ext cx="10198557" cy="3445388"/>
            </a:xfrm>
            <a:prstGeom prst="rect">
              <a:avLst/>
            </a:prstGeom>
            <a:grpFill/>
          </p:spPr>
          <p:txBody>
            <a:bodyPr wrap="square" lIns="0" tIns="0" rIns="0" bIns="0" rtlCol="0" anchor="t">
              <a:spAutoFit/>
            </a:bodyPr>
            <a:lstStyle/>
            <a:p>
              <a:pPr marL="354013" indent="-354013">
                <a:lnSpc>
                  <a:spcPts val="3359"/>
                </a:lnSpc>
                <a:buFontTx/>
                <a:buChar char="-"/>
              </a:pPr>
              <a:r>
                <a:rPr lang="de-DE" sz="2400" dirty="0">
                  <a:solidFill>
                    <a:srgbClr val="456A2C"/>
                  </a:solidFill>
                  <a:latin typeface="Glacial Indifference" panose="020B0604020202020204" charset="0"/>
                </a:rPr>
                <a:t>Die Wälder - nachhaltige Forstwirtschaft in Partnerländern</a:t>
              </a:r>
            </a:p>
            <a:p>
              <a:pPr marL="354013" indent="-354013">
                <a:lnSpc>
                  <a:spcPts val="3359"/>
                </a:lnSpc>
                <a:buFontTx/>
                <a:buChar char="-"/>
              </a:pPr>
              <a:r>
                <a:rPr lang="de-DE" sz="2400" dirty="0">
                  <a:solidFill>
                    <a:srgbClr val="456A2C"/>
                  </a:solidFill>
                  <a:latin typeface="Glacial Indifference" panose="020B0604020202020204" charset="0"/>
                </a:rPr>
                <a:t>Zertifizierungssysteme in Partnerländern</a:t>
              </a:r>
            </a:p>
            <a:p>
              <a:pPr marL="354013" indent="-354013">
                <a:lnSpc>
                  <a:spcPts val="3359"/>
                </a:lnSpc>
                <a:buFontTx/>
                <a:buChar char="-"/>
              </a:pPr>
              <a:r>
                <a:rPr lang="de-DE" sz="2400" dirty="0">
                  <a:solidFill>
                    <a:srgbClr val="456A2C"/>
                  </a:solidFill>
                  <a:latin typeface="Glacial Indifference" panose="020B0604020202020204" charset="0"/>
                </a:rPr>
                <a:t>Holzarten, die als Bauholz verwendet werden</a:t>
              </a:r>
            </a:p>
            <a:p>
              <a:pPr marL="354013" indent="-354013">
                <a:lnSpc>
                  <a:spcPts val="3359"/>
                </a:lnSpc>
                <a:buFontTx/>
                <a:buChar char="-"/>
              </a:pPr>
              <a:r>
                <a:rPr lang="de-DE" sz="2400" dirty="0">
                  <a:solidFill>
                    <a:srgbClr val="456A2C"/>
                  </a:solidFill>
                  <a:latin typeface="Glacial Indifference" panose="020B0604020202020204" charset="0"/>
                </a:rPr>
                <a:t>Baustoffe - im Allgemeinen</a:t>
              </a:r>
            </a:p>
            <a:p>
              <a:pPr marL="354013" indent="-354013">
                <a:lnSpc>
                  <a:spcPts val="3359"/>
                </a:lnSpc>
                <a:buFontTx/>
                <a:buChar char="-"/>
              </a:pPr>
              <a:r>
                <a:rPr lang="de-DE" sz="2400" dirty="0">
                  <a:solidFill>
                    <a:srgbClr val="456A2C"/>
                  </a:solidFill>
                  <a:latin typeface="Glacial Indifference" panose="020B0604020202020204" charset="0"/>
                </a:rPr>
                <a:t>Übersicht über geleimte Holzwerkstoffe</a:t>
              </a:r>
              <a:endParaRPr lang="en-US" sz="2400" spc="120" dirty="0">
                <a:solidFill>
                  <a:srgbClr val="456A2C"/>
                </a:solidFill>
                <a:latin typeface="Glacial Indifference" panose="020B0604020202020204" charset="0"/>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THEMEN</a:t>
              </a:r>
            </a:p>
          </p:txBody>
        </p:sp>
      </p:grpSp>
      <p:grpSp>
        <p:nvGrpSpPr>
          <p:cNvPr id="8" name="Group 8"/>
          <p:cNvGrpSpPr/>
          <p:nvPr/>
        </p:nvGrpSpPr>
        <p:grpSpPr>
          <a:xfrm>
            <a:off x="2057400" y="9462135"/>
            <a:ext cx="16230600" cy="625975"/>
            <a:chOff x="0" y="0"/>
            <a:chExt cx="21640800" cy="834632"/>
          </a:xfrm>
        </p:grpSpPr>
        <p:sp>
          <p:nvSpPr>
            <p:cNvPr id="9" name="TextBox 9"/>
            <p:cNvSpPr txBox="1"/>
            <p:nvPr/>
          </p:nvSpPr>
          <p:spPr>
            <a:xfrm>
              <a:off x="11684000" y="304572"/>
              <a:ext cx="9956800" cy="530060"/>
            </a:xfrm>
            <a:prstGeom prst="rect">
              <a:avLst/>
            </a:prstGeom>
          </p:spPr>
          <p:txBody>
            <a:bodyPr wrap="square" lIns="0" tIns="0" rIns="0" bIns="0" rtlCol="0" anchor="t">
              <a:spAutoFit/>
            </a:bodyPr>
            <a:lstStyle/>
            <a:p>
              <a:pPr>
                <a:lnSpc>
                  <a:spcPts val="3645"/>
                </a:lnSpc>
              </a:pPr>
              <a:r>
                <a:rPr lang="en-US" sz="1600" spc="80" dirty="0">
                  <a:solidFill>
                    <a:srgbClr val="52584D"/>
                  </a:solidFill>
                  <a:latin typeface="Glacial Indifference"/>
                </a:rPr>
                <a:t>LEKTION 3</a:t>
              </a:r>
              <a:r>
                <a:rPr lang="en-US" sz="1600" spc="80" dirty="0">
                  <a:latin typeface="Glacial Indifference"/>
                </a:rPr>
                <a:t>: </a:t>
              </a:r>
              <a:r>
                <a:rPr lang="de-DE" sz="1600" spc="80" dirty="0">
                  <a:latin typeface="Glacial Indifference"/>
                </a:rPr>
                <a:t>Verfügbarkeit und Umweltfreundlichkeit von Holz als Baustoff</a:t>
              </a:r>
            </a:p>
          </p:txBody>
        </p:sp>
        <p:sp>
          <p:nvSpPr>
            <p:cNvPr id="10" name="AutoShape 10"/>
            <p:cNvSpPr/>
            <p:nvPr/>
          </p:nvSpPr>
          <p:spPr>
            <a:xfrm>
              <a:off x="0" y="0"/>
              <a:ext cx="21640800" cy="50800"/>
            </a:xfrm>
            <a:prstGeom prst="rect">
              <a:avLst/>
            </a:prstGeom>
            <a:solidFill>
              <a:srgbClr val="52584D"/>
            </a:solidFill>
          </p:spPr>
        </p:sp>
      </p:gr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
          <p:cNvSpPr>
            <a:spLocks noChangeArrowheads="1"/>
          </p:cNvSpPr>
          <p:nvPr/>
        </p:nvSpPr>
        <p:spPr bwMode="auto">
          <a:xfrm>
            <a:off x="15382399" y="4666511"/>
            <a:ext cx="297931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ja-JP" sz="1600" b="1" u="sng" dirty="0" err="1">
                <a:solidFill>
                  <a:srgbClr val="456A2C"/>
                </a:solidFill>
                <a:latin typeface="Glacial Indifference" panose="020B0604020202020204" charset="0"/>
                <a:ea typeface="MS Mincho" panose="02020609040205080304" pitchFamily="49" charset="-128"/>
                <a:cs typeface="Arial" panose="020B0604020202020204" pitchFamily="34" charset="0"/>
              </a:rPr>
              <a:t>Lettland</a:t>
            </a:r>
            <a:endParaRPr kumimoji="0" lang="en-GB" altLang="ja-JP" sz="1600" b="1" i="0" u="sng" strike="noStrike" cap="none" normalizeH="0" baseline="0" dirty="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Waldbedeckung 53%</a:t>
            </a: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Jährlicher Zuwachs 25 Mio. m³</a:t>
            </a: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Jährlicher Holzeinschlag 11 Mio. m³</a:t>
            </a: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Hauptarten: Kiefer 33%;</a:t>
            </a: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Birke 30%; Fichte 19%; andere Harthölzer 18%</a:t>
            </a:r>
            <a:endParaRPr lang="en-GB" sz="1600" dirty="0">
              <a:solidFill>
                <a:srgbClr val="456A2C"/>
              </a:solidFill>
              <a:latin typeface="Glacial Indifference" panose="020B0604020202020204" charset="0"/>
            </a:endParaRPr>
          </a:p>
        </p:txBody>
      </p:sp>
      <p:sp>
        <p:nvSpPr>
          <p:cNvPr id="22" name="Rectangle 2"/>
          <p:cNvSpPr>
            <a:spLocks noChangeArrowheads="1"/>
          </p:cNvSpPr>
          <p:nvPr/>
        </p:nvSpPr>
        <p:spPr bwMode="auto">
          <a:xfrm>
            <a:off x="15358381" y="3380482"/>
            <a:ext cx="29793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ja-JP" sz="1600" b="1" u="sng" dirty="0" err="1">
                <a:solidFill>
                  <a:srgbClr val="456A2C"/>
                </a:solidFill>
                <a:latin typeface="Glacial Indifference" panose="020B0604020202020204" charset="0"/>
                <a:ea typeface="MS Mincho" panose="02020609040205080304" pitchFamily="49" charset="-128"/>
                <a:cs typeface="Arial" panose="020B0604020202020204" pitchFamily="34" charset="0"/>
              </a:rPr>
              <a:t>Griechenland</a:t>
            </a:r>
            <a:endParaRPr kumimoji="0" lang="en-GB" altLang="ja-JP" sz="1600" b="1" i="0" u="sng" strike="noStrike" cap="none" normalizeH="0" baseline="0" dirty="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Waldbedeckung 19%</a:t>
            </a: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Nadelholz in Wäldern 38%; Harthölzer 62%</a:t>
            </a:r>
            <a:endParaRPr lang="en-GB" sz="1600" dirty="0">
              <a:solidFill>
                <a:srgbClr val="456A2C"/>
              </a:solidFill>
              <a:latin typeface="Glacial Indifference" panose="020B0604020202020204" charset="0"/>
            </a:endParaRPr>
          </a:p>
        </p:txBody>
      </p:sp>
      <p:sp>
        <p:nvSpPr>
          <p:cNvPr id="3" name="AutoShape 3"/>
          <p:cNvSpPr/>
          <p:nvPr/>
        </p:nvSpPr>
        <p:spPr>
          <a:xfrm>
            <a:off x="1028700" y="-342900"/>
            <a:ext cx="8385423" cy="10958840"/>
          </a:xfrm>
          <a:prstGeom prst="rect">
            <a:avLst/>
          </a:prstGeom>
          <a:solidFill>
            <a:srgbClr val="456A2C"/>
          </a:solidFill>
        </p:spPr>
        <p:txBody>
          <a:bodyPr/>
          <a:lstStyle/>
          <a:p>
            <a:endParaRPr lang="en-GB"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28762" y="957263"/>
            <a:ext cx="7491438" cy="5035995"/>
            <a:chOff x="-48591" y="-95249"/>
            <a:chExt cx="9988583" cy="6714661"/>
          </a:xfrm>
        </p:grpSpPr>
        <p:sp>
          <p:nvSpPr>
            <p:cNvPr id="8" name="TextBox 8"/>
            <p:cNvSpPr txBox="1"/>
            <p:nvPr/>
          </p:nvSpPr>
          <p:spPr>
            <a:xfrm>
              <a:off x="0" y="-95249"/>
              <a:ext cx="9216551" cy="4196021"/>
            </a:xfrm>
            <a:prstGeom prst="rect">
              <a:avLst/>
            </a:prstGeom>
          </p:spPr>
          <p:txBody>
            <a:bodyPr lIns="0" tIns="0" rIns="0" bIns="0" rtlCol="0" anchor="t">
              <a:spAutoFit/>
            </a:bodyPr>
            <a:lstStyle/>
            <a:p>
              <a:pPr algn="l">
                <a:lnSpc>
                  <a:spcPts val="8370"/>
                </a:lnSpc>
              </a:pPr>
              <a:r>
                <a:rPr lang="en-GB" sz="4800" spc="310" dirty="0">
                  <a:solidFill>
                    <a:schemeClr val="bg1"/>
                  </a:solidFill>
                  <a:latin typeface="League Spartan"/>
                </a:rPr>
                <a:t>FORSTWIRTSCHAFT IN DEN PARTNERL</a:t>
              </a:r>
              <a:r>
                <a:rPr lang="en-GB" sz="4800" b="1" spc="310" dirty="0">
                  <a:solidFill>
                    <a:schemeClr val="bg1"/>
                  </a:solidFill>
                  <a:latin typeface="League Spartan"/>
                </a:rPr>
                <a:t>Ä</a:t>
              </a:r>
              <a:r>
                <a:rPr lang="en-GB" sz="4800" spc="310" dirty="0">
                  <a:solidFill>
                    <a:schemeClr val="bg1"/>
                  </a:solidFill>
                  <a:latin typeface="League Spartan"/>
                </a:rPr>
                <a:t>NDERN</a:t>
              </a:r>
            </a:p>
          </p:txBody>
        </p:sp>
        <p:sp>
          <p:nvSpPr>
            <p:cNvPr id="9" name="TextBox 9"/>
            <p:cNvSpPr txBox="1"/>
            <p:nvPr/>
          </p:nvSpPr>
          <p:spPr>
            <a:xfrm>
              <a:off x="-48591" y="4172588"/>
              <a:ext cx="9988583" cy="2446824"/>
            </a:xfrm>
            <a:prstGeom prst="rect">
              <a:avLst/>
            </a:prstGeom>
          </p:spPr>
          <p:txBody>
            <a:bodyPr wrap="square" lIns="0" tIns="0" rIns="0" bIns="0" rtlCol="0" anchor="t">
              <a:spAutoFit/>
            </a:bodyPr>
            <a:lstStyle/>
            <a:p>
              <a:pPr algn="l">
                <a:lnSpc>
                  <a:spcPts val="4810"/>
                </a:lnSpc>
              </a:pPr>
              <a:r>
                <a:rPr lang="de-DE" sz="3700" spc="185" dirty="0">
                  <a:solidFill>
                    <a:schemeClr val="bg1"/>
                  </a:solidFill>
                  <a:latin typeface="League Spartan"/>
                </a:rPr>
                <a:t>Nachhaltigkeit</a:t>
              </a:r>
            </a:p>
            <a:p>
              <a:pPr algn="l">
                <a:lnSpc>
                  <a:spcPts val="4810"/>
                </a:lnSpc>
              </a:pPr>
              <a:r>
                <a:rPr lang="de-DE" sz="3700" spc="185" dirty="0">
                  <a:solidFill>
                    <a:schemeClr val="bg1"/>
                  </a:solidFill>
                  <a:latin typeface="League Spartan"/>
                </a:rPr>
                <a:t>Zertifizierungssysteme</a:t>
              </a:r>
            </a:p>
            <a:p>
              <a:pPr algn="l">
                <a:lnSpc>
                  <a:spcPts val="4810"/>
                </a:lnSpc>
              </a:pPr>
              <a:r>
                <a:rPr lang="de-DE" sz="3700" spc="185" dirty="0">
                  <a:solidFill>
                    <a:schemeClr val="bg1"/>
                  </a:solidFill>
                  <a:latin typeface="League Spartan"/>
                </a:rPr>
                <a:t>Holzarten f</a:t>
              </a:r>
              <a:r>
                <a:rPr lang="de-DE" sz="3700" b="1" spc="185" dirty="0">
                  <a:solidFill>
                    <a:schemeClr val="bg1"/>
                  </a:solidFill>
                  <a:latin typeface="League Spartan"/>
                </a:rPr>
                <a:t>ü</a:t>
              </a:r>
              <a:r>
                <a:rPr lang="de-DE" sz="3700" spc="185" dirty="0">
                  <a:solidFill>
                    <a:schemeClr val="bg1"/>
                  </a:solidFill>
                  <a:latin typeface="League Spartan"/>
                </a:rPr>
                <a:t>r Bauwerke</a:t>
              </a:r>
              <a:endParaRPr lang="en-GB"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GB" sz="2400" spc="120" smtClean="0">
                <a:solidFill>
                  <a:srgbClr val="D9D9D9"/>
                </a:solidFill>
                <a:latin typeface="Glacial Indifference"/>
              </a:rPr>
              <a:pPr algn="l"/>
              <a:t>3</a:t>
            </a:fld>
            <a:endParaRPr lang="en-GB" sz="2400" spc="120" dirty="0">
              <a:solidFill>
                <a:srgbClr val="D9D9D9"/>
              </a:solidFill>
              <a:latin typeface="Glacial Indifference"/>
            </a:endParaRPr>
          </a:p>
        </p:txBody>
      </p:sp>
      <p:pic>
        <p:nvPicPr>
          <p:cNvPr id="12" name="Picture 11" descr="https://www.swedishwood.com/optimized/default/siteassets/1-trafakta/2-att-valja-tra/01/com/koldioxid-co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1200" y="439260"/>
            <a:ext cx="4451033" cy="2928303"/>
          </a:xfrm>
          <a:prstGeom prst="rect">
            <a:avLst/>
          </a:prstGeom>
          <a:noFill/>
          <a:ln>
            <a:noFill/>
          </a:ln>
        </p:spPr>
      </p:pic>
      <p:sp>
        <p:nvSpPr>
          <p:cNvPr id="5" name="Rectangle 4"/>
          <p:cNvSpPr/>
          <p:nvPr/>
        </p:nvSpPr>
        <p:spPr>
          <a:xfrm>
            <a:off x="9450566" y="104460"/>
            <a:ext cx="2648802" cy="369332"/>
          </a:xfrm>
          <a:prstGeom prst="rect">
            <a:avLst/>
          </a:prstGeom>
        </p:spPr>
        <p:txBody>
          <a:bodyPr wrap="none">
            <a:spAutoFit/>
          </a:bodyPr>
          <a:lstStyle/>
          <a:p>
            <a:r>
              <a:rPr lang="en-GB" spc="185" dirty="0">
                <a:solidFill>
                  <a:srgbClr val="456A2C"/>
                </a:solidFill>
                <a:latin typeface="League Spartan"/>
              </a:rPr>
              <a:t>NACHHALTIGKEIT</a:t>
            </a:r>
          </a:p>
        </p:txBody>
      </p:sp>
      <p:pic>
        <p:nvPicPr>
          <p:cNvPr id="14" name="Picture 13" descr="https://www.swedishwood.com/optimized/default/siteassets/1-trafakta/2-att-valja-tra/01/com/traets-kretslopp-co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92099" y="1216970"/>
            <a:ext cx="2365534" cy="2202505"/>
          </a:xfrm>
          <a:prstGeom prst="rect">
            <a:avLst/>
          </a:prstGeom>
          <a:noFill/>
          <a:ln>
            <a:noFill/>
          </a:ln>
        </p:spPr>
      </p:pic>
      <p:sp>
        <p:nvSpPr>
          <p:cNvPr id="10" name="Rectangle 9"/>
          <p:cNvSpPr/>
          <p:nvPr/>
        </p:nvSpPr>
        <p:spPr>
          <a:xfrm>
            <a:off x="14479881" y="263968"/>
            <a:ext cx="3962400" cy="1077218"/>
          </a:xfrm>
          <a:prstGeom prst="rect">
            <a:avLst/>
          </a:prstGeom>
        </p:spPr>
        <p:txBody>
          <a:bodyPr wrap="square">
            <a:spAutoFit/>
          </a:bodyPr>
          <a:lstStyle/>
          <a:p>
            <a:r>
              <a:rPr lang="de-DE" sz="16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Wenn wir die Regeln von Mutter Natur ignorieren, werden wir traurig enttäuscht sein, dass unsere Gebäude der Zeit unterliegen.</a:t>
            </a:r>
            <a:endParaRPr lang="en-GB" sz="1600" dirty="0">
              <a:solidFill>
                <a:srgbClr val="456A2C"/>
              </a:solidFill>
              <a:latin typeface="Glacial Indifference" panose="020B0604020202020204" charset="0"/>
            </a:endParaRPr>
          </a:p>
        </p:txBody>
      </p:sp>
      <p:sp>
        <p:nvSpPr>
          <p:cNvPr id="15" name="Rectangle 14"/>
          <p:cNvSpPr/>
          <p:nvPr/>
        </p:nvSpPr>
        <p:spPr>
          <a:xfrm>
            <a:off x="9501807" y="363011"/>
            <a:ext cx="4992859" cy="646331"/>
          </a:xfrm>
          <a:prstGeom prst="rect">
            <a:avLst/>
          </a:prstGeom>
        </p:spPr>
        <p:txBody>
          <a:bodyPr wrap="square">
            <a:spAutoFit/>
          </a:bodyPr>
          <a:lstStyle/>
          <a:p>
            <a:pPr algn="just">
              <a:spcAft>
                <a:spcPts val="0"/>
              </a:spcAft>
            </a:pPr>
            <a:r>
              <a:rPr lang="de-DE" u="sng" spc="-30" dirty="0">
                <a:solidFill>
                  <a:srgbClr val="456A2C"/>
                </a:solidFill>
                <a:latin typeface="Glacial Indifference" panose="020B0604020202020204" charset="0"/>
                <a:ea typeface="MS Gothic" panose="020B0609070205080204" pitchFamily="49" charset="-128"/>
                <a:cs typeface="Arial" panose="020B0604020202020204" pitchFamily="34" charset="0"/>
              </a:rPr>
              <a:t>Die weltweit wichtigste Formel:</a:t>
            </a:r>
          </a:p>
          <a:p>
            <a:pPr algn="just">
              <a:spcAft>
                <a:spcPts val="0"/>
              </a:spcAft>
            </a:pPr>
            <a:r>
              <a:rPr lang="de-DE" spc="-30" dirty="0">
                <a:solidFill>
                  <a:srgbClr val="456A2C"/>
                </a:solidFill>
                <a:latin typeface="Glacial Indifference" panose="020B0604020202020204" charset="0"/>
                <a:ea typeface="MS Gothic" panose="020B0609070205080204" pitchFamily="49" charset="-128"/>
                <a:cs typeface="Arial" panose="020B0604020202020204" pitchFamily="34" charset="0"/>
              </a:rPr>
              <a:t>6H</a:t>
            </a:r>
            <a:r>
              <a:rPr lang="de-DE" spc="-30" baseline="-25000" dirty="0">
                <a:solidFill>
                  <a:srgbClr val="456A2C"/>
                </a:solidFill>
                <a:latin typeface="Glacial Indifference" panose="020B0604020202020204" charset="0"/>
                <a:ea typeface="MS Gothic" panose="020B0609070205080204" pitchFamily="49" charset="-128"/>
                <a:cs typeface="Arial" panose="020B0604020202020204" pitchFamily="34" charset="0"/>
              </a:rPr>
              <a:t>2</a:t>
            </a:r>
            <a:r>
              <a:rPr lang="de-DE" spc="-30" dirty="0">
                <a:solidFill>
                  <a:srgbClr val="456A2C"/>
                </a:solidFill>
                <a:latin typeface="Glacial Indifference" panose="020B0604020202020204" charset="0"/>
                <a:ea typeface="MS Gothic" panose="020B0609070205080204" pitchFamily="49" charset="-128"/>
                <a:cs typeface="Arial" panose="020B0604020202020204" pitchFamily="34" charset="0"/>
              </a:rPr>
              <a:t>O + 6CO</a:t>
            </a:r>
            <a:r>
              <a:rPr lang="de-DE" spc="-30" baseline="-25000" dirty="0">
                <a:solidFill>
                  <a:srgbClr val="456A2C"/>
                </a:solidFill>
                <a:latin typeface="Glacial Indifference" panose="020B0604020202020204" charset="0"/>
                <a:ea typeface="MS Gothic" panose="020B0609070205080204" pitchFamily="49" charset="-128"/>
                <a:cs typeface="Arial" panose="020B0604020202020204" pitchFamily="34" charset="0"/>
              </a:rPr>
              <a:t>2</a:t>
            </a:r>
            <a:r>
              <a:rPr lang="de-DE" spc="-30" dirty="0">
                <a:solidFill>
                  <a:srgbClr val="456A2C"/>
                </a:solidFill>
                <a:latin typeface="Glacial Indifference" panose="020B0604020202020204" charset="0"/>
                <a:ea typeface="MS Gothic" panose="020B0609070205080204" pitchFamily="49" charset="-128"/>
                <a:cs typeface="Arial" panose="020B0604020202020204" pitchFamily="34" charset="0"/>
              </a:rPr>
              <a:t> + Lichtenergie -&gt;C</a:t>
            </a:r>
            <a:r>
              <a:rPr lang="de-DE" spc="-30" baseline="-25000" dirty="0">
                <a:solidFill>
                  <a:srgbClr val="456A2C"/>
                </a:solidFill>
                <a:latin typeface="Glacial Indifference" panose="020B0604020202020204" charset="0"/>
                <a:ea typeface="MS Gothic" panose="020B0609070205080204" pitchFamily="49" charset="-128"/>
                <a:cs typeface="Arial" panose="020B0604020202020204" pitchFamily="34" charset="0"/>
              </a:rPr>
              <a:t>6</a:t>
            </a:r>
            <a:r>
              <a:rPr lang="de-DE" spc="-30" dirty="0">
                <a:solidFill>
                  <a:srgbClr val="456A2C"/>
                </a:solidFill>
                <a:latin typeface="Glacial Indifference" panose="020B0604020202020204" charset="0"/>
                <a:ea typeface="MS Gothic" panose="020B0609070205080204" pitchFamily="49" charset="-128"/>
                <a:cs typeface="Arial" panose="020B0604020202020204" pitchFamily="34" charset="0"/>
              </a:rPr>
              <a:t>H</a:t>
            </a:r>
            <a:r>
              <a:rPr lang="de-DE" spc="-30" baseline="-25000" dirty="0">
                <a:solidFill>
                  <a:srgbClr val="456A2C"/>
                </a:solidFill>
                <a:latin typeface="Glacial Indifference" panose="020B0604020202020204" charset="0"/>
                <a:ea typeface="MS Gothic" panose="020B0609070205080204" pitchFamily="49" charset="-128"/>
                <a:cs typeface="Arial" panose="020B0604020202020204" pitchFamily="34" charset="0"/>
              </a:rPr>
              <a:t>12</a:t>
            </a:r>
            <a:r>
              <a:rPr lang="de-DE" spc="-30" dirty="0">
                <a:solidFill>
                  <a:srgbClr val="456A2C"/>
                </a:solidFill>
                <a:latin typeface="Glacial Indifference" panose="020B0604020202020204" charset="0"/>
                <a:ea typeface="MS Gothic" panose="020B0609070205080204" pitchFamily="49" charset="-128"/>
                <a:cs typeface="Arial" panose="020B0604020202020204" pitchFamily="34" charset="0"/>
              </a:rPr>
              <a:t>O</a:t>
            </a:r>
            <a:r>
              <a:rPr lang="de-DE" spc="-30" baseline="-25000" dirty="0">
                <a:solidFill>
                  <a:srgbClr val="456A2C"/>
                </a:solidFill>
                <a:latin typeface="Glacial Indifference" panose="020B0604020202020204" charset="0"/>
                <a:ea typeface="MS Gothic" panose="020B0609070205080204" pitchFamily="49" charset="-128"/>
                <a:cs typeface="Arial" panose="020B0604020202020204" pitchFamily="34" charset="0"/>
              </a:rPr>
              <a:t>6</a:t>
            </a:r>
            <a:r>
              <a:rPr lang="de-DE" spc="-30" dirty="0">
                <a:solidFill>
                  <a:srgbClr val="456A2C"/>
                </a:solidFill>
                <a:latin typeface="Glacial Indifference" panose="020B0604020202020204" charset="0"/>
                <a:ea typeface="MS Gothic" panose="020B0609070205080204" pitchFamily="49" charset="-128"/>
                <a:cs typeface="Arial" panose="020B0604020202020204" pitchFamily="34" charset="0"/>
              </a:rPr>
              <a:t> +n 6O</a:t>
            </a:r>
            <a:r>
              <a:rPr lang="de-DE" spc="-30" baseline="-25000" dirty="0">
                <a:solidFill>
                  <a:srgbClr val="456A2C"/>
                </a:solidFill>
                <a:latin typeface="Glacial Indifference" panose="020B0604020202020204" charset="0"/>
                <a:ea typeface="MS Gothic" panose="020B0609070205080204" pitchFamily="49" charset="-128"/>
                <a:cs typeface="Arial" panose="020B0604020202020204" pitchFamily="34" charset="0"/>
              </a:rPr>
              <a:t>2</a:t>
            </a:r>
          </a:p>
        </p:txBody>
      </p:sp>
      <p:sp>
        <p:nvSpPr>
          <p:cNvPr id="16" name="Rectangle 2"/>
          <p:cNvSpPr>
            <a:spLocks noChangeArrowheads="1"/>
          </p:cNvSpPr>
          <p:nvPr/>
        </p:nvSpPr>
        <p:spPr bwMode="auto">
          <a:xfrm>
            <a:off x="9517485" y="3309997"/>
            <a:ext cx="297931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600" b="1" i="0" u="sng" strike="noStrike" cap="none" normalizeH="0" baseline="0" dirty="0" err="1">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rPr>
              <a:t>Österreich</a:t>
            </a:r>
            <a:endParaRPr kumimoji="0" lang="en-GB" altLang="ja-JP" sz="1600" b="1" i="0" u="sng" strike="noStrike" cap="none" normalizeH="0" baseline="0" dirty="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Waldbedeckung 46,2%</a:t>
            </a: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Wachsender Bestand 972 Mio. m³; Jährlicher Zuwachs 31,4 Mio. m³; Jährlicher Holzeinschlag 19,8 Mio. m³</a:t>
            </a: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Hauptarten: Fichte 59,8%; Buche 9,5%; Kiefer 6,2%</a:t>
            </a:r>
            <a:endParaRPr lang="en-GB" sz="1600" dirty="0">
              <a:solidFill>
                <a:srgbClr val="456A2C"/>
              </a:solidFill>
              <a:latin typeface="Glacial Indifference" panose="020B0604020202020204" charset="0"/>
            </a:endParaRPr>
          </a:p>
        </p:txBody>
      </p:sp>
      <p:pic>
        <p:nvPicPr>
          <p:cNvPr id="1025" name="Picture 12" descr="Austria flag image - free 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214" y="3394492"/>
            <a:ext cx="266700" cy="18097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0" y="682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20" name="Rectangle 2"/>
          <p:cNvSpPr>
            <a:spLocks noChangeArrowheads="1"/>
          </p:cNvSpPr>
          <p:nvPr/>
        </p:nvSpPr>
        <p:spPr bwMode="auto">
          <a:xfrm>
            <a:off x="12339491" y="3513357"/>
            <a:ext cx="297931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ja-JP" sz="1600" b="1" u="sng" dirty="0" err="1">
                <a:solidFill>
                  <a:srgbClr val="456A2C"/>
                </a:solidFill>
                <a:latin typeface="Glacial Indifference" panose="020B0604020202020204" charset="0"/>
                <a:ea typeface="MS Mincho" panose="02020609040205080304" pitchFamily="49" charset="-128"/>
                <a:cs typeface="Arial" panose="020B0604020202020204" pitchFamily="34" charset="0"/>
              </a:rPr>
              <a:t>Finnland</a:t>
            </a:r>
            <a:endParaRPr kumimoji="0" lang="en-GB" altLang="ja-JP" sz="1600" b="1" i="0" u="sng" strike="noStrike" cap="none" normalizeH="0" baseline="0" dirty="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Waldbedeckung 71,6%</a:t>
            </a: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Jährlicher Zuwachs 110 Mio. m³</a:t>
            </a: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Hauptarten: Kiefer 50%;</a:t>
            </a: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Fichte 30%; Harthölzer 20%</a:t>
            </a:r>
            <a:endParaRPr lang="en-GB" sz="1600" dirty="0">
              <a:solidFill>
                <a:srgbClr val="456A2C"/>
              </a:solidFill>
              <a:latin typeface="Glacial Indifference" panose="020B0604020202020204" charset="0"/>
            </a:endParaRPr>
          </a:p>
        </p:txBody>
      </p:sp>
      <p:pic>
        <p:nvPicPr>
          <p:cNvPr id="21" name="Picture 20" descr="Greece flag icon - country flag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62272" y="3455470"/>
            <a:ext cx="269875" cy="179705"/>
          </a:xfrm>
          <a:prstGeom prst="rect">
            <a:avLst/>
          </a:prstGeom>
          <a:noFill/>
          <a:ln>
            <a:noFill/>
          </a:ln>
        </p:spPr>
      </p:pic>
      <p:pic>
        <p:nvPicPr>
          <p:cNvPr id="25" name="Picture 24" descr="Latvia flag icon - country flag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38019" y="4605709"/>
            <a:ext cx="360045" cy="179705"/>
          </a:xfrm>
          <a:prstGeom prst="rect">
            <a:avLst/>
          </a:prstGeom>
          <a:noFill/>
          <a:ln>
            <a:noFill/>
          </a:ln>
        </p:spPr>
      </p:pic>
      <p:sp>
        <p:nvSpPr>
          <p:cNvPr id="26" name="Rectangle 2"/>
          <p:cNvSpPr>
            <a:spLocks noChangeArrowheads="1"/>
          </p:cNvSpPr>
          <p:nvPr/>
        </p:nvSpPr>
        <p:spPr bwMode="auto">
          <a:xfrm>
            <a:off x="15731871" y="7256032"/>
            <a:ext cx="223233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ja-JP" sz="1600" b="1" u="sng" dirty="0" err="1">
                <a:solidFill>
                  <a:srgbClr val="456A2C"/>
                </a:solidFill>
                <a:latin typeface="Glacial Indifference" panose="020B0604020202020204" charset="0"/>
                <a:ea typeface="MS Mincho" panose="02020609040205080304" pitchFamily="49" charset="-128"/>
                <a:cs typeface="Arial" panose="020B0604020202020204" pitchFamily="34" charset="0"/>
              </a:rPr>
              <a:t>Spanien</a:t>
            </a:r>
            <a:endParaRPr kumimoji="0" lang="en-GB" altLang="ja-JP" sz="1600" b="1" u="sng" strike="noStrike" cap="none" normalizeH="0" baseline="0" dirty="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Waldbedeckung 29%</a:t>
            </a: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Hauptarten sind Kiefer,</a:t>
            </a:r>
          </a:p>
          <a:p>
            <a:pPr lvl="0" eaLnBrk="0" fontAlgn="base" hangingPunct="0">
              <a:spcBef>
                <a:spcPct val="0"/>
              </a:spcBef>
              <a:spcAft>
                <a:spcPct val="0"/>
              </a:spcAft>
            </a:pPr>
            <a:r>
              <a:rPr lang="de-DE"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Eukalyptus, Eiche und Buche, Weißtanne.</a:t>
            </a:r>
            <a:endParaRPr lang="en-GB" sz="1600" dirty="0">
              <a:solidFill>
                <a:srgbClr val="456A2C"/>
              </a:solidFill>
              <a:latin typeface="Glacial Indifference" panose="020B0604020202020204" charset="0"/>
            </a:endParaRPr>
          </a:p>
        </p:txBody>
      </p:sp>
      <p:pic>
        <p:nvPicPr>
          <p:cNvPr id="27" name="Picture 26" descr="Spain flag icon - country flag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50363" y="7329797"/>
            <a:ext cx="269875" cy="179705"/>
          </a:xfrm>
          <a:prstGeom prst="rect">
            <a:avLst/>
          </a:prstGeom>
          <a:noFill/>
          <a:ln>
            <a:noFill/>
          </a:ln>
        </p:spPr>
      </p:pic>
      <p:sp>
        <p:nvSpPr>
          <p:cNvPr id="24" name="Rectangle 5"/>
          <p:cNvSpPr>
            <a:spLocks noChangeArrowheads="1"/>
          </p:cNvSpPr>
          <p:nvPr/>
        </p:nvSpPr>
        <p:spPr bwMode="auto">
          <a:xfrm>
            <a:off x="9474989" y="5758864"/>
            <a:ext cx="590741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600" b="1" i="0" u="none" strike="noStrike" cap="none" normalizeH="0" baseline="0" dirty="0">
                <a:ln>
                  <a:noFill/>
                </a:ln>
                <a:solidFill>
                  <a:schemeClr val="tx1"/>
                </a:solidFill>
                <a:effectLst/>
                <a:latin typeface="Glacial Indifference" panose="020B0604020202020204" charset="0"/>
                <a:ea typeface="TimesNewRomanPSMT"/>
                <a:cs typeface="Arial" panose="020B0604020202020204" pitchFamily="34" charset="0"/>
              </a:rPr>
              <a:t>Forest Stewardship Council</a:t>
            </a:r>
          </a:p>
          <a:p>
            <a:pPr lvl="0" eaLnBrk="0" fontAlgn="base" hangingPunct="0">
              <a:spcBef>
                <a:spcPct val="0"/>
              </a:spcBef>
              <a:spcAft>
                <a:spcPct val="0"/>
              </a:spcAft>
            </a:pPr>
            <a:r>
              <a:rPr lang="de-DE" altLang="ja-JP" sz="1600" dirty="0">
                <a:latin typeface="Glacial Indifference" panose="020B0604020202020204" charset="0"/>
                <a:ea typeface="TimesNewRomanPSMT"/>
                <a:cs typeface="Arial" panose="020B0604020202020204" pitchFamily="34" charset="0"/>
              </a:rPr>
              <a:t>FSC ist eine unabhängige Nichtregierungsorganisation, die gegründet wurde, um eine verantwortungsvolle Bewirtschaftung der weltweiten Wälder zu fördern. Das FSC-Programm umfasst zwei Arten von Zertifizierungen:</a:t>
            </a:r>
          </a:p>
          <a:p>
            <a:pPr marL="285750" lvl="0" indent="-285750" eaLnBrk="0" fontAlgn="base" hangingPunct="0">
              <a:spcBef>
                <a:spcPct val="0"/>
              </a:spcBef>
              <a:spcAft>
                <a:spcPct val="0"/>
              </a:spcAft>
              <a:buFont typeface="Arial" panose="020B0604020202020204" pitchFamily="34" charset="0"/>
              <a:buChar char="•"/>
            </a:pPr>
            <a:r>
              <a:rPr lang="de-DE" altLang="ja-JP" sz="1600" dirty="0">
                <a:latin typeface="Glacial Indifference" panose="020B0604020202020204" charset="0"/>
                <a:ea typeface="TimesNewRomanPSMT"/>
                <a:cs typeface="Arial" panose="020B0604020202020204" pitchFamily="34" charset="0"/>
              </a:rPr>
              <a:t>  Waldbewirtschaftungszertifizierung</a:t>
            </a:r>
          </a:p>
          <a:p>
            <a:pPr marL="285750" lvl="0" indent="-285750" eaLnBrk="0" fontAlgn="base" hangingPunct="0">
              <a:spcBef>
                <a:spcPct val="0"/>
              </a:spcBef>
              <a:spcAft>
                <a:spcPct val="0"/>
              </a:spcAft>
              <a:buFont typeface="Arial" panose="020B0604020202020204" pitchFamily="34" charset="0"/>
              <a:buChar char="•"/>
            </a:pPr>
            <a:r>
              <a:rPr lang="de-DE" altLang="ja-JP" sz="1600" dirty="0">
                <a:latin typeface="Glacial Indifference" panose="020B0604020202020204" charset="0"/>
                <a:ea typeface="TimesNewRomanPSMT"/>
                <a:cs typeface="Arial" panose="020B0604020202020204" pitchFamily="34" charset="0"/>
              </a:rPr>
              <a:t>  Chain-</a:t>
            </a:r>
            <a:r>
              <a:rPr lang="de-DE" altLang="ja-JP" sz="1600" dirty="0" err="1">
                <a:latin typeface="Glacial Indifference" panose="020B0604020202020204" charset="0"/>
                <a:ea typeface="TimesNewRomanPSMT"/>
                <a:cs typeface="Arial" panose="020B0604020202020204" pitchFamily="34" charset="0"/>
              </a:rPr>
              <a:t>of</a:t>
            </a:r>
            <a:r>
              <a:rPr lang="de-DE" altLang="ja-JP" sz="1600" dirty="0">
                <a:latin typeface="Glacial Indifference" panose="020B0604020202020204" charset="0"/>
                <a:ea typeface="TimesNewRomanPSMT"/>
                <a:cs typeface="Arial" panose="020B0604020202020204" pitchFamily="34" charset="0"/>
              </a:rPr>
              <a:t>-</a:t>
            </a:r>
            <a:r>
              <a:rPr lang="de-DE" altLang="ja-JP" sz="1600" dirty="0" err="1">
                <a:latin typeface="Glacial Indifference" panose="020B0604020202020204" charset="0"/>
                <a:ea typeface="TimesNewRomanPSMT"/>
                <a:cs typeface="Arial" panose="020B0604020202020204" pitchFamily="34" charset="0"/>
              </a:rPr>
              <a:t>Custody</a:t>
            </a:r>
            <a:r>
              <a:rPr lang="de-DE" altLang="ja-JP" sz="1600" dirty="0">
                <a:latin typeface="Glacial Indifference" panose="020B0604020202020204" charset="0"/>
                <a:ea typeface="TimesNewRomanPSMT"/>
                <a:cs typeface="Arial" panose="020B0604020202020204" pitchFamily="34" charset="0"/>
              </a:rPr>
              <a:t> (COC).</a:t>
            </a:r>
            <a:endParaRPr kumimoji="0" lang="en-GB" altLang="ja-JP" sz="1600" b="0" i="0" u="none" strike="noStrike" cap="none" normalizeH="0" baseline="0" dirty="0">
              <a:ln>
                <a:noFill/>
              </a:ln>
              <a:solidFill>
                <a:schemeClr val="tx1"/>
              </a:solidFill>
              <a:effectLst/>
              <a:latin typeface="Glacial Indifference" panose="020B0604020202020204" charset="0"/>
            </a:endParaRPr>
          </a:p>
        </p:txBody>
      </p:sp>
      <p:pic>
        <p:nvPicPr>
          <p:cNvPr id="102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51106" y="5427057"/>
            <a:ext cx="388494" cy="43916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8"/>
          <p:cNvSpPr>
            <a:spLocks noChangeArrowheads="1"/>
          </p:cNvSpPr>
          <p:nvPr/>
        </p:nvSpPr>
        <p:spPr bwMode="auto">
          <a:xfrm>
            <a:off x="9499025" y="7599124"/>
            <a:ext cx="623284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ja-JP" sz="1600" b="1"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Programm für die Anerkennung von Waldzertifizierungssystemen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ja-JP" sz="1600" dirty="0">
                <a:latin typeface="Glacial Indifference" panose="020B0604020202020204" charset="0"/>
                <a:ea typeface="TimesNewRomanPSMT"/>
                <a:cs typeface="Arial" panose="020B0604020202020204" pitchFamily="34" charset="0"/>
              </a:rPr>
              <a:t>Das PEFC dient als übergeordnetes System, das die internationale Anerkennung nationaler Waldzertifizierungsprogramme gewährleistet. Das 1999 gegründete PEFC repräsentiert die meisten zertifizierten Waldprogramme der Welt und die Produktion von Millionen Tonnen zertifiziertem Holz.</a:t>
            </a:r>
            <a:endParaRPr lang="en-GB" altLang="ja-JP" sz="1600" dirty="0" bmk="">
              <a:latin typeface="Glacial Indifference" panose="020B0604020202020204" charset="0"/>
            </a:endParaRPr>
          </a:p>
        </p:txBody>
      </p:sp>
      <p:pic>
        <p:nvPicPr>
          <p:cNvPr id="1031"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327182" y="7279377"/>
            <a:ext cx="360652" cy="37507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Scots pine tree package – released - Unity Forum"/>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02699" y="6637645"/>
            <a:ext cx="930275" cy="1944000"/>
          </a:xfrm>
          <a:prstGeom prst="rect">
            <a:avLst/>
          </a:prstGeom>
          <a:noFill/>
          <a:ln>
            <a:noFill/>
          </a:ln>
        </p:spPr>
      </p:pic>
      <p:pic>
        <p:nvPicPr>
          <p:cNvPr id="37" name="Picture 36" descr="Norway Spruce PNG Images &amp; PSDs for Download | PixelSquid - S105796714"/>
          <p:cNvPicPr/>
          <p:nvPr/>
        </p:nvPicPr>
        <p:blipFill rotWithShape="1">
          <a:blip r:embed="rId11" cstate="print">
            <a:extLst>
              <a:ext uri="{28A0092B-C50C-407E-A947-70E740481C1C}">
                <a14:useLocalDpi xmlns:a14="http://schemas.microsoft.com/office/drawing/2010/main" val="0"/>
              </a:ext>
            </a:extLst>
          </a:blip>
          <a:srcRect t="14701" b="7821"/>
          <a:stretch/>
        </p:blipFill>
        <p:spPr bwMode="auto">
          <a:xfrm>
            <a:off x="2976700" y="6874001"/>
            <a:ext cx="876816" cy="1705470"/>
          </a:xfrm>
          <a:prstGeom prst="rect">
            <a:avLst/>
          </a:prstGeom>
          <a:noFill/>
          <a:ln>
            <a:noFill/>
          </a:ln>
          <a:extLst>
            <a:ext uri="{53640926-AAD7-44D8-BBD7-CCE9431645EC}">
              <a14:shadowObscured xmlns:a14="http://schemas.microsoft.com/office/drawing/2010/main"/>
            </a:ext>
          </a:extLst>
        </p:spPr>
      </p:pic>
      <p:pic>
        <p:nvPicPr>
          <p:cNvPr id="38" name="Picture 37" descr="Oak Tree PNG &amp; PSD Images"/>
          <p:cNvPicPr/>
          <p:nvPr/>
        </p:nvPicPr>
        <p:blipFill rotWithShape="1">
          <a:blip r:embed="rId12" cstate="print">
            <a:extLst>
              <a:ext uri="{28A0092B-C50C-407E-A947-70E740481C1C}">
                <a14:useLocalDpi xmlns:a14="http://schemas.microsoft.com/office/drawing/2010/main" val="0"/>
              </a:ext>
            </a:extLst>
          </a:blip>
          <a:srcRect l="19472" t="24708" r="18503" b="21866"/>
          <a:stretch/>
        </p:blipFill>
        <p:spPr bwMode="auto">
          <a:xfrm>
            <a:off x="4531823" y="6891829"/>
            <a:ext cx="1363207" cy="1689146"/>
          </a:xfrm>
          <a:prstGeom prst="rect">
            <a:avLst/>
          </a:prstGeom>
          <a:noFill/>
          <a:ln>
            <a:noFill/>
          </a:ln>
          <a:extLst>
            <a:ext uri="{53640926-AAD7-44D8-BBD7-CCE9431645EC}">
              <a14:shadowObscured xmlns:a14="http://schemas.microsoft.com/office/drawing/2010/main"/>
            </a:ext>
          </a:extLst>
        </p:spPr>
      </p:pic>
      <p:pic>
        <p:nvPicPr>
          <p:cNvPr id="39" name="Picture 38" descr="European Larch Tree | Northwest garden, Larch tree, Tree"/>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02341" y="6792935"/>
            <a:ext cx="968024" cy="1786536"/>
          </a:xfrm>
          <a:prstGeom prst="rect">
            <a:avLst/>
          </a:prstGeom>
          <a:noFill/>
          <a:ln>
            <a:noFill/>
          </a:ln>
        </p:spPr>
      </p:pic>
      <p:pic>
        <p:nvPicPr>
          <p:cNvPr id="40" name="Picture 39" descr="White Birch Tree PNG Transparent White B #1362559 - PNG Images - PNGio"/>
          <p:cNvPicPr/>
          <p:nvPr/>
        </p:nvPicPr>
        <p:blipFill rotWithShape="1">
          <a:blip r:embed="rId14" cstate="print">
            <a:extLst>
              <a:ext uri="{28A0092B-C50C-407E-A947-70E740481C1C}">
                <a14:useLocalDpi xmlns:a14="http://schemas.microsoft.com/office/drawing/2010/main" val="0"/>
              </a:ext>
            </a:extLst>
          </a:blip>
          <a:srcRect l="14559" r="19613"/>
          <a:stretch/>
        </p:blipFill>
        <p:spPr bwMode="auto">
          <a:xfrm>
            <a:off x="8061846" y="6832233"/>
            <a:ext cx="1047889" cy="1747238"/>
          </a:xfrm>
          <a:prstGeom prst="rect">
            <a:avLst/>
          </a:prstGeom>
          <a:noFill/>
          <a:ln>
            <a:noFill/>
          </a:ln>
          <a:extLst>
            <a:ext uri="{53640926-AAD7-44D8-BBD7-CCE9431645EC}">
              <a14:shadowObscured xmlns:a14="http://schemas.microsoft.com/office/drawing/2010/main"/>
            </a:ext>
          </a:extLst>
        </p:spPr>
      </p:pic>
      <p:sp>
        <p:nvSpPr>
          <p:cNvPr id="1026" name="Rectangle 1025"/>
          <p:cNvSpPr/>
          <p:nvPr/>
        </p:nvSpPr>
        <p:spPr>
          <a:xfrm>
            <a:off x="1072580" y="8598937"/>
            <a:ext cx="1452001" cy="523220"/>
          </a:xfrm>
          <a:prstGeom prst="rect">
            <a:avLst/>
          </a:prstGeom>
        </p:spPr>
        <p:txBody>
          <a:bodyPr wrap="none">
            <a:spAutoFit/>
          </a:bodyPr>
          <a:lstStyle/>
          <a:p>
            <a:pPr algn="ctr"/>
            <a:r>
              <a:rPr lang="en-GB" sz="1400" b="1" u="sng"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Kiefer</a:t>
            </a:r>
          </a:p>
          <a:p>
            <a:pPr algn="ctr"/>
            <a:r>
              <a:rPr lang="en-GB" sz="1400" i="1"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(Pinus </a:t>
            </a:r>
            <a:r>
              <a:rPr lang="en-GB" sz="1400" i="1" kern="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silvestris</a:t>
            </a:r>
            <a:r>
              <a:rPr lang="en-GB" sz="1400" i="1"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 L.)</a:t>
            </a:r>
            <a:endParaRPr lang="en-GB" sz="1400" i="1" dirty="0">
              <a:solidFill>
                <a:schemeClr val="bg1"/>
              </a:solidFill>
              <a:latin typeface="Glacial Indifference" panose="020B0604020202020204" charset="0"/>
            </a:endParaRPr>
          </a:p>
        </p:txBody>
      </p:sp>
      <p:sp>
        <p:nvSpPr>
          <p:cNvPr id="1027" name="Rectangle 1026"/>
          <p:cNvSpPr/>
          <p:nvPr/>
        </p:nvSpPr>
        <p:spPr>
          <a:xfrm>
            <a:off x="2544218" y="8596763"/>
            <a:ext cx="1941557" cy="523220"/>
          </a:xfrm>
          <a:prstGeom prst="rect">
            <a:avLst/>
          </a:prstGeom>
        </p:spPr>
        <p:txBody>
          <a:bodyPr wrap="none">
            <a:spAutoFit/>
          </a:bodyPr>
          <a:lstStyle/>
          <a:p>
            <a:pPr algn="ctr"/>
            <a:r>
              <a:rPr lang="de-DE" sz="1400" b="1" u="sng"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Fichte </a:t>
            </a:r>
            <a:endParaRPr lang="de-DE" sz="1400" i="1" kern="1000" spc="-30" dirty="0">
              <a:solidFill>
                <a:schemeClr val="bg1"/>
              </a:solidFill>
              <a:latin typeface="Glacial Indifference" panose="020B0604020202020204" charset="0"/>
              <a:ea typeface="Calibri" panose="020F0502020204030204" pitchFamily="34" charset="0"/>
              <a:cs typeface="Arial" panose="020B0604020202020204" pitchFamily="34" charset="0"/>
            </a:endParaRPr>
          </a:p>
          <a:p>
            <a:pPr algn="ctr"/>
            <a:r>
              <a:rPr lang="de-DE" sz="1400" i="1"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(Picea </a:t>
            </a:r>
            <a:r>
              <a:rPr lang="de-DE" sz="1400" i="1" kern="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abies</a:t>
            </a:r>
            <a:r>
              <a:rPr lang="de-DE" sz="1400" i="1"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 (L.) KARST.)</a:t>
            </a:r>
            <a:endParaRPr lang="en-GB" sz="1400" i="1" dirty="0">
              <a:solidFill>
                <a:schemeClr val="bg1"/>
              </a:solidFill>
              <a:latin typeface="Glacial Indifference" panose="020B0604020202020204" charset="0"/>
            </a:endParaRPr>
          </a:p>
        </p:txBody>
      </p:sp>
      <p:sp>
        <p:nvSpPr>
          <p:cNvPr id="1029" name="Rectangle 1028"/>
          <p:cNvSpPr/>
          <p:nvPr/>
        </p:nvSpPr>
        <p:spPr>
          <a:xfrm>
            <a:off x="6107892" y="8590841"/>
            <a:ext cx="1686679" cy="523220"/>
          </a:xfrm>
          <a:prstGeom prst="rect">
            <a:avLst/>
          </a:prstGeom>
        </p:spPr>
        <p:txBody>
          <a:bodyPr wrap="none">
            <a:spAutoFit/>
          </a:bodyPr>
          <a:lstStyle/>
          <a:p>
            <a:pPr algn="ctr"/>
            <a:r>
              <a:rPr lang="en-GB" sz="1400" b="1" u="sng" dirty="0" err="1">
                <a:solidFill>
                  <a:schemeClr val="bg1"/>
                </a:solidFill>
                <a:latin typeface="Glacial Indifference" panose="020B0604020202020204" charset="0"/>
              </a:rPr>
              <a:t>Lärche</a:t>
            </a:r>
            <a:r>
              <a:rPr lang="en-GB" sz="1400" b="1" u="sng" dirty="0">
                <a:solidFill>
                  <a:schemeClr val="bg1"/>
                </a:solidFill>
                <a:latin typeface="Glacial Indifference" panose="020B0604020202020204" charset="0"/>
              </a:rPr>
              <a:t> </a:t>
            </a:r>
            <a:endParaRPr lang="en-GB" sz="1400" i="1" dirty="0">
              <a:solidFill>
                <a:schemeClr val="bg1"/>
              </a:solidFill>
              <a:latin typeface="Glacial Indifference" panose="020B0604020202020204" charset="0"/>
            </a:endParaRPr>
          </a:p>
          <a:p>
            <a:pPr algn="ctr"/>
            <a:r>
              <a:rPr lang="en-GB" sz="1400" i="1" dirty="0">
                <a:solidFill>
                  <a:schemeClr val="bg1"/>
                </a:solidFill>
                <a:latin typeface="Glacial Indifference" panose="020B0604020202020204" charset="0"/>
              </a:rPr>
              <a:t>(Larix decidua Mill.)</a:t>
            </a:r>
            <a:endParaRPr lang="en-GB" sz="1200" i="1" dirty="0">
              <a:solidFill>
                <a:schemeClr val="bg1"/>
              </a:solidFill>
              <a:latin typeface="Glacial Indifference" panose="020B0604020202020204" charset="0"/>
            </a:endParaRPr>
          </a:p>
        </p:txBody>
      </p:sp>
      <p:sp>
        <p:nvSpPr>
          <p:cNvPr id="1030" name="Rectangle 1029"/>
          <p:cNvSpPr/>
          <p:nvPr/>
        </p:nvSpPr>
        <p:spPr>
          <a:xfrm>
            <a:off x="4463414" y="8590841"/>
            <a:ext cx="1497206" cy="523220"/>
          </a:xfrm>
          <a:prstGeom prst="rect">
            <a:avLst/>
          </a:prstGeom>
        </p:spPr>
        <p:txBody>
          <a:bodyPr wrap="none">
            <a:spAutoFit/>
          </a:bodyPr>
          <a:lstStyle/>
          <a:p>
            <a:pPr algn="ctr"/>
            <a:r>
              <a:rPr lang="en-GB" sz="1400" b="1" u="sng" kern="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Eiche</a:t>
            </a:r>
            <a:endParaRPr lang="en-GB" sz="1400" kern="1000" spc="-30" dirty="0">
              <a:solidFill>
                <a:schemeClr val="bg1"/>
              </a:solidFill>
              <a:latin typeface="Glacial Indifference" panose="020B0604020202020204" charset="0"/>
              <a:ea typeface="Calibri" panose="020F0502020204030204" pitchFamily="34" charset="0"/>
              <a:cs typeface="Arial" panose="020B0604020202020204" pitchFamily="34" charset="0"/>
            </a:endParaRPr>
          </a:p>
          <a:p>
            <a:pPr algn="ctr"/>
            <a:r>
              <a:rPr lang="en-GB" sz="1400"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a:t>
            </a:r>
            <a:r>
              <a:rPr lang="en-GB" sz="1400" i="1"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(Quercus </a:t>
            </a:r>
            <a:r>
              <a:rPr lang="en-GB" sz="1400" i="1" kern="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robur</a:t>
            </a:r>
            <a:r>
              <a:rPr lang="en-GB" sz="1400" i="1"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 L)</a:t>
            </a:r>
            <a:endParaRPr lang="en-GB" sz="1400" dirty="0">
              <a:solidFill>
                <a:schemeClr val="bg1"/>
              </a:solidFill>
              <a:latin typeface="Glacial Indifference" panose="020B0604020202020204" charset="0"/>
            </a:endParaRPr>
          </a:p>
        </p:txBody>
      </p:sp>
      <p:sp>
        <p:nvSpPr>
          <p:cNvPr id="1032" name="Rectangle 1031"/>
          <p:cNvSpPr/>
          <p:nvPr/>
        </p:nvSpPr>
        <p:spPr>
          <a:xfrm>
            <a:off x="8019757" y="8590841"/>
            <a:ext cx="1129796" cy="523220"/>
          </a:xfrm>
          <a:prstGeom prst="rect">
            <a:avLst/>
          </a:prstGeom>
        </p:spPr>
        <p:txBody>
          <a:bodyPr wrap="none">
            <a:spAutoFit/>
          </a:bodyPr>
          <a:lstStyle/>
          <a:p>
            <a:pPr algn="ctr"/>
            <a:r>
              <a:rPr lang="en-GB" sz="1400" b="1" u="sng" kern="1000" spc="-30" dirty="0">
                <a:solidFill>
                  <a:schemeClr val="bg1"/>
                </a:solidFill>
                <a:latin typeface="Glacial Indifference" panose="020B0604020202020204" charset="0"/>
                <a:ea typeface="TimesNewRomanPSMT"/>
                <a:cs typeface="Arial" panose="020B0604020202020204" pitchFamily="34" charset="0"/>
              </a:rPr>
              <a:t>Birke</a:t>
            </a:r>
            <a:r>
              <a:rPr lang="en-GB" sz="1400" kern="1000" spc="-30" dirty="0">
                <a:solidFill>
                  <a:schemeClr val="bg1"/>
                </a:solidFill>
                <a:latin typeface="Glacial Indifference" panose="020B0604020202020204" charset="0"/>
                <a:ea typeface="TimesNewRomanPSMT"/>
                <a:cs typeface="Arial" panose="020B0604020202020204" pitchFamily="34" charset="0"/>
              </a:rPr>
              <a:t> </a:t>
            </a:r>
          </a:p>
          <a:p>
            <a:pPr algn="ctr"/>
            <a:r>
              <a:rPr lang="en-GB" sz="1400" kern="1000" spc="-30" dirty="0">
                <a:solidFill>
                  <a:schemeClr val="bg1"/>
                </a:solidFill>
                <a:latin typeface="Glacial Indifference" panose="020B0604020202020204" charset="0"/>
                <a:ea typeface="TimesNewRomanPSMT"/>
                <a:cs typeface="Arial" panose="020B0604020202020204" pitchFamily="34" charset="0"/>
              </a:rPr>
              <a:t>(</a:t>
            </a:r>
            <a:r>
              <a:rPr lang="en-GB" sz="1400" i="1" kern="1000" spc="-30" dirty="0" err="1">
                <a:solidFill>
                  <a:schemeClr val="bg1"/>
                </a:solidFill>
                <a:latin typeface="Glacial Indifference" panose="020B0604020202020204" charset="0"/>
                <a:ea typeface="TimesNewRomanPSMT"/>
                <a:cs typeface="Arial" panose="020B0604020202020204" pitchFamily="34" charset="0"/>
              </a:rPr>
              <a:t>Betula</a:t>
            </a:r>
            <a:r>
              <a:rPr lang="en-GB" sz="1400" kern="1000" spc="-30" dirty="0">
                <a:solidFill>
                  <a:schemeClr val="bg1"/>
                </a:solidFill>
                <a:latin typeface="Glacial Indifference" panose="020B0604020202020204" charset="0"/>
                <a:ea typeface="TimesNewRomanPSMT"/>
                <a:cs typeface="Arial" panose="020B0604020202020204" pitchFamily="34" charset="0"/>
              </a:rPr>
              <a:t> ... L.) </a:t>
            </a:r>
            <a:endParaRPr lang="en-GB" sz="1400" dirty="0">
              <a:solidFill>
                <a:schemeClr val="bg1"/>
              </a:solidFill>
              <a:latin typeface="Glacial Indifference" panose="020B0604020202020204" charset="0"/>
            </a:endParaRPr>
          </a:p>
        </p:txBody>
      </p:sp>
      <p:sp>
        <p:nvSpPr>
          <p:cNvPr id="1033" name="Rectangle 1032"/>
          <p:cNvSpPr/>
          <p:nvPr/>
        </p:nvSpPr>
        <p:spPr>
          <a:xfrm>
            <a:off x="1037108" y="9237375"/>
            <a:ext cx="9144000" cy="1077218"/>
          </a:xfrm>
          <a:prstGeom prst="rect">
            <a:avLst/>
          </a:prstGeom>
        </p:spPr>
        <p:txBody>
          <a:bodyPr>
            <a:spAutoFit/>
          </a:bodyPr>
          <a:lstStyle/>
          <a:p>
            <a:pPr algn="just">
              <a:spcAft>
                <a:spcPts val="0"/>
              </a:spcAft>
            </a:pPr>
            <a:r>
              <a:rPr lang="en-GB" sz="8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https://www.swedishwood.com</a:t>
            </a:r>
          </a:p>
          <a:p>
            <a:pPr algn="just">
              <a:spcAft>
                <a:spcPts val="0"/>
              </a:spcAft>
            </a:pPr>
            <a:r>
              <a:rPr lang="en-GB" sz="800" dirty="0">
                <a:solidFill>
                  <a:schemeClr val="bg1"/>
                </a:solidFill>
                <a:latin typeface="Glacial Indifference" panose="020B0604020202020204" charset="0"/>
              </a:rPr>
              <a:t>http://www.fao.org/3/w3722E/w3722e05.htm</a:t>
            </a:r>
          </a:p>
          <a:p>
            <a:r>
              <a:rPr lang="en-GB" sz="800" dirty="0">
                <a:solidFill>
                  <a:schemeClr val="bg1"/>
                </a:solidFill>
                <a:latin typeface="Glacial Indifference" panose="020B0604020202020204" charset="0"/>
              </a:rPr>
              <a:t>https://www.forestindustries.fi/statistics/forest-resources-and-wood-raw-material/</a:t>
            </a:r>
          </a:p>
          <a:p>
            <a:r>
              <a:rPr lang="en-GB" sz="800" dirty="0">
                <a:solidFill>
                  <a:schemeClr val="bg1"/>
                </a:solidFill>
                <a:latin typeface="Glacial Indifference" panose="020B0604020202020204" charset="0"/>
              </a:rPr>
              <a:t>https://www.climatechangepost.com/greece/forestry-and-peatlands/</a:t>
            </a:r>
          </a:p>
          <a:p>
            <a:r>
              <a:rPr lang="en-GB" sz="800" dirty="0">
                <a:solidFill>
                  <a:schemeClr val="bg1"/>
                </a:solidFill>
                <a:latin typeface="Glacial Indifference" panose="020B0604020202020204" charset="0"/>
              </a:rPr>
              <a:t>https://www.zm.gov.lv/public/ck/files/ZM/mezhi/skaitlifakti_ENG20.pdf</a:t>
            </a:r>
          </a:p>
          <a:p>
            <a:r>
              <a:rPr lang="en-GB" sz="800" dirty="0">
                <a:solidFill>
                  <a:schemeClr val="bg1"/>
                </a:solidFill>
                <a:latin typeface="Glacial Indifference" panose="020B0604020202020204" charset="0"/>
              </a:rPr>
              <a:t>http://www.fao.org/forestry/country/57478/en/esp/</a:t>
            </a:r>
          </a:p>
          <a:p>
            <a:r>
              <a:rPr lang="en-GB" sz="800" dirty="0">
                <a:solidFill>
                  <a:schemeClr val="bg1"/>
                </a:solidFill>
                <a:latin typeface="Glacial Indifference" panose="020B0604020202020204" charset="0"/>
              </a:rPr>
              <a:t>www.fsc.org; https://www.pefc.org/; www.unece.org </a:t>
            </a:r>
          </a:p>
          <a:p>
            <a:r>
              <a:rPr lang="en-GB" sz="800" dirty="0">
                <a:solidFill>
                  <a:schemeClr val="bg1"/>
                </a:solidFill>
                <a:latin typeface="Glacial Indifference" panose="020B0604020202020204" charset="0"/>
              </a:rPr>
              <a:t>https://ec.europa.eu/environment/forests/timber_regulation.htm</a:t>
            </a:r>
          </a:p>
        </p:txBody>
      </p:sp>
      <p:sp>
        <p:nvSpPr>
          <p:cNvPr id="47" name="Rectangle 46"/>
          <p:cNvSpPr/>
          <p:nvPr/>
        </p:nvSpPr>
        <p:spPr>
          <a:xfrm>
            <a:off x="9444296" y="5577175"/>
            <a:ext cx="3957494" cy="369332"/>
          </a:xfrm>
          <a:prstGeom prst="rect">
            <a:avLst/>
          </a:prstGeom>
        </p:spPr>
        <p:txBody>
          <a:bodyPr wrap="none">
            <a:spAutoFit/>
          </a:bodyPr>
          <a:lstStyle/>
          <a:p>
            <a:r>
              <a:rPr lang="en-GB" spc="185" dirty="0">
                <a:solidFill>
                  <a:srgbClr val="456A2C"/>
                </a:solidFill>
                <a:latin typeface="League Spartan"/>
              </a:rPr>
              <a:t>ZERTIFIZIERUNGSSYSTEME</a:t>
            </a:r>
          </a:p>
        </p:txBody>
      </p:sp>
      <p:sp>
        <p:nvSpPr>
          <p:cNvPr id="48" name="Rectangle 47"/>
          <p:cNvSpPr/>
          <p:nvPr/>
        </p:nvSpPr>
        <p:spPr>
          <a:xfrm>
            <a:off x="4121025" y="6417885"/>
            <a:ext cx="1893788" cy="369332"/>
          </a:xfrm>
          <a:prstGeom prst="rect">
            <a:avLst/>
          </a:prstGeom>
        </p:spPr>
        <p:txBody>
          <a:bodyPr wrap="none">
            <a:spAutoFit/>
          </a:bodyPr>
          <a:lstStyle/>
          <a:p>
            <a:r>
              <a:rPr lang="en-GB" spc="185" dirty="0">
                <a:solidFill>
                  <a:schemeClr val="bg1"/>
                </a:solidFill>
                <a:latin typeface="League Spartan"/>
              </a:rPr>
              <a:t>HOLZARTEN</a:t>
            </a:r>
          </a:p>
        </p:txBody>
      </p:sp>
      <p:sp>
        <p:nvSpPr>
          <p:cNvPr id="42" name="TextBox 9">
            <a:extLst>
              <a:ext uri="{FF2B5EF4-FFF2-40B4-BE49-F238E27FC236}">
                <a16:creationId xmlns:a16="http://schemas.microsoft.com/office/drawing/2014/main" id="{B7043779-F7A9-4681-B00A-5ECC51EC9D7D}"/>
              </a:ext>
            </a:extLst>
          </p:cNvPr>
          <p:cNvSpPr txBox="1"/>
          <p:nvPr/>
        </p:nvSpPr>
        <p:spPr>
          <a:xfrm>
            <a:off x="10820400" y="9690564"/>
            <a:ext cx="7467600" cy="397546"/>
          </a:xfrm>
          <a:prstGeom prst="rect">
            <a:avLst/>
          </a:prstGeom>
        </p:spPr>
        <p:txBody>
          <a:bodyPr wrap="square" lIns="0" tIns="0" rIns="0" bIns="0" rtlCol="0" anchor="t">
            <a:spAutoFit/>
          </a:bodyPr>
          <a:lstStyle/>
          <a:p>
            <a:pPr>
              <a:lnSpc>
                <a:spcPts val="3645"/>
              </a:lnSpc>
            </a:pPr>
            <a:r>
              <a:rPr lang="en-US" sz="1600" spc="80" dirty="0">
                <a:solidFill>
                  <a:srgbClr val="52584D"/>
                </a:solidFill>
                <a:latin typeface="Glacial Indifference"/>
              </a:rPr>
              <a:t>LEKTION 3</a:t>
            </a:r>
            <a:r>
              <a:rPr lang="en-US" sz="1600" spc="80" dirty="0">
                <a:latin typeface="Glacial Indifference"/>
              </a:rPr>
              <a:t>: </a:t>
            </a:r>
            <a:r>
              <a:rPr lang="de-DE" sz="1600" spc="80" dirty="0">
                <a:latin typeface="Glacial Indifference"/>
              </a:rPr>
              <a:t>Verfügbarkeit und Umweltfreundlichkeit von Holz als Baustoff</a:t>
            </a:r>
          </a:p>
        </p:txBody>
      </p:sp>
      <p:pic>
        <p:nvPicPr>
          <p:cNvPr id="19" name="Picture 18" descr="Finland flag image - country flags"/>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317399" y="3468541"/>
            <a:ext cx="295275" cy="1797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28762" y="957263"/>
            <a:ext cx="7491438" cy="3816430"/>
            <a:chOff x="-48591" y="-95249"/>
            <a:chExt cx="9988583" cy="5088575"/>
          </a:xfrm>
        </p:grpSpPr>
        <p:sp>
          <p:nvSpPr>
            <p:cNvPr id="8" name="TextBox 8"/>
            <p:cNvSpPr txBox="1"/>
            <p:nvPr/>
          </p:nvSpPr>
          <p:spPr>
            <a:xfrm>
              <a:off x="0" y="-95249"/>
              <a:ext cx="9216551" cy="4267836"/>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BAU-MATERIALIEN</a:t>
              </a:r>
            </a:p>
            <a:p>
              <a:pPr algn="l">
                <a:lnSpc>
                  <a:spcPts val="8370"/>
                </a:lnSpc>
              </a:pPr>
              <a:r>
                <a:rPr lang="en-US" sz="6200" spc="310" dirty="0">
                  <a:solidFill>
                    <a:schemeClr val="bg1"/>
                  </a:solidFill>
                  <a:latin typeface="League Spartan"/>
                </a:rPr>
                <a:t>1/3</a:t>
              </a:r>
            </a:p>
          </p:txBody>
        </p:sp>
        <p:sp>
          <p:nvSpPr>
            <p:cNvPr id="9" name="TextBox 9"/>
            <p:cNvSpPr txBox="1"/>
            <p:nvPr/>
          </p:nvSpPr>
          <p:spPr>
            <a:xfrm>
              <a:off x="-48591" y="4172588"/>
              <a:ext cx="9988583" cy="820738"/>
            </a:xfrm>
            <a:prstGeom prst="rect">
              <a:avLst/>
            </a:prstGeom>
          </p:spPr>
          <p:txBody>
            <a:bodyPr wrap="square" lIns="0" tIns="0" rIns="0" bIns="0" rtlCol="0" anchor="t">
              <a:spAutoFit/>
            </a:bodyPr>
            <a:lstStyle/>
            <a:p>
              <a:pPr algn="l">
                <a:lnSpc>
                  <a:spcPts val="4810"/>
                </a:lnSpc>
              </a:pPr>
              <a:r>
                <a:rPr lang="en-US" sz="3700" spc="185" dirty="0" err="1">
                  <a:solidFill>
                    <a:schemeClr val="bg1"/>
                  </a:solidFill>
                  <a:latin typeface="League Spartan"/>
                </a:rPr>
                <a:t>Im</a:t>
              </a:r>
              <a:r>
                <a:rPr lang="en-US" sz="3700" spc="185" dirty="0">
                  <a:solidFill>
                    <a:schemeClr val="bg1"/>
                  </a:solidFill>
                  <a:latin typeface="League Spartan"/>
                </a:rPr>
                <a:t> </a:t>
              </a:r>
              <a:r>
                <a:rPr lang="en-US" sz="3700" spc="185" dirty="0" err="1">
                  <a:solidFill>
                    <a:schemeClr val="bg1"/>
                  </a:solidFill>
                  <a:latin typeface="League Spartan"/>
                </a:rPr>
                <a:t>Allgemeinen</a:t>
              </a: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sp>
        <p:nvSpPr>
          <p:cNvPr id="12" name="Rectangle 11"/>
          <p:cNvSpPr/>
          <p:nvPr/>
        </p:nvSpPr>
        <p:spPr>
          <a:xfrm>
            <a:off x="9450566" y="162973"/>
            <a:ext cx="8763000" cy="2985433"/>
          </a:xfrm>
          <a:prstGeom prst="rect">
            <a:avLst/>
          </a:prstGeom>
        </p:spPr>
        <p:txBody>
          <a:bodyPr wrap="square">
            <a:spAutoFit/>
          </a:bodyPr>
          <a:lstStyle/>
          <a:p>
            <a:pPr algn="just">
              <a:spcAft>
                <a:spcPts val="0"/>
              </a:spcAft>
            </a:pPr>
            <a:r>
              <a:rPr lang="de-DE" b="1" u="sng" spc="-30" dirty="0">
                <a:solidFill>
                  <a:srgbClr val="456A2C"/>
                </a:solidFill>
                <a:latin typeface="Glacial Indifference" panose="020B0604020202020204" charset="0"/>
                <a:ea typeface="MS Mincho" panose="02020609040205080304" pitchFamily="49" charset="-128"/>
                <a:cs typeface="Arial" panose="020B0604020202020204" pitchFamily="34" charset="0"/>
              </a:rPr>
              <a:t>Holz ist das Material des 21. Jahrhunderts, weil</a:t>
            </a:r>
            <a:r>
              <a:rPr lang="en-US" spc="-30" dirty="0">
                <a:solidFill>
                  <a:srgbClr val="456A2C"/>
                </a:solidFill>
                <a:latin typeface="Glacial Indifference" panose="020B0604020202020204" charset="0"/>
                <a:ea typeface="MS Mincho" panose="02020609040205080304" pitchFamily="49" charset="-128"/>
                <a:cs typeface="Arial" panose="020B0604020202020204" pitchFamily="34" charset="0"/>
              </a:rPr>
              <a:t>:</a:t>
            </a:r>
            <a:endParaRPr lang="en-US" dirty="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tabLst>
                <a:tab pos="457200" algn="l"/>
              </a:tabLst>
            </a:pPr>
            <a:r>
              <a:rPr lang="de-DE" sz="1700" spc="-30" dirty="0">
                <a:solidFill>
                  <a:srgbClr val="456A2C"/>
                </a:solidFill>
                <a:latin typeface="Glacial Indifference" panose="020B0604020202020204" charset="0"/>
                <a:ea typeface="MS Mincho" panose="02020609040205080304" pitchFamily="49" charset="-128"/>
                <a:cs typeface="Arial" panose="020B0604020202020204" pitchFamily="34" charset="0"/>
              </a:rPr>
              <a:t>Holz ist erneuerbar und kostengünstiger herzustellen als Stahl und Beton.</a:t>
            </a:r>
          </a:p>
          <a:p>
            <a:pPr marL="342900" lvl="0" indent="-342900" algn="just">
              <a:spcAft>
                <a:spcPts val="0"/>
              </a:spcAft>
              <a:buFont typeface="Symbol" panose="05050102010706020507" pitchFamily="18" charset="2"/>
              <a:buChar char=""/>
              <a:tabLst>
                <a:tab pos="457200" algn="l"/>
              </a:tabLst>
            </a:pPr>
            <a:r>
              <a:rPr lang="de-DE" sz="1700" spc="-30" dirty="0">
                <a:solidFill>
                  <a:srgbClr val="456A2C"/>
                </a:solidFill>
                <a:latin typeface="Glacial Indifference" panose="020B0604020202020204" charset="0"/>
                <a:ea typeface="MS Mincho" panose="02020609040205080304" pitchFamily="49" charset="-128"/>
                <a:cs typeface="Arial" panose="020B0604020202020204" pitchFamily="34" charset="0"/>
              </a:rPr>
              <a:t>Holz speichert Kohlenstoff und benötigt keine großen Mengen an Energie für die Produktion.</a:t>
            </a:r>
          </a:p>
          <a:p>
            <a:pPr marL="342900" lvl="0" indent="-342900" algn="just">
              <a:spcAft>
                <a:spcPts val="0"/>
              </a:spcAft>
              <a:buFont typeface="Symbol" panose="05050102010706020507" pitchFamily="18" charset="2"/>
              <a:buChar char=""/>
              <a:tabLst>
                <a:tab pos="457200" algn="l"/>
              </a:tabLst>
            </a:pPr>
            <a:r>
              <a:rPr lang="de-DE" sz="1700" spc="-30" dirty="0">
                <a:solidFill>
                  <a:srgbClr val="456A2C"/>
                </a:solidFill>
                <a:latin typeface="Glacial Indifference" panose="020B0604020202020204" charset="0"/>
                <a:ea typeface="MS Mincho" panose="02020609040205080304" pitchFamily="49" charset="-128"/>
                <a:cs typeface="Arial" panose="020B0604020202020204" pitchFamily="34" charset="0"/>
              </a:rPr>
              <a:t>Holz hat hervorragende akustische und thermische Eigenschaften.</a:t>
            </a:r>
          </a:p>
          <a:p>
            <a:pPr marL="342900" lvl="0" indent="-342900" algn="just">
              <a:spcAft>
                <a:spcPts val="0"/>
              </a:spcAft>
              <a:buFont typeface="Symbol" panose="05050102010706020507" pitchFamily="18" charset="2"/>
              <a:buChar char=""/>
              <a:tabLst>
                <a:tab pos="457200" algn="l"/>
              </a:tabLst>
            </a:pPr>
            <a:r>
              <a:rPr lang="de-DE" sz="1700" spc="-30" dirty="0">
                <a:solidFill>
                  <a:srgbClr val="456A2C"/>
                </a:solidFill>
                <a:latin typeface="Glacial Indifference" panose="020B0604020202020204" charset="0"/>
                <a:ea typeface="MS Mincho" panose="02020609040205080304" pitchFamily="49" charset="-128"/>
                <a:cs typeface="Arial" panose="020B0604020202020204" pitchFamily="34" charset="0"/>
              </a:rPr>
              <a:t>Holzbautechnologien ermöglichen hohe und moderne Gebäude,</a:t>
            </a:r>
          </a:p>
          <a:p>
            <a:pPr marL="342900" lvl="0" indent="-342900" algn="just">
              <a:spcAft>
                <a:spcPts val="0"/>
              </a:spcAft>
              <a:buFont typeface="Symbol" panose="05050102010706020507" pitchFamily="18" charset="2"/>
              <a:buChar char=""/>
              <a:tabLst>
                <a:tab pos="457200" algn="l"/>
              </a:tabLst>
            </a:pPr>
            <a:r>
              <a:rPr lang="de-DE" sz="1700" spc="-30" dirty="0">
                <a:solidFill>
                  <a:srgbClr val="456A2C"/>
                </a:solidFill>
                <a:latin typeface="Glacial Indifference" panose="020B0604020202020204" charset="0"/>
                <a:ea typeface="MS Mincho" panose="02020609040205080304" pitchFamily="49" charset="-128"/>
                <a:cs typeface="Arial" panose="020B0604020202020204" pitchFamily="34" charset="0"/>
              </a:rPr>
              <a:t>Geschütztes Holz hält Hunderte von Jahren und kann repariert, nachbearbeitet und recycelt werden.</a:t>
            </a:r>
          </a:p>
          <a:p>
            <a:pPr marL="342900" lvl="0" indent="-342900" algn="just">
              <a:spcAft>
                <a:spcPts val="0"/>
              </a:spcAft>
              <a:buFont typeface="Symbol" panose="05050102010706020507" pitchFamily="18" charset="2"/>
              <a:buChar char=""/>
              <a:tabLst>
                <a:tab pos="457200" algn="l"/>
              </a:tabLst>
            </a:pPr>
            <a:r>
              <a:rPr lang="de-DE" sz="1700" spc="-30" dirty="0">
                <a:solidFill>
                  <a:srgbClr val="456A2C"/>
                </a:solidFill>
                <a:latin typeface="Glacial Indifference" panose="020B0604020202020204" charset="0"/>
                <a:ea typeface="MS Mincho" panose="02020609040205080304" pitchFamily="49" charset="-128"/>
                <a:cs typeface="Arial" panose="020B0604020202020204" pitchFamily="34" charset="0"/>
              </a:rPr>
              <a:t>Der Abfall aus der Produktion kann auch für die Herstellung von Holzwerkstoffen oder für viele andere Zwecke verwendet werden.</a:t>
            </a:r>
          </a:p>
          <a:p>
            <a:pPr marL="342900" lvl="0" indent="-342900" algn="just">
              <a:spcAft>
                <a:spcPts val="0"/>
              </a:spcAft>
              <a:buFont typeface="Symbol" panose="05050102010706020507" pitchFamily="18" charset="2"/>
              <a:buChar char=""/>
              <a:tabLst>
                <a:tab pos="457200" algn="l"/>
              </a:tabLst>
            </a:pPr>
            <a:r>
              <a:rPr lang="de-DE" sz="1700" spc="-30" dirty="0">
                <a:solidFill>
                  <a:srgbClr val="456A2C"/>
                </a:solidFill>
                <a:latin typeface="Glacial Indifference" panose="020B0604020202020204" charset="0"/>
                <a:ea typeface="MS Mincho" panose="02020609040205080304" pitchFamily="49" charset="-128"/>
                <a:cs typeface="Arial" panose="020B0604020202020204" pitchFamily="34" charset="0"/>
              </a:rPr>
              <a:t>Sobald die Lebensdauer von Holz abgelaufen ist, ist es zu 100% biologisch abbaubar und kann als Brennstoff verwendet werden.</a:t>
            </a:r>
            <a:endParaRPr lang="en-US" sz="1700" dirty="0">
              <a:solidFill>
                <a:srgbClr val="456A2C"/>
              </a:solidFill>
              <a:effectLst/>
              <a:latin typeface="Glacial Indifference" panose="020B0604020202020204" charset="0"/>
              <a:ea typeface="MS Mincho" panose="02020609040205080304" pitchFamily="49" charset="-128"/>
            </a:endParaRPr>
          </a:p>
        </p:txBody>
      </p:sp>
      <p:sp>
        <p:nvSpPr>
          <p:cNvPr id="14" name="Rectangle 13"/>
          <p:cNvSpPr/>
          <p:nvPr/>
        </p:nvSpPr>
        <p:spPr>
          <a:xfrm>
            <a:off x="9372600" y="3414413"/>
            <a:ext cx="2021707" cy="369332"/>
          </a:xfrm>
          <a:prstGeom prst="rect">
            <a:avLst/>
          </a:prstGeom>
        </p:spPr>
        <p:txBody>
          <a:bodyPr wrap="none">
            <a:spAutoFit/>
          </a:bodyPr>
          <a:lstStyle/>
          <a:p>
            <a:r>
              <a:rPr lang="en-US" spc="185" dirty="0">
                <a:solidFill>
                  <a:srgbClr val="456A2C"/>
                </a:solidFill>
                <a:latin typeface="League Spartan"/>
              </a:rPr>
              <a:t>STAHLBETON</a:t>
            </a:r>
          </a:p>
        </p:txBody>
      </p:sp>
      <p:sp>
        <p:nvSpPr>
          <p:cNvPr id="15" name="Rectangle 14"/>
          <p:cNvSpPr/>
          <p:nvPr/>
        </p:nvSpPr>
        <p:spPr>
          <a:xfrm>
            <a:off x="12954000" y="3414413"/>
            <a:ext cx="1661673" cy="369332"/>
          </a:xfrm>
          <a:prstGeom prst="rect">
            <a:avLst/>
          </a:prstGeom>
        </p:spPr>
        <p:txBody>
          <a:bodyPr wrap="none">
            <a:spAutoFit/>
          </a:bodyPr>
          <a:lstStyle/>
          <a:p>
            <a:r>
              <a:rPr lang="en-US" spc="185" dirty="0">
                <a:solidFill>
                  <a:srgbClr val="456A2C"/>
                </a:solidFill>
                <a:latin typeface="League Spartan"/>
              </a:rPr>
              <a:t>BAUSTAHL</a:t>
            </a:r>
          </a:p>
        </p:txBody>
      </p:sp>
      <p:sp>
        <p:nvSpPr>
          <p:cNvPr id="16" name="Rectangle 15"/>
          <p:cNvSpPr/>
          <p:nvPr/>
        </p:nvSpPr>
        <p:spPr>
          <a:xfrm>
            <a:off x="15925800" y="3441239"/>
            <a:ext cx="965649" cy="369332"/>
          </a:xfrm>
          <a:prstGeom prst="rect">
            <a:avLst/>
          </a:prstGeom>
        </p:spPr>
        <p:txBody>
          <a:bodyPr wrap="none">
            <a:spAutoFit/>
          </a:bodyPr>
          <a:lstStyle/>
          <a:p>
            <a:r>
              <a:rPr lang="en-US" spc="185" dirty="0">
                <a:solidFill>
                  <a:srgbClr val="456A2C"/>
                </a:solidFill>
                <a:latin typeface="League Spartan"/>
              </a:rPr>
              <a:t>HOLZ</a:t>
            </a:r>
          </a:p>
        </p:txBody>
      </p:sp>
      <p:pic>
        <p:nvPicPr>
          <p:cNvPr id="17" name="Picture 16" descr="Fiber-Reinforced Concrete | CivilDigital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4360" y="3792349"/>
            <a:ext cx="1259840" cy="1008000"/>
          </a:xfrm>
          <a:prstGeom prst="rect">
            <a:avLst/>
          </a:prstGeom>
          <a:noFill/>
          <a:ln>
            <a:noFill/>
          </a:ln>
        </p:spPr>
      </p:pic>
      <p:pic>
        <p:nvPicPr>
          <p:cNvPr id="18" name="Picture 17" descr="UPB Group - From agreement until completion in 13th months | Facebook"/>
          <p:cNvPicPr/>
          <p:nvPr/>
        </p:nvPicPr>
        <p:blipFill>
          <a:blip r:embed="rId3">
            <a:extLst>
              <a:ext uri="{28A0092B-C50C-407E-A947-70E740481C1C}">
                <a14:useLocalDpi xmlns:a14="http://schemas.microsoft.com/office/drawing/2010/main" val="0"/>
              </a:ext>
            </a:extLst>
          </a:blip>
          <a:srcRect/>
          <a:stretch>
            <a:fillRect/>
          </a:stretch>
        </p:blipFill>
        <p:spPr bwMode="auto">
          <a:xfrm>
            <a:off x="13030200" y="3810571"/>
            <a:ext cx="1439545" cy="1008000"/>
          </a:xfrm>
          <a:prstGeom prst="rect">
            <a:avLst/>
          </a:prstGeom>
          <a:noFill/>
          <a:ln>
            <a:noFill/>
          </a:ln>
        </p:spPr>
      </p:pic>
      <p:pic>
        <p:nvPicPr>
          <p:cNvPr id="19" name="Picture 18" descr="Peilāns: We plan to develop large-sized wooden construction in Latvia and  around Europ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78200" y="3783745"/>
            <a:ext cx="1439545" cy="1008000"/>
          </a:xfrm>
          <a:prstGeom prst="rect">
            <a:avLst/>
          </a:prstGeom>
          <a:noFill/>
          <a:ln>
            <a:noFill/>
          </a:ln>
        </p:spPr>
      </p:pic>
      <p:sp>
        <p:nvSpPr>
          <p:cNvPr id="20" name="Rectangle 19"/>
          <p:cNvSpPr/>
          <p:nvPr/>
        </p:nvSpPr>
        <p:spPr>
          <a:xfrm>
            <a:off x="9448800" y="4870520"/>
            <a:ext cx="3161173" cy="3323987"/>
          </a:xfrm>
          <a:prstGeom prst="rect">
            <a:avLst/>
          </a:prstGeom>
        </p:spPr>
        <p:txBody>
          <a:bodyPr wrap="square">
            <a:spAutoFit/>
          </a:bodyPr>
          <a:lstStyle/>
          <a:p>
            <a:pPr>
              <a:spcAft>
                <a:spcPts val="0"/>
              </a:spcAft>
            </a:pPr>
            <a:r>
              <a:rPr lang="en-US" sz="1400" u="sng"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Vorteile</a:t>
            </a:r>
            <a:r>
              <a:rPr lang="en-US" sz="1400" u="sng"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400" u="sng"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Druck- und Zugfestigkeit;</a:t>
            </a: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Feuerbeständigkeit;</a:t>
            </a: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Haltbarkeit;</a:t>
            </a: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Bei Bauwerken wie Fundamenten, Dämmen, Pfeilern usw. ist Stahlbeton das wirtschaftlichste Baumaterial.</a:t>
            </a: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Anwenderfreundlich.</a:t>
            </a:r>
          </a:p>
          <a:p>
            <a:pPr lvl="0">
              <a:spcAft>
                <a:spcPts val="0"/>
              </a:spcAft>
            </a:pPr>
            <a:r>
              <a:rPr lang="en-US" sz="1400" u="sng"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Nachteile</a:t>
            </a:r>
            <a:r>
              <a:rPr lang="en-US" sz="1400" u="sng"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400" u="sng"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Langzeitlagerung;</a:t>
            </a: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Aushärtezeit;</a:t>
            </a: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Kosten für Schalung;</a:t>
            </a: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Schwinden (verursacht Rissentwicklung und Festigkeitsverlust).</a:t>
            </a:r>
            <a:endParaRPr lang="en-US" sz="1400" kern="1000" dirty="0">
              <a:solidFill>
                <a:srgbClr val="456A2C"/>
              </a:solidFill>
              <a:effectLst/>
              <a:latin typeface="Glacial Indifference" panose="020B0604020202020204" charset="0"/>
              <a:ea typeface="Calibri" panose="020F0502020204030204" pitchFamily="34" charset="0"/>
              <a:cs typeface="Angsana New" panose="02020603050405020304" pitchFamily="18" charset="-34"/>
            </a:endParaRPr>
          </a:p>
        </p:txBody>
      </p:sp>
      <p:sp>
        <p:nvSpPr>
          <p:cNvPr id="21" name="Rectangle 20"/>
          <p:cNvSpPr/>
          <p:nvPr/>
        </p:nvSpPr>
        <p:spPr>
          <a:xfrm>
            <a:off x="12954000" y="4904244"/>
            <a:ext cx="2785264" cy="2893100"/>
          </a:xfrm>
          <a:prstGeom prst="rect">
            <a:avLst/>
          </a:prstGeom>
        </p:spPr>
        <p:txBody>
          <a:bodyPr wrap="square">
            <a:spAutoFit/>
          </a:bodyPr>
          <a:lstStyle/>
          <a:p>
            <a:pPr>
              <a:spcAft>
                <a:spcPts val="0"/>
              </a:spcAft>
            </a:pPr>
            <a:r>
              <a:rPr lang="en-US" sz="1400" u="sng"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Vorteile</a:t>
            </a:r>
            <a:r>
              <a:rPr lang="en-US" sz="1400" u="sng"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400" u="sng"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Stahl hat ein hohes Verhältnis von Festigkeit zu Gewicht;</a:t>
            </a: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Formbarkeit;</a:t>
            </a: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Montagezeit;</a:t>
            </a: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einfache Reparatur;</a:t>
            </a: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wiederholte Verwendung;</a:t>
            </a:r>
          </a:p>
          <a:p>
            <a:pPr marL="185738" lvl="0" indent="-185738">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Erweiterung bestehender Strukturen.</a:t>
            </a:r>
          </a:p>
          <a:p>
            <a:pPr lvl="0">
              <a:spcAft>
                <a:spcPts val="0"/>
              </a:spcAft>
            </a:pPr>
            <a:r>
              <a:rPr lang="de-AT" sz="1400" u="sng"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Nachteile:</a:t>
            </a:r>
            <a:endParaRPr lang="de-AT" sz="1400" u="sng"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tabLst>
                <a:tab pos="457200" algn="l"/>
              </a:tabLst>
            </a:pPr>
            <a:r>
              <a:rPr lang="de-AT"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allgemeine Kosten;</a:t>
            </a:r>
          </a:p>
          <a:p>
            <a:pPr marL="185738" lvl="0" indent="-185738">
              <a:spcAft>
                <a:spcPts val="0"/>
              </a:spcAft>
              <a:buFont typeface="Symbol" panose="05050102010706020507" pitchFamily="18" charset="2"/>
              <a:buChar char=""/>
              <a:tabLst>
                <a:tab pos="457200" algn="l"/>
              </a:tabLst>
            </a:pPr>
            <a:r>
              <a:rPr lang="de-AT"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Brandschutz;</a:t>
            </a:r>
          </a:p>
          <a:p>
            <a:pPr marL="185738" lvl="0" indent="-185738">
              <a:spcAft>
                <a:spcPts val="0"/>
              </a:spcAft>
              <a:buFont typeface="Symbol" panose="05050102010706020507" pitchFamily="18" charset="2"/>
              <a:buChar char=""/>
              <a:tabLst>
                <a:tab pos="457200" algn="l"/>
              </a:tabLst>
            </a:pPr>
            <a:r>
              <a:rPr lang="de-AT"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Instandhaltung.</a:t>
            </a:r>
            <a:endParaRPr lang="de-AT" sz="1400" dirty="0">
              <a:solidFill>
                <a:srgbClr val="456A2C"/>
              </a:solidFill>
              <a:latin typeface="Glacial Indifference" panose="020B0604020202020204" charset="0"/>
            </a:endParaRPr>
          </a:p>
        </p:txBody>
      </p:sp>
      <p:sp>
        <p:nvSpPr>
          <p:cNvPr id="22" name="Rectangle 21"/>
          <p:cNvSpPr/>
          <p:nvPr/>
        </p:nvSpPr>
        <p:spPr>
          <a:xfrm>
            <a:off x="16002000" y="4922505"/>
            <a:ext cx="1957362" cy="4308680"/>
          </a:xfrm>
          <a:prstGeom prst="rect">
            <a:avLst/>
          </a:prstGeom>
        </p:spPr>
        <p:txBody>
          <a:bodyPr wrap="square">
            <a:spAutoFit/>
          </a:bodyPr>
          <a:lstStyle/>
          <a:p>
            <a:pPr algn="just">
              <a:spcAft>
                <a:spcPts val="0"/>
              </a:spcAft>
            </a:pPr>
            <a:r>
              <a:rPr lang="en-US" sz="1400" u="sng"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Vorteile</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400"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lgn="just">
              <a:spcAft>
                <a:spcPts val="0"/>
              </a:spcAft>
              <a:buFont typeface="Symbol" panose="05050102010706020507" pitchFamily="18" charset="2"/>
              <a:buChar char=""/>
              <a:tabLst>
                <a:tab pos="457200" algn="l"/>
              </a:tabLst>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Zugfestigkeit in Faserrichtung;</a:t>
            </a:r>
          </a:p>
          <a:p>
            <a:pPr marL="185738" lvl="0" indent="-185738" algn="just">
              <a:spcAft>
                <a:spcPts val="0"/>
              </a:spcAft>
              <a:buFont typeface="Symbol" panose="05050102010706020507" pitchFamily="18" charset="2"/>
              <a:buChar char=""/>
              <a:tabLst>
                <a:tab pos="457200" algn="l"/>
              </a:tabLst>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elektrischer Widerstand und Hitzeresistenz;</a:t>
            </a:r>
          </a:p>
          <a:p>
            <a:pPr marL="185738" lvl="0" indent="-185738" algn="just">
              <a:spcAft>
                <a:spcPts val="0"/>
              </a:spcAft>
              <a:buFont typeface="Symbol" panose="05050102010706020507" pitchFamily="18" charset="2"/>
              <a:buChar char=""/>
              <a:tabLst>
                <a:tab pos="457200" algn="l"/>
              </a:tabLst>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Schalldämmung;</a:t>
            </a:r>
          </a:p>
          <a:p>
            <a:pPr marL="185738" lvl="0" indent="-185738" algn="just">
              <a:spcAft>
                <a:spcPts val="0"/>
              </a:spcAft>
              <a:buFont typeface="Symbol" panose="05050102010706020507" pitchFamily="18" charset="2"/>
              <a:buChar char=""/>
              <a:tabLst>
                <a:tab pos="457200" algn="l"/>
              </a:tabLst>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lokal verfügbar;</a:t>
            </a:r>
          </a:p>
          <a:p>
            <a:pPr marL="185738" lvl="0" indent="-185738" algn="just">
              <a:spcAft>
                <a:spcPts val="0"/>
              </a:spcAft>
              <a:buFont typeface="Symbol" panose="05050102010706020507" pitchFamily="18" charset="2"/>
              <a:buChar char=""/>
              <a:tabLst>
                <a:tab pos="457200" algn="l"/>
              </a:tabLst>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umweltfreundlich.</a:t>
            </a:r>
          </a:p>
          <a:p>
            <a:pPr lvl="0" algn="just">
              <a:spcAft>
                <a:spcPts val="0"/>
              </a:spcAft>
              <a:tabLst>
                <a:tab pos="457200" algn="l"/>
              </a:tabLst>
            </a:pPr>
            <a:r>
              <a:rPr lang="en-US" sz="1400" u="sng"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Nachteile</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400"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lgn="just">
              <a:lnSpc>
                <a:spcPct val="107000"/>
              </a:lnSpc>
              <a:spcAft>
                <a:spcPts val="0"/>
              </a:spcAft>
              <a:buFont typeface="Symbol" panose="05050102010706020507" pitchFamily="18" charset="2"/>
              <a:buChar char=""/>
              <a:tabLst>
                <a:tab pos="457200" algn="l"/>
              </a:tabLst>
            </a:pPr>
            <a:r>
              <a:rPr lang="de-DE" sz="1400" spc="-30" dirty="0">
                <a:solidFill>
                  <a:srgbClr val="456A2C"/>
                </a:solidFill>
                <a:latin typeface="Glacial Indifference" panose="020B0604020202020204" charset="0"/>
                <a:ea typeface="Calibri" panose="020F0502020204030204" pitchFamily="34" charset="0"/>
                <a:cs typeface="Arial" panose="020B0604020202020204" pitchFamily="34" charset="0"/>
              </a:rPr>
              <a:t>Schwinden und Quellen;</a:t>
            </a:r>
          </a:p>
          <a:p>
            <a:pPr marL="185738" lvl="0" indent="-185738" algn="just">
              <a:lnSpc>
                <a:spcPct val="107000"/>
              </a:lnSpc>
              <a:spcAft>
                <a:spcPts val="0"/>
              </a:spcAft>
              <a:buFont typeface="Symbol" panose="05050102010706020507" pitchFamily="18" charset="2"/>
              <a:buChar char=""/>
              <a:tabLst>
                <a:tab pos="457200" algn="l"/>
              </a:tabLst>
            </a:pPr>
            <a:r>
              <a:rPr lang="de-DE" sz="1400" spc="-30" dirty="0">
                <a:solidFill>
                  <a:srgbClr val="456A2C"/>
                </a:solidFill>
                <a:latin typeface="Glacial Indifference" panose="020B0604020202020204" charset="0"/>
                <a:ea typeface="Calibri" panose="020F0502020204030204" pitchFamily="34" charset="0"/>
                <a:cs typeface="Arial" panose="020B0604020202020204" pitchFamily="34" charset="0"/>
              </a:rPr>
              <a:t>Hygroskopisches Material;</a:t>
            </a:r>
          </a:p>
          <a:p>
            <a:pPr marL="185738" lvl="0" indent="-185738" algn="just">
              <a:lnSpc>
                <a:spcPct val="107000"/>
              </a:lnSpc>
              <a:spcAft>
                <a:spcPts val="0"/>
              </a:spcAft>
              <a:buFont typeface="Symbol" panose="05050102010706020507" pitchFamily="18" charset="2"/>
              <a:buChar char=""/>
              <a:tabLst>
                <a:tab pos="457200" algn="l"/>
              </a:tabLst>
            </a:pPr>
            <a:r>
              <a:rPr lang="de-DE" sz="1400" spc="-30" dirty="0">
                <a:solidFill>
                  <a:srgbClr val="456A2C"/>
                </a:solidFill>
                <a:latin typeface="Glacial Indifference" panose="020B0604020202020204" charset="0"/>
                <a:ea typeface="Calibri" panose="020F0502020204030204" pitchFamily="34" charset="0"/>
                <a:cs typeface="Arial" panose="020B0604020202020204" pitchFamily="34" charset="0"/>
              </a:rPr>
              <a:t>dauerhafte </a:t>
            </a:r>
            <a:r>
              <a:rPr lang="de-AT" sz="1400" spc="-30" dirty="0">
                <a:solidFill>
                  <a:srgbClr val="456A2C"/>
                </a:solidFill>
                <a:latin typeface="Glacial Indifference" panose="020B0604020202020204" charset="0"/>
                <a:ea typeface="Calibri" panose="020F0502020204030204" pitchFamily="34" charset="0"/>
                <a:cs typeface="Arial" panose="020B0604020202020204" pitchFamily="34" charset="0"/>
              </a:rPr>
              <a:t>(biologische, nicht-biologische) Substanzen, wenn sie nicht geschützt sind</a:t>
            </a:r>
            <a:endParaRPr lang="en-US" sz="1400" dirty="0">
              <a:solidFill>
                <a:srgbClr val="456A2C"/>
              </a:solidFill>
              <a:effectLst/>
              <a:latin typeface="Glacial Indifference" panose="020B0604020202020204" charset="0"/>
              <a:ea typeface="Calibri" panose="020F0502020204030204" pitchFamily="34" charset="0"/>
              <a:cs typeface="Angsana New" panose="02020603050405020304" pitchFamily="18" charset="-34"/>
            </a:endParaRPr>
          </a:p>
        </p:txBody>
      </p:sp>
      <p:pic>
        <p:nvPicPr>
          <p:cNvPr id="23" name="Picture 22" descr="C:\Users\Uldis\Pictures\klkl;.jpg"/>
          <p:cNvPicPr/>
          <p:nvPr/>
        </p:nvPicPr>
        <p:blipFill>
          <a:blip r:embed="rId5">
            <a:extLst>
              <a:ext uri="{28A0092B-C50C-407E-A947-70E740481C1C}">
                <a14:useLocalDpi xmlns:a14="http://schemas.microsoft.com/office/drawing/2010/main" val="0"/>
              </a:ext>
            </a:extLst>
          </a:blip>
          <a:srcRect/>
          <a:stretch>
            <a:fillRect/>
          </a:stretch>
        </p:blipFill>
        <p:spPr bwMode="auto">
          <a:xfrm>
            <a:off x="11479019" y="8305165"/>
            <a:ext cx="3715385" cy="1486535"/>
          </a:xfrm>
          <a:prstGeom prst="rect">
            <a:avLst/>
          </a:prstGeom>
          <a:noFill/>
          <a:ln>
            <a:noFill/>
          </a:ln>
        </p:spPr>
      </p:pic>
      <p:sp>
        <p:nvSpPr>
          <p:cNvPr id="24" name="Rectangle 23"/>
          <p:cNvSpPr/>
          <p:nvPr/>
        </p:nvSpPr>
        <p:spPr>
          <a:xfrm>
            <a:off x="11029386" y="8063299"/>
            <a:ext cx="4916410" cy="307777"/>
          </a:xfrm>
          <a:prstGeom prst="rect">
            <a:avLst/>
          </a:prstGeom>
        </p:spPr>
        <p:txBody>
          <a:bodyPr wrap="none">
            <a:spAutoFit/>
          </a:bodyPr>
          <a:lstStyle/>
          <a:p>
            <a:r>
              <a:rPr lang="de-DE" sz="1400" b="1" kern="1000" spc="-30" dirty="0">
                <a:latin typeface="Glacial Indifference" panose="020B0604020202020204" charset="0"/>
                <a:ea typeface="Calibri" panose="020F0502020204030204" pitchFamily="34" charset="0"/>
                <a:cs typeface="Arial" panose="020B0604020202020204" pitchFamily="34" charset="0"/>
              </a:rPr>
              <a:t>Kohlenstoffemission bei der Herstellung von Baumaterialien</a:t>
            </a:r>
            <a:endParaRPr lang="en-US" sz="1400" dirty="0">
              <a:latin typeface="Glacial Indifference" panose="020B0604020202020204" charset="0"/>
            </a:endParaRPr>
          </a:p>
        </p:txBody>
      </p:sp>
      <p:sp>
        <p:nvSpPr>
          <p:cNvPr id="25" name="Rectangle 24"/>
          <p:cNvSpPr/>
          <p:nvPr/>
        </p:nvSpPr>
        <p:spPr>
          <a:xfrm>
            <a:off x="1082040" y="9380093"/>
            <a:ext cx="9144000" cy="707886"/>
          </a:xfrm>
          <a:prstGeom prst="rect">
            <a:avLst/>
          </a:prstGeom>
        </p:spPr>
        <p:txBody>
          <a:bodyPr>
            <a:spAutoFit/>
          </a:bodyPr>
          <a:lstStyle/>
          <a:p>
            <a:pPr algn="just">
              <a:spcAft>
                <a:spcPts val="0"/>
              </a:spcAft>
            </a:pPr>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https://civildigital.com/fiber-reinforced-concrete/</a:t>
            </a:r>
            <a:endPar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a:p>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www.upb.lv</a:t>
            </a:r>
            <a:r>
              <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rPr>
              <a:t> </a:t>
            </a:r>
          </a:p>
          <a:p>
            <a:r>
              <a:rPr lang="en-US" sz="1000" dirty="0">
                <a:solidFill>
                  <a:schemeClr val="bg1"/>
                </a:solidFill>
                <a:latin typeface="Glacial Indifference" panose="020B0604020202020204" charset="0"/>
              </a:rPr>
              <a:t>www.iktk.lv</a:t>
            </a:r>
          </a:p>
          <a:p>
            <a:r>
              <a:rPr lang="en-US" sz="1000" dirty="0">
                <a:solidFill>
                  <a:schemeClr val="bg1"/>
                </a:solidFill>
                <a:latin typeface="Glacial Indifference" panose="020B0604020202020204" charset="0"/>
              </a:rPr>
              <a:t>https://www.swedishwood.com/wood-facts/about-wood/wood-and-the-environment/wood-is-a-sustainable-construction-material/</a:t>
            </a:r>
          </a:p>
        </p:txBody>
      </p:sp>
      <p:sp>
        <p:nvSpPr>
          <p:cNvPr id="26" name="TextBox 9">
            <a:extLst>
              <a:ext uri="{FF2B5EF4-FFF2-40B4-BE49-F238E27FC236}">
                <a16:creationId xmlns:a16="http://schemas.microsoft.com/office/drawing/2014/main" id="{F50B3BB9-197C-4EE9-86F9-1D99FB85C61E}"/>
              </a:ext>
            </a:extLst>
          </p:cNvPr>
          <p:cNvSpPr txBox="1"/>
          <p:nvPr/>
        </p:nvSpPr>
        <p:spPr>
          <a:xfrm>
            <a:off x="10820400" y="9690564"/>
            <a:ext cx="7467600" cy="397546"/>
          </a:xfrm>
          <a:prstGeom prst="rect">
            <a:avLst/>
          </a:prstGeom>
        </p:spPr>
        <p:txBody>
          <a:bodyPr wrap="square" lIns="0" tIns="0" rIns="0" bIns="0" rtlCol="0" anchor="t">
            <a:spAutoFit/>
          </a:bodyPr>
          <a:lstStyle/>
          <a:p>
            <a:pPr>
              <a:lnSpc>
                <a:spcPts val="3645"/>
              </a:lnSpc>
            </a:pPr>
            <a:r>
              <a:rPr lang="en-US" sz="1600" spc="80" dirty="0">
                <a:solidFill>
                  <a:srgbClr val="52584D"/>
                </a:solidFill>
                <a:latin typeface="Glacial Indifference"/>
              </a:rPr>
              <a:t>LEKTION 3</a:t>
            </a:r>
            <a:r>
              <a:rPr lang="en-US" sz="1600" spc="80" dirty="0">
                <a:latin typeface="Glacial Indifference"/>
              </a:rPr>
              <a:t>: </a:t>
            </a:r>
            <a:r>
              <a:rPr lang="de-DE" sz="1600" spc="80" dirty="0">
                <a:latin typeface="Glacial Indifference"/>
              </a:rPr>
              <a:t>Verfügbarkeit und Umweltfreundlichkeit von Holz als Baustoff</a:t>
            </a:r>
          </a:p>
        </p:txBody>
      </p:sp>
    </p:spTree>
    <p:extLst>
      <p:ext uri="{BB962C8B-B14F-4D97-AF65-F5344CB8AC3E}">
        <p14:creationId xmlns:p14="http://schemas.microsoft.com/office/powerpoint/2010/main" val="211233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491438" cy="5395808"/>
            <a:chOff x="-2" y="-95249"/>
            <a:chExt cx="9988583" cy="7194412"/>
          </a:xfrm>
        </p:grpSpPr>
        <p:sp>
          <p:nvSpPr>
            <p:cNvPr id="8" name="TextBox 8"/>
            <p:cNvSpPr txBox="1"/>
            <p:nvPr/>
          </p:nvSpPr>
          <p:spPr>
            <a:xfrm>
              <a:off x="-2" y="-95249"/>
              <a:ext cx="9736794" cy="4267835"/>
            </a:xfrm>
            <a:prstGeom prst="rect">
              <a:avLst/>
            </a:prstGeom>
          </p:spPr>
          <p:txBody>
            <a:bodyPr wrap="square" lIns="0" tIns="0" rIns="0" bIns="0" rtlCol="0" anchor="t">
              <a:spAutoFit/>
            </a:bodyPr>
            <a:lstStyle/>
            <a:p>
              <a:pPr algn="l">
                <a:lnSpc>
                  <a:spcPts val="8370"/>
                </a:lnSpc>
              </a:pPr>
              <a:r>
                <a:rPr lang="en-US" sz="6200" spc="310" dirty="0">
                  <a:solidFill>
                    <a:schemeClr val="bg1"/>
                  </a:solidFill>
                  <a:latin typeface="League Spartan"/>
                </a:rPr>
                <a:t>GELEIMTE HOLZ-BAUSTOFFE</a:t>
              </a:r>
            </a:p>
          </p:txBody>
        </p:sp>
        <p:sp>
          <p:nvSpPr>
            <p:cNvPr id="9" name="TextBox 9"/>
            <p:cNvSpPr txBox="1"/>
            <p:nvPr/>
          </p:nvSpPr>
          <p:spPr>
            <a:xfrm>
              <a:off x="-2" y="5457688"/>
              <a:ext cx="9988583" cy="1641475"/>
            </a:xfrm>
            <a:prstGeom prst="rect">
              <a:avLst/>
            </a:prstGeom>
          </p:spPr>
          <p:txBody>
            <a:bodyPr wrap="square" lIns="0" tIns="0" rIns="0" bIns="0" rtlCol="0" anchor="t">
              <a:spAutoFit/>
            </a:bodyPr>
            <a:lstStyle/>
            <a:p>
              <a:pPr algn="l">
                <a:lnSpc>
                  <a:spcPts val="4810"/>
                </a:lnSpc>
              </a:pPr>
              <a:r>
                <a:rPr lang="en-US" sz="3700" b="1" spc="185" dirty="0" err="1">
                  <a:solidFill>
                    <a:schemeClr val="bg1"/>
                  </a:solidFill>
                  <a:latin typeface="League Spartan"/>
                </a:rPr>
                <a:t>Ü</a:t>
              </a:r>
              <a:r>
                <a:rPr lang="en-US" sz="3700" spc="185" dirty="0" err="1">
                  <a:solidFill>
                    <a:schemeClr val="bg1"/>
                  </a:solidFill>
                  <a:latin typeface="League Spartan"/>
                </a:rPr>
                <a:t>berblick</a:t>
              </a:r>
              <a:endParaRPr lang="en-US" sz="3700" spc="185" dirty="0">
                <a:solidFill>
                  <a:schemeClr val="bg1"/>
                </a:solidFill>
                <a:latin typeface="League Spartan"/>
              </a:endParaRPr>
            </a:p>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
        <p:nvSpPr>
          <p:cNvPr id="12" name="Rectangle 2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7" name="Organization Chart 15"/>
          <p:cNvGrpSpPr>
            <a:grpSpLocks noChangeAspect="1"/>
          </p:cNvGrpSpPr>
          <p:nvPr/>
        </p:nvGrpSpPr>
        <p:grpSpPr bwMode="auto">
          <a:xfrm>
            <a:off x="10030551" y="419100"/>
            <a:ext cx="7641020" cy="2474235"/>
            <a:chOff x="1634" y="4771"/>
            <a:chExt cx="7216" cy="2216"/>
          </a:xfrm>
        </p:grpSpPr>
        <p:cxnSp>
          <p:nvCxnSpPr>
            <p:cNvPr id="2070" name="_s2070"/>
            <p:cNvCxnSpPr>
              <a:cxnSpLocks noChangeShapeType="1"/>
              <a:stCxn id="21" idx="0"/>
              <a:endCxn id="18" idx="2"/>
            </p:cNvCxnSpPr>
            <p:nvPr/>
          </p:nvCxnSpPr>
          <p:spPr bwMode="auto">
            <a:xfrm rot="16200000" flipV="1">
              <a:off x="6322" y="4021"/>
              <a:ext cx="368" cy="2528"/>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69" name="_s2069"/>
            <p:cNvCxnSpPr>
              <a:cxnSpLocks noChangeShapeType="1"/>
              <a:stCxn id="20" idx="0"/>
              <a:endCxn id="18" idx="2"/>
            </p:cNvCxnSpPr>
            <p:nvPr/>
          </p:nvCxnSpPr>
          <p:spPr bwMode="auto">
            <a:xfrm rot="16200000">
              <a:off x="5059" y="5284"/>
              <a:ext cx="367" cy="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68" name="_s2068"/>
            <p:cNvCxnSpPr>
              <a:cxnSpLocks noChangeShapeType="1"/>
              <a:stCxn id="19" idx="0"/>
              <a:endCxn id="18" idx="2"/>
            </p:cNvCxnSpPr>
            <p:nvPr/>
          </p:nvCxnSpPr>
          <p:spPr bwMode="auto">
            <a:xfrm rot="16200000">
              <a:off x="3795" y="4021"/>
              <a:ext cx="367" cy="2527"/>
            </a:xfrm>
            <a:prstGeom prst="bentConnector3">
              <a:avLst>
                <a:gd name="adj1" fmla="val 375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18" name="_s2067"/>
            <p:cNvSpPr>
              <a:spLocks noChangeArrowheads="1"/>
            </p:cNvSpPr>
            <p:nvPr/>
          </p:nvSpPr>
          <p:spPr bwMode="auto">
            <a:xfrm>
              <a:off x="4162" y="4771"/>
              <a:ext cx="2160" cy="330"/>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ja-JP" sz="1200" dirty="0" err="1">
                  <a:latin typeface="Glacial Indifference" panose="020B0604020202020204" charset="0"/>
                  <a:ea typeface="Calibri" panose="020F0502020204030204" pitchFamily="34" charset="0"/>
                  <a:cs typeface="Angsana New" panose="02020603050405020304" pitchFamily="18" charset="-34"/>
                </a:rPr>
                <a:t>Bestandteile</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von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Holzwerkstoffen</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sp>
          <p:nvSpPr>
            <p:cNvPr id="19" name="_s2066"/>
            <p:cNvSpPr>
              <a:spLocks noChangeArrowheads="1"/>
            </p:cNvSpPr>
            <p:nvPr/>
          </p:nvSpPr>
          <p:spPr bwMode="auto">
            <a:xfrm>
              <a:off x="1634" y="5469"/>
              <a:ext cx="2160" cy="729"/>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Holz oder andere hölzerne Materialien wie Stroh, Schilf</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sp>
          <p:nvSpPr>
            <p:cNvPr id="20" name="_s2065"/>
            <p:cNvSpPr>
              <a:spLocks noChangeArrowheads="1"/>
            </p:cNvSpPr>
            <p:nvPr/>
          </p:nvSpPr>
          <p:spPr bwMode="auto">
            <a:xfrm>
              <a:off x="4158" y="5469"/>
              <a:ext cx="2168" cy="1518"/>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Klebstoffe</a:t>
              </a:r>
              <a:endParaRPr kumimoji="0" lang="en-US" altLang="ja-JP" sz="1200" b="1"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synthetische</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Klebstoffe</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Harnstoff</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Formaldehydharz</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Phenolformaldehydharz</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Isocyanatklebstoffe</a:t>
              </a:r>
              <a:endPar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mineralische</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Klebstoffe</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Klebstoff</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aus</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Holzbestandteilen</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(Lignin,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Tannine</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usw</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sp>
          <p:nvSpPr>
            <p:cNvPr id="21" name="_s2064"/>
            <p:cNvSpPr>
              <a:spLocks noChangeArrowheads="1"/>
            </p:cNvSpPr>
            <p:nvPr/>
          </p:nvSpPr>
          <p:spPr bwMode="auto">
            <a:xfrm>
              <a:off x="6690" y="5469"/>
              <a:ext cx="2160" cy="1188"/>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Zusatzstoffe</a:t>
              </a:r>
              <a:endParaRPr kumimoji="0" lang="en-US" altLang="ja-JP" sz="1200" b="1"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Wachs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Holzschutzmittel schützen vor Entflammung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andere Zusatzstoffe (Farben usw.)</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grpSp>
      <p:sp>
        <p:nvSpPr>
          <p:cNvPr id="22" name="Rectangle 21"/>
          <p:cNvSpPr/>
          <p:nvPr/>
        </p:nvSpPr>
        <p:spPr>
          <a:xfrm>
            <a:off x="9660670" y="38100"/>
            <a:ext cx="4562146" cy="369332"/>
          </a:xfrm>
          <a:prstGeom prst="rect">
            <a:avLst/>
          </a:prstGeom>
        </p:spPr>
        <p:txBody>
          <a:bodyPr wrap="none">
            <a:spAutoFit/>
          </a:bodyPr>
          <a:lstStyle/>
          <a:p>
            <a:r>
              <a:rPr lang="de-DE"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Inhalt der Bestandteile von Holzwerkstoffen</a:t>
            </a:r>
            <a:endParaRPr lang="en-US" dirty="0">
              <a:solidFill>
                <a:srgbClr val="456A2C"/>
              </a:solidFill>
              <a:latin typeface="Glacial Indifference" panose="020B0604020202020204" charset="0"/>
            </a:endParaRPr>
          </a:p>
        </p:txBody>
      </p:sp>
      <p:sp>
        <p:nvSpPr>
          <p:cNvPr id="23" name="Rectangle 22"/>
          <p:cNvSpPr/>
          <p:nvPr/>
        </p:nvSpPr>
        <p:spPr>
          <a:xfrm>
            <a:off x="9647970" y="3009900"/>
            <a:ext cx="5868914" cy="369332"/>
          </a:xfrm>
          <a:prstGeom prst="rect">
            <a:avLst/>
          </a:prstGeom>
        </p:spPr>
        <p:txBody>
          <a:bodyPr wrap="none">
            <a:spAutoFit/>
          </a:bodyPr>
          <a:lstStyle/>
          <a:p>
            <a:r>
              <a:rPr lang="de-DE"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Einteilung von Holzwerkstoffen und Holzwerkstoffplatten</a:t>
            </a:r>
            <a:endParaRPr lang="en-US" dirty="0">
              <a:solidFill>
                <a:srgbClr val="456A2C"/>
              </a:solidFill>
              <a:latin typeface="Glacial Indifference" panose="020B0604020202020204" charset="0"/>
            </a:endParaRPr>
          </a:p>
        </p:txBody>
      </p:sp>
      <p:grpSp>
        <p:nvGrpSpPr>
          <p:cNvPr id="26" name="Organization Chart 29"/>
          <p:cNvGrpSpPr>
            <a:grpSpLocks noChangeAspect="1"/>
          </p:cNvGrpSpPr>
          <p:nvPr/>
        </p:nvGrpSpPr>
        <p:grpSpPr bwMode="auto">
          <a:xfrm>
            <a:off x="10287000" y="3314700"/>
            <a:ext cx="6794404" cy="2893448"/>
            <a:chOff x="1635" y="11530"/>
            <a:chExt cx="12239" cy="2623"/>
          </a:xfrm>
        </p:grpSpPr>
        <p:cxnSp>
          <p:nvCxnSpPr>
            <p:cNvPr id="2088" name="_s2088"/>
            <p:cNvCxnSpPr>
              <a:cxnSpLocks noChangeShapeType="1"/>
              <a:stCxn id="2048" idx="0"/>
              <a:endCxn id="27" idx="2"/>
            </p:cNvCxnSpPr>
            <p:nvPr/>
          </p:nvCxnSpPr>
          <p:spPr bwMode="auto">
            <a:xfrm rot="16200000" flipV="1">
              <a:off x="8867" y="10695"/>
              <a:ext cx="360" cy="2587"/>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87" name="_s2087"/>
            <p:cNvCxnSpPr>
              <a:cxnSpLocks noChangeShapeType="1"/>
              <a:stCxn id="31" idx="0"/>
              <a:endCxn id="27" idx="2"/>
            </p:cNvCxnSpPr>
            <p:nvPr/>
          </p:nvCxnSpPr>
          <p:spPr bwMode="auto">
            <a:xfrm rot="16200000" flipV="1">
              <a:off x="10094" y="9468"/>
              <a:ext cx="360" cy="5041"/>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86" name="_s2086"/>
            <p:cNvCxnSpPr>
              <a:cxnSpLocks noChangeShapeType="1"/>
              <a:stCxn id="30" idx="0"/>
              <a:endCxn id="27" idx="2"/>
            </p:cNvCxnSpPr>
            <p:nvPr/>
          </p:nvCxnSpPr>
          <p:spPr bwMode="auto">
            <a:xfrm flipH="1" flipV="1">
              <a:off x="7754" y="11808"/>
              <a:ext cx="1" cy="36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85" name="_s2085"/>
            <p:cNvCxnSpPr>
              <a:cxnSpLocks noChangeShapeType="1"/>
              <a:stCxn id="29" idx="0"/>
              <a:endCxn id="27" idx="2"/>
            </p:cNvCxnSpPr>
            <p:nvPr/>
          </p:nvCxnSpPr>
          <p:spPr bwMode="auto">
            <a:xfrm rot="5400000" flipH="1" flipV="1">
              <a:off x="6314" y="10729"/>
              <a:ext cx="360" cy="2519"/>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84" name="_s2084"/>
            <p:cNvCxnSpPr>
              <a:cxnSpLocks noChangeShapeType="1"/>
              <a:stCxn id="28" idx="0"/>
              <a:endCxn id="27" idx="2"/>
            </p:cNvCxnSpPr>
            <p:nvPr/>
          </p:nvCxnSpPr>
          <p:spPr bwMode="auto">
            <a:xfrm rot="5400000" flipH="1" flipV="1">
              <a:off x="5054" y="9469"/>
              <a:ext cx="360" cy="5039"/>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27" name="_s2083"/>
            <p:cNvSpPr>
              <a:spLocks noChangeArrowheads="1"/>
            </p:cNvSpPr>
            <p:nvPr/>
          </p:nvSpPr>
          <p:spPr bwMode="auto">
            <a:xfrm>
              <a:off x="6674" y="11530"/>
              <a:ext cx="2160" cy="278"/>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Holzmaterialien</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sp>
          <p:nvSpPr>
            <p:cNvPr id="28" name="_s2082"/>
            <p:cNvSpPr>
              <a:spLocks noChangeArrowheads="1"/>
            </p:cNvSpPr>
            <p:nvPr/>
          </p:nvSpPr>
          <p:spPr bwMode="auto">
            <a:xfrm>
              <a:off x="1635" y="12168"/>
              <a:ext cx="2160" cy="1761"/>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Materialien</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aus</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Massivholz</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Brettschichtholz</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(BSH)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Brettsperrholz</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(BSP)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Massivholzbretter</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sp>
          <p:nvSpPr>
            <p:cNvPr id="29" name="_s2081"/>
            <p:cNvSpPr>
              <a:spLocks noChangeArrowheads="1"/>
            </p:cNvSpPr>
            <p:nvPr/>
          </p:nvSpPr>
          <p:spPr bwMode="auto">
            <a:xfrm>
              <a:off x="4155" y="12168"/>
              <a:ext cx="2160" cy="1377"/>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Materialien</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aus</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Furnieren</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Sperrholz</a:t>
              </a:r>
              <a:endPar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Furnierschichtholz</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(LVL)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Parallam</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sp>
          <p:nvSpPr>
            <p:cNvPr id="30" name="_s2080"/>
            <p:cNvSpPr>
              <a:spLocks noChangeArrowheads="1"/>
            </p:cNvSpPr>
            <p:nvPr/>
          </p:nvSpPr>
          <p:spPr bwMode="auto">
            <a:xfrm>
              <a:off x="6675" y="12168"/>
              <a:ext cx="2160" cy="1985"/>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Materialien</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aus</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Span</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Spanplatten</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Grobspanplatten</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(OSB)</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Scrimber</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Spanstreifenholz</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(LSL)</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sp>
          <p:nvSpPr>
            <p:cNvPr id="31" name="_s2079"/>
            <p:cNvSpPr>
              <a:spLocks noChangeArrowheads="1"/>
            </p:cNvSpPr>
            <p:nvPr/>
          </p:nvSpPr>
          <p:spPr bwMode="auto">
            <a:xfrm>
              <a:off x="11715" y="12168"/>
              <a:ext cx="2159" cy="1761"/>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Kombinierte</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Materialien</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I-</a:t>
              </a:r>
              <a:r>
                <a:rPr lang="en-US" altLang="ja-JP" sz="1200" dirty="0" err="1">
                  <a:latin typeface="Glacial Indifference" panose="020B0604020202020204" charset="0"/>
                  <a:ea typeface="Calibri" panose="020F0502020204030204" pitchFamily="34" charset="0"/>
                  <a:cs typeface="Arial" panose="020B0604020202020204" pitchFamily="34" charset="0"/>
                </a:rPr>
                <a:t>Balken</a:t>
              </a:r>
              <a:endParaRPr lang="en-US" altLang="ja-JP" sz="1200" dirty="0">
                <a:latin typeface="Glacial Indifference" panose="020B060402020202020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Holzbauplatte</a:t>
              </a:r>
              <a:endPar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de-AT" sz="1200" dirty="0">
                  <a:latin typeface="Glacial Indifference" panose="020B0604020202020204" charset="0"/>
                  <a:cs typeface="Arial" panose="020B0604020202020204" pitchFamily="34" charset="0"/>
                </a:rPr>
                <a:t>Leichte stabilisierte Tischlerplatten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sp>
          <p:nvSpPr>
            <p:cNvPr id="2048" name="_s2078"/>
            <p:cNvSpPr>
              <a:spLocks noChangeArrowheads="1"/>
            </p:cNvSpPr>
            <p:nvPr/>
          </p:nvSpPr>
          <p:spPr bwMode="auto">
            <a:xfrm>
              <a:off x="9195" y="12168"/>
              <a:ext cx="2291" cy="1884"/>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Materialien</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aus</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Fasern</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Holzfaserplatten</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zur</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Isolierung</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(LDF)</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Mitteldichte</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Faserplatte</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(MDF)</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Hochdichte</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Faserplatte</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(HDF)</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grpSp>
      <p:graphicFrame>
        <p:nvGraphicFramePr>
          <p:cNvPr id="2054" name="Table 2053"/>
          <p:cNvGraphicFramePr>
            <a:graphicFrameLocks noGrp="1"/>
          </p:cNvGraphicFramePr>
          <p:nvPr>
            <p:extLst>
              <p:ext uri="{D42A27DB-BD31-4B8C-83A1-F6EECF244321}">
                <p14:modId xmlns:p14="http://schemas.microsoft.com/office/powerpoint/2010/main" val="1609824494"/>
              </p:ext>
            </p:extLst>
          </p:nvPr>
        </p:nvGraphicFramePr>
        <p:xfrm>
          <a:off x="10505509" y="6591300"/>
          <a:ext cx="6258491" cy="2401327"/>
        </p:xfrm>
        <a:graphic>
          <a:graphicData uri="http://schemas.openxmlformats.org/drawingml/2006/table">
            <a:tbl>
              <a:tblPr firstRow="1" firstCol="1" bandRow="1">
                <a:tableStyleId>{F5AB1C69-6EDB-4FF4-983F-18BD219EF322}</a:tableStyleId>
              </a:tblPr>
              <a:tblGrid>
                <a:gridCol w="2633565">
                  <a:extLst>
                    <a:ext uri="{9D8B030D-6E8A-4147-A177-3AD203B41FA5}">
                      <a16:colId xmlns:a16="http://schemas.microsoft.com/office/drawing/2014/main" val="20000"/>
                    </a:ext>
                  </a:extLst>
                </a:gridCol>
                <a:gridCol w="1461008">
                  <a:extLst>
                    <a:ext uri="{9D8B030D-6E8A-4147-A177-3AD203B41FA5}">
                      <a16:colId xmlns:a16="http://schemas.microsoft.com/office/drawing/2014/main" val="20001"/>
                    </a:ext>
                  </a:extLst>
                </a:gridCol>
                <a:gridCol w="2163918">
                  <a:extLst>
                    <a:ext uri="{9D8B030D-6E8A-4147-A177-3AD203B41FA5}">
                      <a16:colId xmlns:a16="http://schemas.microsoft.com/office/drawing/2014/main" val="20002"/>
                    </a:ext>
                  </a:extLst>
                </a:gridCol>
              </a:tblGrid>
              <a:tr h="237247">
                <a:tc>
                  <a:txBody>
                    <a:bodyPr/>
                    <a:lstStyle/>
                    <a:p>
                      <a:pPr marL="0" algn="just" defTabSz="914400" rtl="0" eaLnBrk="1" latinLnBrk="0" hangingPunct="1">
                        <a:spcAft>
                          <a:spcPts val="0"/>
                        </a:spcAft>
                      </a:pPr>
                      <a:r>
                        <a:rPr lang="de-AT" sz="1400" b="1" kern="1000" spc="-30" dirty="0">
                          <a:solidFill>
                            <a:schemeClr val="lt1"/>
                          </a:solidFill>
                          <a:effectLst/>
                          <a:latin typeface="Glacial Indifference" panose="020B0604020202020204" charset="0"/>
                          <a:ea typeface="+mn-ea"/>
                          <a:cs typeface="+mn-cs"/>
                        </a:rPr>
                        <a:t>Eigenschaft / Merkmal</a:t>
                      </a:r>
                    </a:p>
                  </a:txBody>
                  <a:tcPr marL="68580" marR="68580" marT="0" marB="0"/>
                </a:tc>
                <a:tc>
                  <a:txBody>
                    <a:bodyPr/>
                    <a:lstStyle/>
                    <a:p>
                      <a:pPr algn="just">
                        <a:spcAft>
                          <a:spcPts val="0"/>
                        </a:spcAft>
                      </a:pPr>
                      <a:r>
                        <a:rPr lang="en-GB" sz="1400" kern="1000" spc="-30" dirty="0" err="1">
                          <a:effectLst/>
                          <a:latin typeface="Glacial Indifference" panose="020B0604020202020204" charset="0"/>
                        </a:rPr>
                        <a:t>Massivholz</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400" kern="1000" spc="-30" dirty="0" err="1">
                          <a:effectLst/>
                          <a:latin typeface="Glacial Indifference" panose="020B0604020202020204" charset="0"/>
                        </a:rPr>
                        <a:t>verleimte</a:t>
                      </a:r>
                      <a:r>
                        <a:rPr lang="en-GB" sz="1400" kern="1000" spc="-30" dirty="0">
                          <a:effectLst/>
                          <a:latin typeface="Glacial Indifference" panose="020B0604020202020204" charset="0"/>
                        </a:rPr>
                        <a:t> </a:t>
                      </a:r>
                      <a:r>
                        <a:rPr lang="en-GB" sz="1400" kern="1000" spc="-30" dirty="0" err="1">
                          <a:effectLst/>
                          <a:latin typeface="Glacial Indifference" panose="020B0604020202020204" charset="0"/>
                        </a:rPr>
                        <a:t>Holzwerkstoffe</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0"/>
                  </a:ext>
                </a:extLst>
              </a:tr>
              <a:tr h="335280">
                <a:tc>
                  <a:txBody>
                    <a:bodyPr/>
                    <a:lstStyle/>
                    <a:p>
                      <a:pPr marL="0" algn="just" defTabSz="914400" rtl="0" eaLnBrk="1" latinLnBrk="0" hangingPunct="1">
                        <a:spcAft>
                          <a:spcPts val="0"/>
                        </a:spcAft>
                      </a:pPr>
                      <a:r>
                        <a:rPr lang="de-AT" sz="1400" b="1" kern="1000" spc="-30" dirty="0">
                          <a:solidFill>
                            <a:schemeClr val="lt1"/>
                          </a:solidFill>
                          <a:effectLst/>
                          <a:latin typeface="Glacial Indifference" panose="020B0604020202020204" charset="0"/>
                          <a:ea typeface="+mn-ea"/>
                          <a:cs typeface="+mn-cs"/>
                        </a:rPr>
                        <a:t>Festigkeit</a:t>
                      </a:r>
                    </a:p>
                  </a:txBody>
                  <a:tcPr marL="68580" marR="68580" marT="0" marB="0"/>
                </a:tc>
                <a:tc gridSpan="2">
                  <a:txBody>
                    <a:bodyPr/>
                    <a:lstStyle/>
                    <a:p>
                      <a:pPr algn="just">
                        <a:spcAft>
                          <a:spcPts val="0"/>
                        </a:spcAft>
                      </a:pPr>
                      <a:endParaRPr lang="lv-LV" sz="1000" kern="1000" spc="-30" dirty="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1"/>
                  </a:ext>
                </a:extLst>
              </a:tr>
              <a:tr h="228600">
                <a:tc>
                  <a:txBody>
                    <a:bodyPr/>
                    <a:lstStyle/>
                    <a:p>
                      <a:pPr marL="0" algn="just" defTabSz="914400" rtl="0" eaLnBrk="1" latinLnBrk="0" hangingPunct="1">
                        <a:spcAft>
                          <a:spcPts val="0"/>
                        </a:spcAft>
                      </a:pPr>
                      <a:r>
                        <a:rPr lang="de-AT" sz="1400" b="1" kern="1000" spc="-30">
                          <a:solidFill>
                            <a:schemeClr val="lt1"/>
                          </a:solidFill>
                          <a:effectLst/>
                          <a:latin typeface="Glacial Indifference" panose="020B0604020202020204" charset="0"/>
                          <a:ea typeface="+mn-ea"/>
                          <a:cs typeface="+mn-cs"/>
                        </a:rPr>
                        <a:t>Wärmedämmung</a:t>
                      </a:r>
                    </a:p>
                  </a:txBody>
                  <a:tcPr marL="68580" marR="68580" marT="0" marB="0"/>
                </a:tc>
                <a:tc gridSpan="2">
                  <a:txBody>
                    <a:bodyPr/>
                    <a:lstStyle/>
                    <a:p>
                      <a:pPr algn="just">
                        <a:spcAft>
                          <a:spcPts val="0"/>
                        </a:spcAft>
                      </a:pPr>
                      <a:endParaRPr lang="lv-LV" sz="1000" kern="1000" spc="-30" dirty="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2"/>
                  </a:ext>
                </a:extLst>
              </a:tr>
              <a:tr h="304800">
                <a:tc>
                  <a:txBody>
                    <a:bodyPr/>
                    <a:lstStyle/>
                    <a:p>
                      <a:pPr marL="0" algn="just" defTabSz="914400" rtl="0" eaLnBrk="1" latinLnBrk="0" hangingPunct="1">
                        <a:spcAft>
                          <a:spcPts val="0"/>
                        </a:spcAft>
                      </a:pPr>
                      <a:r>
                        <a:rPr lang="de-AT" sz="1400" b="1" kern="1000" spc="-30">
                          <a:solidFill>
                            <a:schemeClr val="lt1"/>
                          </a:solidFill>
                          <a:effectLst/>
                          <a:latin typeface="Glacial Indifference" panose="020B0604020202020204" charset="0"/>
                          <a:ea typeface="+mn-ea"/>
                          <a:cs typeface="+mn-cs"/>
                        </a:rPr>
                        <a:t>Oberflächenqualität</a:t>
                      </a:r>
                    </a:p>
                  </a:txBody>
                  <a:tcPr marL="68580" marR="68580" marT="0" marB="0"/>
                </a:tc>
                <a:tc gridSpan="2">
                  <a:txBody>
                    <a:bodyPr/>
                    <a:lstStyle/>
                    <a:p>
                      <a:pPr algn="just">
                        <a:spcAft>
                          <a:spcPts val="0"/>
                        </a:spcAft>
                      </a:pPr>
                      <a:endParaRPr lang="lv-LV" sz="1000" kern="1000" spc="-30" dirty="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3"/>
                  </a:ext>
                </a:extLst>
              </a:tr>
              <a:tr h="304800">
                <a:tc>
                  <a:txBody>
                    <a:bodyPr/>
                    <a:lstStyle/>
                    <a:p>
                      <a:pPr marL="0" algn="just" defTabSz="914400" rtl="0" eaLnBrk="1" latinLnBrk="0" hangingPunct="1">
                        <a:spcAft>
                          <a:spcPts val="0"/>
                        </a:spcAft>
                      </a:pPr>
                      <a:r>
                        <a:rPr lang="de-AT" sz="1400" b="1" kern="1000" spc="-30" dirty="0">
                          <a:solidFill>
                            <a:schemeClr val="lt1"/>
                          </a:solidFill>
                          <a:effectLst/>
                          <a:latin typeface="Glacial Indifference" panose="020B0604020202020204" charset="0"/>
                          <a:ea typeface="+mn-ea"/>
                          <a:cs typeface="+mn-cs"/>
                        </a:rPr>
                        <a:t>Homogenität</a:t>
                      </a:r>
                    </a:p>
                  </a:txBody>
                  <a:tcPr marL="68580" marR="68580" marT="0" marB="0"/>
                </a:tc>
                <a:tc gridSpan="2">
                  <a:txBody>
                    <a:bodyPr/>
                    <a:lstStyle/>
                    <a:p>
                      <a:pPr algn="just">
                        <a:spcAft>
                          <a:spcPts val="0"/>
                        </a:spcAft>
                      </a:pPr>
                      <a:endParaRPr lang="lv-LV" sz="1000" kern="1000" spc="-30" dirty="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4"/>
                  </a:ext>
                </a:extLst>
              </a:tr>
              <a:tr h="304800">
                <a:tc>
                  <a:txBody>
                    <a:bodyPr/>
                    <a:lstStyle/>
                    <a:p>
                      <a:pPr marL="0" algn="just" defTabSz="914400" rtl="0" eaLnBrk="1" latinLnBrk="0" hangingPunct="1">
                        <a:spcAft>
                          <a:spcPts val="0"/>
                        </a:spcAft>
                      </a:pPr>
                      <a:r>
                        <a:rPr lang="de-AT" sz="1400" b="1" kern="1000" spc="-30" dirty="0">
                          <a:solidFill>
                            <a:schemeClr val="lt1"/>
                          </a:solidFill>
                          <a:effectLst/>
                          <a:latin typeface="Glacial Indifference" panose="020B0604020202020204" charset="0"/>
                          <a:ea typeface="+mn-ea"/>
                          <a:cs typeface="+mn-cs"/>
                        </a:rPr>
                        <a:t>Isotropie</a:t>
                      </a:r>
                    </a:p>
                  </a:txBody>
                  <a:tcPr marL="68580" marR="68580" marT="0" marB="0"/>
                </a:tc>
                <a:tc gridSpan="2">
                  <a:txBody>
                    <a:bodyPr/>
                    <a:lstStyle/>
                    <a:p>
                      <a:pPr algn="just">
                        <a:spcAft>
                          <a:spcPts val="0"/>
                        </a:spcAft>
                      </a:pPr>
                      <a:endParaRPr lang="lv-LV" sz="1000" kern="1000" spc="-30" dirty="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5"/>
                  </a:ext>
                </a:extLst>
              </a:tr>
              <a:tr h="304800">
                <a:tc>
                  <a:txBody>
                    <a:bodyPr/>
                    <a:lstStyle/>
                    <a:p>
                      <a:pPr marL="0" algn="just" defTabSz="914400" rtl="0" eaLnBrk="1" latinLnBrk="0" hangingPunct="1">
                        <a:spcAft>
                          <a:spcPts val="0"/>
                        </a:spcAft>
                      </a:pPr>
                      <a:r>
                        <a:rPr lang="de-AT" sz="1400" b="1" kern="1000" spc="-30">
                          <a:solidFill>
                            <a:schemeClr val="lt1"/>
                          </a:solidFill>
                          <a:effectLst/>
                          <a:latin typeface="Glacial Indifference" panose="020B0604020202020204" charset="0"/>
                          <a:ea typeface="+mn-ea"/>
                          <a:cs typeface="+mn-cs"/>
                        </a:rPr>
                        <a:t>Energieverbrauch</a:t>
                      </a:r>
                    </a:p>
                  </a:txBody>
                  <a:tcPr marL="68580" marR="68580" marT="0" marB="0"/>
                </a:tc>
                <a:tc gridSpan="2">
                  <a:txBody>
                    <a:bodyPr/>
                    <a:lstStyle/>
                    <a:p>
                      <a:pPr algn="just">
                        <a:spcAft>
                          <a:spcPts val="0"/>
                        </a:spcAft>
                      </a:pPr>
                      <a:endParaRPr lang="lv-LV" sz="1000" kern="1000" spc="-30" dirty="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6"/>
                  </a:ext>
                </a:extLst>
              </a:tr>
              <a:tr h="237247">
                <a:tc>
                  <a:txBody>
                    <a:bodyPr/>
                    <a:lstStyle/>
                    <a:p>
                      <a:pPr marL="0" algn="just" defTabSz="914400" rtl="0" eaLnBrk="1" latinLnBrk="0" hangingPunct="1">
                        <a:spcAft>
                          <a:spcPts val="0"/>
                        </a:spcAft>
                      </a:pPr>
                      <a:r>
                        <a:rPr lang="de-AT" sz="1400" b="1" kern="1000" spc="-30" dirty="0">
                          <a:solidFill>
                            <a:schemeClr val="lt1"/>
                          </a:solidFill>
                          <a:effectLst/>
                          <a:latin typeface="Glacial Indifference" panose="020B0604020202020204" charset="0"/>
                          <a:ea typeface="+mn-ea"/>
                          <a:cs typeface="+mn-cs"/>
                        </a:rPr>
                        <a:t>Umweltbelastung</a:t>
                      </a:r>
                    </a:p>
                  </a:txBody>
                  <a:tcPr marL="68580" marR="68580" marT="0" marB="0"/>
                </a:tc>
                <a:tc gridSpan="2">
                  <a:txBody>
                    <a:bodyPr/>
                    <a:lstStyle/>
                    <a:p>
                      <a:pPr algn="just">
                        <a:spcAft>
                          <a:spcPts val="0"/>
                        </a:spcAft>
                      </a:pPr>
                      <a:endParaRPr lang="lv-LV" sz="1000" kern="1000" spc="-30" dirty="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7"/>
                  </a:ext>
                </a:extLst>
              </a:tr>
            </a:tbl>
          </a:graphicData>
        </a:graphic>
      </p:graphicFrame>
      <p:sp>
        <p:nvSpPr>
          <p:cNvPr id="54" name="Right Triangle 53"/>
          <p:cNvSpPr>
            <a:spLocks noChangeArrowheads="1"/>
          </p:cNvSpPr>
          <p:nvPr/>
        </p:nvSpPr>
        <p:spPr bwMode="auto">
          <a:xfrm>
            <a:off x="13741400" y="6896100"/>
            <a:ext cx="2467610" cy="168522"/>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2055" name="Rectangle 2054"/>
          <p:cNvSpPr/>
          <p:nvPr/>
        </p:nvSpPr>
        <p:spPr>
          <a:xfrm>
            <a:off x="9993146" y="6217047"/>
            <a:ext cx="8035677" cy="369332"/>
          </a:xfrm>
          <a:prstGeom prst="rect">
            <a:avLst/>
          </a:prstGeom>
        </p:spPr>
        <p:txBody>
          <a:bodyPr wrap="square">
            <a:spAutoFit/>
          </a:bodyPr>
          <a:lstStyle/>
          <a:p>
            <a:r>
              <a:rPr lang="de-AT" b="1" i="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Einfluss der Größe der Strukturelemente auf die Materialeigenschaften</a:t>
            </a:r>
            <a:endParaRPr lang="en-US" dirty="0">
              <a:solidFill>
                <a:srgbClr val="456A2C"/>
              </a:solidFill>
              <a:latin typeface="Glacial Indifference" panose="020B0604020202020204" charset="0"/>
            </a:endParaRPr>
          </a:p>
        </p:txBody>
      </p:sp>
      <p:sp>
        <p:nvSpPr>
          <p:cNvPr id="57" name="Right Triangle 56"/>
          <p:cNvSpPr>
            <a:spLocks noChangeArrowheads="1"/>
          </p:cNvSpPr>
          <p:nvPr/>
        </p:nvSpPr>
        <p:spPr bwMode="auto">
          <a:xfrm flipH="1">
            <a:off x="13762990" y="7227927"/>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58" name="Right Triangle 57"/>
          <p:cNvSpPr>
            <a:spLocks noChangeArrowheads="1"/>
          </p:cNvSpPr>
          <p:nvPr/>
        </p:nvSpPr>
        <p:spPr bwMode="auto">
          <a:xfrm flipH="1">
            <a:off x="13762990" y="7518913"/>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59" name="Right Triangle 58"/>
          <p:cNvSpPr>
            <a:spLocks noChangeArrowheads="1"/>
          </p:cNvSpPr>
          <p:nvPr/>
        </p:nvSpPr>
        <p:spPr bwMode="auto">
          <a:xfrm flipH="1">
            <a:off x="13762990" y="7849858"/>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60" name="Right Triangle 59"/>
          <p:cNvSpPr>
            <a:spLocks noChangeArrowheads="1"/>
          </p:cNvSpPr>
          <p:nvPr/>
        </p:nvSpPr>
        <p:spPr bwMode="auto">
          <a:xfrm flipH="1">
            <a:off x="13762990" y="8140844"/>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61" name="Right Triangle 60"/>
          <p:cNvSpPr>
            <a:spLocks noChangeArrowheads="1"/>
          </p:cNvSpPr>
          <p:nvPr/>
        </p:nvSpPr>
        <p:spPr bwMode="auto">
          <a:xfrm flipH="1">
            <a:off x="13762990" y="8431830"/>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62" name="Right Triangle 61"/>
          <p:cNvSpPr>
            <a:spLocks noChangeArrowheads="1"/>
          </p:cNvSpPr>
          <p:nvPr/>
        </p:nvSpPr>
        <p:spPr bwMode="auto">
          <a:xfrm flipH="1">
            <a:off x="13762990" y="8748216"/>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2056" name="Rectangle 2055"/>
          <p:cNvSpPr/>
          <p:nvPr/>
        </p:nvSpPr>
        <p:spPr>
          <a:xfrm>
            <a:off x="1094740" y="9403094"/>
            <a:ext cx="5764088" cy="421654"/>
          </a:xfrm>
          <a:prstGeom prst="rect">
            <a:avLst/>
          </a:prstGeom>
        </p:spPr>
        <p:txBody>
          <a:bodyPr wrap="square">
            <a:spAutoFit/>
          </a:bodyPr>
          <a:lstStyle/>
          <a:p>
            <a:pPr lvl="0" algn="just">
              <a:lnSpc>
                <a:spcPct val="107000"/>
              </a:lnSpc>
              <a:spcAft>
                <a:spcPts val="0"/>
              </a:spcAft>
            </a:pPr>
            <a:r>
              <a:rPr lang="en-US" sz="1000" spc="-30" dirty="0">
                <a:solidFill>
                  <a:schemeClr val="bg1"/>
                </a:solidFill>
                <a:latin typeface="Glacial Indifference" panose="020B0604020202020204" charset="0"/>
                <a:ea typeface="MS Mincho" panose="02020609040205080304" pitchFamily="49" charset="-128"/>
                <a:cs typeface="Arial" panose="020B0604020202020204" pitchFamily="34" charset="0"/>
              </a:rPr>
              <a:t>Kruse</a:t>
            </a:r>
            <a:r>
              <a:rPr lang="en-US" sz="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a:solidFill>
                  <a:schemeClr val="bg1"/>
                </a:solidFill>
                <a:latin typeface="Glacial Indifference" panose="020B0604020202020204" charset="0"/>
                <a:ea typeface="MS Mincho" panose="02020609040205080304" pitchFamily="49" charset="-128"/>
                <a:cs typeface="Arial" panose="020B0604020202020204" pitchFamily="34" charset="0"/>
              </a:rPr>
              <a:t>K., </a:t>
            </a:r>
            <a:r>
              <a:rPr lang="en-US" sz="1000" spc="-30" dirty="0" err="1">
                <a:solidFill>
                  <a:schemeClr val="bg1"/>
                </a:solidFill>
                <a:latin typeface="Glacial Indifference" panose="020B0604020202020204" charset="0"/>
                <a:ea typeface="MS Mincho" panose="02020609040205080304" pitchFamily="49" charset="-128"/>
                <a:cs typeface="Arial" panose="020B0604020202020204" pitchFamily="34" charset="0"/>
              </a:rPr>
              <a:t>Venschott</a:t>
            </a:r>
            <a:r>
              <a:rPr lang="en-US" sz="1000" spc="-30" dirty="0">
                <a:solidFill>
                  <a:schemeClr val="bg1"/>
                </a:solidFill>
                <a:latin typeface="Glacial Indifference" panose="020B0604020202020204" charset="0"/>
                <a:ea typeface="MS Mincho" panose="02020609040205080304" pitchFamily="49" charset="-128"/>
                <a:cs typeface="Arial" panose="020B0604020202020204" pitchFamily="34" charset="0"/>
              </a:rPr>
              <a:t> D. </a:t>
            </a:r>
            <a:r>
              <a:rPr lang="en-US" sz="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Eigenschaften</a:t>
            </a:r>
            <a:r>
              <a:rPr lang="en-US" sz="1000" spc="-30" dirty="0">
                <a:solidFill>
                  <a:schemeClr val="bg1"/>
                </a:solidFill>
                <a:latin typeface="Glacial Indifference" panose="020B0604020202020204" charset="0"/>
                <a:ea typeface="Calibri" panose="020F0502020204030204" pitchFamily="34" charset="0"/>
                <a:cs typeface="Arial" panose="020B0604020202020204" pitchFamily="34" charset="0"/>
              </a:rPr>
              <a:t> und </a:t>
            </a:r>
            <a:r>
              <a:rPr lang="en-US" sz="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Einsatzpotentiale</a:t>
            </a:r>
            <a:r>
              <a:rPr lang="en-US" sz="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neuer</a:t>
            </a:r>
            <a:r>
              <a:rPr lang="en-US" sz="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Holzwerkstoffe</a:t>
            </a:r>
            <a:r>
              <a:rPr lang="en-US" sz="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im</a:t>
            </a:r>
            <a:r>
              <a:rPr lang="en-US" sz="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bauwessen</a:t>
            </a:r>
            <a:r>
              <a:rPr lang="en-US" sz="1000" spc="-30" dirty="0">
                <a:solidFill>
                  <a:schemeClr val="bg1"/>
                </a:solidFill>
                <a:latin typeface="Glacial Indifference" panose="020B0604020202020204" charset="0"/>
                <a:ea typeface="Calibri" panose="020F0502020204030204" pitchFamily="34" charset="0"/>
                <a:cs typeface="Arial" panose="020B0604020202020204" pitchFamily="34" charset="0"/>
              </a:rPr>
              <a:t>, 2001</a:t>
            </a:r>
          </a:p>
          <a:p>
            <a:pPr lvl="0" algn="just">
              <a:lnSpc>
                <a:spcPct val="107000"/>
              </a:lnSpc>
              <a:spcAft>
                <a:spcPts val="0"/>
              </a:spcAft>
            </a:pPr>
            <a:r>
              <a:rPr lang="en-US" sz="1000" spc="-30" dirty="0">
                <a:solidFill>
                  <a:schemeClr val="bg1"/>
                </a:solidFill>
                <a:effectLst/>
                <a:latin typeface="Glacial Indifference" panose="020B0604020202020204" charset="0"/>
                <a:ea typeface="Calibri" panose="020F0502020204030204" pitchFamily="34" charset="0"/>
                <a:cs typeface="Arial" panose="020B0604020202020204" pitchFamily="34" charset="0"/>
              </a:rPr>
              <a:t>Feller 1999</a:t>
            </a:r>
            <a:endParaRPr lang="en-US" sz="1000" dirty="0">
              <a:solidFill>
                <a:schemeClr val="bg1"/>
              </a:solidFill>
              <a:effectLst/>
              <a:latin typeface="Glacial Indifference" panose="020B0604020202020204" charset="0"/>
              <a:ea typeface="Calibri" panose="020F0502020204030204" pitchFamily="34" charset="0"/>
              <a:cs typeface="Angsana New" panose="02020603050405020304" pitchFamily="18" charset="-34"/>
            </a:endParaRPr>
          </a:p>
        </p:txBody>
      </p:sp>
      <p:sp>
        <p:nvSpPr>
          <p:cNvPr id="42" name="TextBox 9">
            <a:extLst>
              <a:ext uri="{FF2B5EF4-FFF2-40B4-BE49-F238E27FC236}">
                <a16:creationId xmlns:a16="http://schemas.microsoft.com/office/drawing/2014/main" id="{AD8586BB-A3BA-42FC-B89F-1922DDBF8C15}"/>
              </a:ext>
            </a:extLst>
          </p:cNvPr>
          <p:cNvSpPr txBox="1"/>
          <p:nvPr/>
        </p:nvSpPr>
        <p:spPr>
          <a:xfrm>
            <a:off x="10820400" y="9690564"/>
            <a:ext cx="7467600" cy="397546"/>
          </a:xfrm>
          <a:prstGeom prst="rect">
            <a:avLst/>
          </a:prstGeom>
        </p:spPr>
        <p:txBody>
          <a:bodyPr wrap="square" lIns="0" tIns="0" rIns="0" bIns="0" rtlCol="0" anchor="t">
            <a:spAutoFit/>
          </a:bodyPr>
          <a:lstStyle/>
          <a:p>
            <a:pPr>
              <a:lnSpc>
                <a:spcPts val="3645"/>
              </a:lnSpc>
            </a:pPr>
            <a:r>
              <a:rPr lang="en-US" sz="1600" spc="80" dirty="0">
                <a:solidFill>
                  <a:srgbClr val="52584D"/>
                </a:solidFill>
                <a:latin typeface="Glacial Indifference"/>
              </a:rPr>
              <a:t>LEKTION 3</a:t>
            </a:r>
            <a:r>
              <a:rPr lang="en-US" sz="1600" spc="80" dirty="0">
                <a:latin typeface="Glacial Indifference"/>
              </a:rPr>
              <a:t>: </a:t>
            </a:r>
            <a:r>
              <a:rPr lang="de-DE" sz="1600" spc="80" dirty="0">
                <a:latin typeface="Glacial Indifference"/>
              </a:rPr>
              <a:t>Verfügbarkeit und Umweltfreundlichkeit von Holz als Baustoff</a:t>
            </a:r>
          </a:p>
        </p:txBody>
      </p:sp>
    </p:spTree>
    <p:extLst>
      <p:ext uri="{BB962C8B-B14F-4D97-AF65-F5344CB8AC3E}">
        <p14:creationId xmlns:p14="http://schemas.microsoft.com/office/powerpoint/2010/main" val="427929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491438" cy="5395808"/>
            <a:chOff x="-2" y="-95249"/>
            <a:chExt cx="9988583" cy="7194412"/>
          </a:xfrm>
        </p:grpSpPr>
        <p:sp>
          <p:nvSpPr>
            <p:cNvPr id="8" name="TextBox 8"/>
            <p:cNvSpPr txBox="1"/>
            <p:nvPr/>
          </p:nvSpPr>
          <p:spPr>
            <a:xfrm>
              <a:off x="-2" y="-95249"/>
              <a:ext cx="9736794" cy="5704126"/>
            </a:xfrm>
            <a:prstGeom prst="rect">
              <a:avLst/>
            </a:prstGeom>
          </p:spPr>
          <p:txBody>
            <a:bodyPr wrap="square" lIns="0" tIns="0" rIns="0" bIns="0" rtlCol="0" anchor="t">
              <a:spAutoFit/>
            </a:bodyPr>
            <a:lstStyle/>
            <a:p>
              <a:pPr algn="l">
                <a:lnSpc>
                  <a:spcPts val="8370"/>
                </a:lnSpc>
              </a:pPr>
              <a:r>
                <a:rPr lang="en-US" sz="6200" spc="310" dirty="0">
                  <a:solidFill>
                    <a:schemeClr val="bg1"/>
                  </a:solidFill>
                  <a:latin typeface="League Spartan"/>
                </a:rPr>
                <a:t>VERLEIMTE HOLZ-WERKSTOFFE</a:t>
              </a:r>
            </a:p>
            <a:p>
              <a:pPr algn="l">
                <a:lnSpc>
                  <a:spcPts val="8370"/>
                </a:lnSpc>
              </a:pPr>
              <a:r>
                <a:rPr lang="en-US" sz="6200" spc="310" dirty="0">
                  <a:solidFill>
                    <a:schemeClr val="bg1"/>
                  </a:solidFill>
                  <a:latin typeface="League Spartan"/>
                </a:rPr>
                <a:t>1/4</a:t>
              </a:r>
            </a:p>
          </p:txBody>
        </p:sp>
        <p:sp>
          <p:nvSpPr>
            <p:cNvPr id="9" name="TextBox 9"/>
            <p:cNvSpPr txBox="1"/>
            <p:nvPr/>
          </p:nvSpPr>
          <p:spPr>
            <a:xfrm>
              <a:off x="-2" y="5457688"/>
              <a:ext cx="9988583" cy="1641475"/>
            </a:xfrm>
            <a:prstGeom prst="rect">
              <a:avLst/>
            </a:prstGeom>
          </p:spPr>
          <p:txBody>
            <a:bodyPr wrap="square" lIns="0" tIns="0" rIns="0" bIns="0" rtlCol="0" anchor="t">
              <a:spAutoFit/>
            </a:bodyPr>
            <a:lstStyle/>
            <a:p>
              <a:pPr algn="l">
                <a:lnSpc>
                  <a:spcPts val="4810"/>
                </a:lnSpc>
              </a:pPr>
              <a:r>
                <a:rPr lang="en-US" sz="3700" spc="185" dirty="0" err="1">
                  <a:solidFill>
                    <a:schemeClr val="bg1"/>
                  </a:solidFill>
                  <a:latin typeface="League Spartan"/>
                </a:rPr>
                <a:t>Baumaterialien</a:t>
              </a:r>
              <a:r>
                <a:rPr lang="en-US" sz="3700" spc="185" dirty="0">
                  <a:solidFill>
                    <a:schemeClr val="bg1"/>
                  </a:solidFill>
                  <a:latin typeface="League Spartan"/>
                </a:rPr>
                <a:t> auf </a:t>
              </a:r>
              <a:r>
                <a:rPr lang="en-US" sz="3700" spc="185" dirty="0" err="1">
                  <a:solidFill>
                    <a:schemeClr val="bg1"/>
                  </a:solidFill>
                  <a:latin typeface="League Spartan"/>
                </a:rPr>
                <a:t>Holzbasis</a:t>
              </a: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5" name="Rectangle 1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4" name="Organization Chart 1"/>
          <p:cNvGrpSpPr>
            <a:grpSpLocks noChangeAspect="1"/>
          </p:cNvGrpSpPr>
          <p:nvPr/>
        </p:nvGrpSpPr>
        <p:grpSpPr bwMode="auto">
          <a:xfrm>
            <a:off x="10058400" y="399880"/>
            <a:ext cx="7497212" cy="1794615"/>
            <a:chOff x="1634" y="4771"/>
            <a:chExt cx="7182" cy="1381"/>
          </a:xfrm>
        </p:grpSpPr>
        <p:cxnSp>
          <p:nvCxnSpPr>
            <p:cNvPr id="4104" name="_s4104"/>
            <p:cNvCxnSpPr>
              <a:cxnSpLocks noChangeShapeType="1"/>
              <a:stCxn id="18" idx="0"/>
              <a:endCxn id="15" idx="2"/>
            </p:cNvCxnSpPr>
            <p:nvPr/>
          </p:nvCxnSpPr>
          <p:spPr bwMode="auto">
            <a:xfrm rot="16200000" flipV="1">
              <a:off x="6305" y="3954"/>
              <a:ext cx="352" cy="2511"/>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4103" name="_s4103"/>
            <p:cNvCxnSpPr>
              <a:cxnSpLocks noChangeShapeType="1"/>
              <a:stCxn id="17" idx="0"/>
              <a:endCxn id="15" idx="2"/>
            </p:cNvCxnSpPr>
            <p:nvPr/>
          </p:nvCxnSpPr>
          <p:spPr bwMode="auto">
            <a:xfrm rot="16200000">
              <a:off x="5050" y="5208"/>
              <a:ext cx="352" cy="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102" name="_s4102"/>
            <p:cNvCxnSpPr>
              <a:cxnSpLocks noChangeShapeType="1"/>
              <a:stCxn id="16" idx="0"/>
              <a:endCxn id="15" idx="2"/>
            </p:cNvCxnSpPr>
            <p:nvPr/>
          </p:nvCxnSpPr>
          <p:spPr bwMode="auto">
            <a:xfrm rot="16200000">
              <a:off x="3794" y="3954"/>
              <a:ext cx="351" cy="2510"/>
            </a:xfrm>
            <a:prstGeom prst="bentConnector3">
              <a:avLst>
                <a:gd name="adj1" fmla="val 34449"/>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15" name="_s4101"/>
            <p:cNvSpPr>
              <a:spLocks noChangeArrowheads="1"/>
            </p:cNvSpPr>
            <p:nvPr/>
          </p:nvSpPr>
          <p:spPr bwMode="auto">
            <a:xfrm>
              <a:off x="4145" y="4771"/>
              <a:ext cx="2160" cy="262"/>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AT" altLang="ja-JP" sz="1400" b="0" i="0" u="none" strike="noStrike" cap="none" normalizeH="0" baseline="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Bauholz-Materialien</a:t>
              </a:r>
              <a:endParaRPr kumimoji="0" lang="de-AT" altLang="ja-JP" sz="1400" b="0" i="0" u="none" strike="noStrike" cap="none" normalizeH="0" baseline="0">
                <a:ln>
                  <a:noFill/>
                </a:ln>
                <a:solidFill>
                  <a:schemeClr val="tx1"/>
                </a:solidFill>
                <a:effectLst/>
                <a:latin typeface="Glacial Indifference" panose="020B0604020202020204" charset="0"/>
              </a:endParaRPr>
            </a:p>
          </p:txBody>
        </p:sp>
        <p:sp>
          <p:nvSpPr>
            <p:cNvPr id="16" name="_s4100"/>
            <p:cNvSpPr>
              <a:spLocks noChangeArrowheads="1"/>
            </p:cNvSpPr>
            <p:nvPr/>
          </p:nvSpPr>
          <p:spPr bwMode="auto">
            <a:xfrm>
              <a:off x="1634" y="5385"/>
              <a:ext cx="2160" cy="678"/>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AT" altLang="ja-JP" sz="1400" b="0" u="sng"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Plattentyp</a:t>
              </a:r>
              <a:endParaRPr kumimoji="0" lang="de-AT" altLang="ja-JP" sz="1400" b="0" u="sng"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AT"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Einschichtig</a:t>
              </a:r>
              <a:endParaRPr kumimoji="0" lang="de-AT" altLang="ja-JP" sz="14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AT"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Mehrschichtig</a:t>
              </a:r>
              <a:endParaRPr kumimoji="0" lang="de-AT" altLang="ja-JP" sz="14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endParaRPr kumimoji="0" lang="de-AT" altLang="ja-JP" sz="1400" b="0" i="0" u="none" strike="noStrike" cap="none" normalizeH="0" baseline="0" dirty="0">
                <a:ln>
                  <a:noFill/>
                </a:ln>
                <a:solidFill>
                  <a:schemeClr val="tx1"/>
                </a:solidFill>
                <a:effectLst/>
                <a:latin typeface="Glacial Indifference" panose="020B0604020202020204" charset="0"/>
              </a:endParaRPr>
            </a:p>
          </p:txBody>
        </p:sp>
        <p:sp>
          <p:nvSpPr>
            <p:cNvPr id="17" name="_s4099"/>
            <p:cNvSpPr>
              <a:spLocks noChangeArrowheads="1"/>
            </p:cNvSpPr>
            <p:nvPr/>
          </p:nvSpPr>
          <p:spPr bwMode="auto">
            <a:xfrm>
              <a:off x="4145" y="5385"/>
              <a:ext cx="2160" cy="586"/>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AT" altLang="ja-JP" sz="1400" b="0" i="0" u="sng"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Bauholzart</a:t>
              </a:r>
              <a:endParaRPr kumimoji="0" lang="de-AT" altLang="ja-JP" sz="1400" b="0" i="0" u="sng"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AT"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Verleimtes Massivholz</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AT"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Verleimte Holzlamellen</a:t>
              </a:r>
              <a:endParaRPr kumimoji="0" lang="de-AT" altLang="ja-JP" sz="1400" b="0" i="0" u="none" strike="noStrike" cap="none" normalizeH="0" baseline="0" dirty="0">
                <a:ln>
                  <a:noFill/>
                </a:ln>
                <a:solidFill>
                  <a:schemeClr val="tx1"/>
                </a:solidFill>
                <a:effectLst/>
                <a:latin typeface="Glacial Indifference" panose="020B0604020202020204" charset="0"/>
              </a:endParaRPr>
            </a:p>
          </p:txBody>
        </p:sp>
        <p:sp>
          <p:nvSpPr>
            <p:cNvPr id="18" name="_s4098"/>
            <p:cNvSpPr>
              <a:spLocks noChangeArrowheads="1"/>
            </p:cNvSpPr>
            <p:nvPr/>
          </p:nvSpPr>
          <p:spPr bwMode="auto">
            <a:xfrm>
              <a:off x="6656" y="5385"/>
              <a:ext cx="2160" cy="767"/>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AT" altLang="ja-JP" sz="1400" b="0" i="0" u="sng"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Verbindungstyp</a:t>
              </a:r>
              <a:endParaRPr kumimoji="0" lang="de-AT" altLang="ja-JP" sz="1400" b="0" i="0" u="sng"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Balken mit Löchern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Kombiniert mit Schall- oder Wärmedämmung</a:t>
              </a:r>
              <a:endParaRPr kumimoji="0" lang="de-AT" altLang="ja-JP" sz="1400" b="0" i="0" u="none" strike="noStrike" cap="none" normalizeH="0" baseline="0" dirty="0">
                <a:ln>
                  <a:noFill/>
                </a:ln>
                <a:solidFill>
                  <a:schemeClr val="tx1"/>
                </a:solidFill>
                <a:effectLst/>
                <a:latin typeface="Glacial Indifference" panose="020B0604020202020204" charset="0"/>
              </a:endParaRPr>
            </a:p>
          </p:txBody>
        </p:sp>
      </p:grpSp>
      <p:sp>
        <p:nvSpPr>
          <p:cNvPr id="19" name="Rectangle 18"/>
          <p:cNvSpPr/>
          <p:nvPr/>
        </p:nvSpPr>
        <p:spPr>
          <a:xfrm>
            <a:off x="9586042" y="7459484"/>
            <a:ext cx="3248197" cy="369332"/>
          </a:xfrm>
          <a:prstGeom prst="rect">
            <a:avLst/>
          </a:prstGeom>
        </p:spPr>
        <p:txBody>
          <a:bodyPr wrap="none">
            <a:spAutoFit/>
          </a:bodyPr>
          <a:lstStyle/>
          <a:p>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GLT und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leimfreies</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Schichtholz</a:t>
            </a:r>
            <a:endParaRPr lang="en-US" dirty="0">
              <a:solidFill>
                <a:srgbClr val="456A2C"/>
              </a:solidFill>
              <a:latin typeface="Glacial Indifference" panose="020B0604020202020204" charset="0"/>
            </a:endParaRPr>
          </a:p>
        </p:txBody>
      </p:sp>
      <p:pic>
        <p:nvPicPr>
          <p:cNvPr id="4111" name="Picture 15" descr="F1"/>
          <p:cNvPicPr>
            <a:picLocks noChangeAspect="1" noChangeArrowheads="1"/>
          </p:cNvPicPr>
          <p:nvPr/>
        </p:nvPicPr>
        <p:blipFill>
          <a:blip r:embed="rId2">
            <a:extLst>
              <a:ext uri="{28A0092B-C50C-407E-A947-70E740481C1C}">
                <a14:useLocalDpi xmlns:a14="http://schemas.microsoft.com/office/drawing/2010/main" val="0"/>
              </a:ext>
            </a:extLst>
          </a:blip>
          <a:srcRect t="49265" r="50467" b="3993"/>
          <a:stretch>
            <a:fillRect/>
          </a:stretch>
        </p:blipFill>
        <p:spPr bwMode="auto">
          <a:xfrm>
            <a:off x="9501364" y="7873500"/>
            <a:ext cx="1764643"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6" descr="F1"/>
          <p:cNvPicPr>
            <a:picLocks noChangeAspect="1" noChangeArrowheads="1"/>
          </p:cNvPicPr>
          <p:nvPr/>
        </p:nvPicPr>
        <p:blipFill>
          <a:blip r:embed="rId2">
            <a:extLst>
              <a:ext uri="{28A0092B-C50C-407E-A947-70E740481C1C}">
                <a14:useLocalDpi xmlns:a14="http://schemas.microsoft.com/office/drawing/2010/main" val="0"/>
              </a:ext>
            </a:extLst>
          </a:blip>
          <a:srcRect l="53326" t="49265" b="4852"/>
          <a:stretch>
            <a:fillRect/>
          </a:stretch>
        </p:blipFill>
        <p:spPr bwMode="auto">
          <a:xfrm>
            <a:off x="11312266" y="7873500"/>
            <a:ext cx="1668214"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http://media.treehugger.com/assets/images/2011/11/iclt_section.jpg.650x0_q70_crop-smart.jpg"/>
          <p:cNvPicPr/>
          <p:nvPr/>
        </p:nvPicPr>
        <p:blipFill>
          <a:blip r:embed="rId3" cstate="print">
            <a:extLst>
              <a:ext uri="{28A0092B-C50C-407E-A947-70E740481C1C}">
                <a14:useLocalDpi xmlns:a14="http://schemas.microsoft.com/office/drawing/2010/main" val="0"/>
              </a:ext>
            </a:extLst>
          </a:blip>
          <a:srcRect r="26147"/>
          <a:stretch>
            <a:fillRect/>
          </a:stretch>
        </p:blipFill>
        <p:spPr bwMode="auto">
          <a:xfrm>
            <a:off x="13102256" y="7960934"/>
            <a:ext cx="1662430" cy="864000"/>
          </a:xfrm>
          <a:prstGeom prst="rect">
            <a:avLst/>
          </a:prstGeom>
          <a:noFill/>
          <a:ln>
            <a:noFill/>
          </a:ln>
        </p:spPr>
      </p:pic>
      <p:pic>
        <p:nvPicPr>
          <p:cNvPr id="26" name="Picture 25" descr="C:\Users\Uldis\Pictures\ertyj.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9464" y="4430976"/>
            <a:ext cx="6987826" cy="1659250"/>
          </a:xfrm>
          <a:prstGeom prst="rect">
            <a:avLst/>
          </a:prstGeom>
          <a:noFill/>
          <a:ln>
            <a:noFill/>
          </a:ln>
        </p:spPr>
      </p:pic>
      <p:pic>
        <p:nvPicPr>
          <p:cNvPr id="27" name="Picture 26" descr="123"/>
          <p:cNvPicPr/>
          <p:nvPr/>
        </p:nvPicPr>
        <p:blipFill>
          <a:blip r:embed="rId5">
            <a:extLst>
              <a:ext uri="{28A0092B-C50C-407E-A947-70E740481C1C}">
                <a14:useLocalDpi xmlns:a14="http://schemas.microsoft.com/office/drawing/2010/main" val="0"/>
              </a:ext>
            </a:extLst>
          </a:blip>
          <a:srcRect/>
          <a:stretch>
            <a:fillRect/>
          </a:stretch>
        </p:blipFill>
        <p:spPr bwMode="auto">
          <a:xfrm>
            <a:off x="13453033" y="6471342"/>
            <a:ext cx="2058035" cy="1079500"/>
          </a:xfrm>
          <a:prstGeom prst="rect">
            <a:avLst/>
          </a:prstGeom>
          <a:noFill/>
          <a:ln>
            <a:noFill/>
          </a:ln>
        </p:spPr>
      </p:pic>
      <p:pic>
        <p:nvPicPr>
          <p:cNvPr id="28" name="Picture 27" descr="234"/>
          <p:cNvPicPr/>
          <p:nvPr/>
        </p:nvPicPr>
        <p:blipFill>
          <a:blip r:embed="rId6">
            <a:extLst>
              <a:ext uri="{28A0092B-C50C-407E-A947-70E740481C1C}">
                <a14:useLocalDpi xmlns:a14="http://schemas.microsoft.com/office/drawing/2010/main" val="0"/>
              </a:ext>
            </a:extLst>
          </a:blip>
          <a:srcRect/>
          <a:stretch>
            <a:fillRect/>
          </a:stretch>
        </p:blipFill>
        <p:spPr bwMode="auto">
          <a:xfrm>
            <a:off x="15849600" y="6502400"/>
            <a:ext cx="2221865" cy="1079500"/>
          </a:xfrm>
          <a:prstGeom prst="rect">
            <a:avLst/>
          </a:prstGeom>
          <a:noFill/>
          <a:ln>
            <a:noFill/>
          </a:ln>
        </p:spPr>
      </p:pic>
      <p:sp>
        <p:nvSpPr>
          <p:cNvPr id="20" name="Rectangle 19"/>
          <p:cNvSpPr/>
          <p:nvPr/>
        </p:nvSpPr>
        <p:spPr>
          <a:xfrm>
            <a:off x="9630330" y="2257041"/>
            <a:ext cx="6447870" cy="1815882"/>
          </a:xfrm>
          <a:prstGeom prst="rect">
            <a:avLst/>
          </a:prstGeom>
        </p:spPr>
        <p:txBody>
          <a:bodyPr wrap="square">
            <a:spAutoFit/>
          </a:bodyPr>
          <a:lstStyle/>
          <a:p>
            <a:pPr algn="just">
              <a:spcAft>
                <a:spcPts val="0"/>
              </a:spcAft>
            </a:pPr>
            <a:r>
              <a:rPr lang="de-DE"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Voraussetzungen für die Erzeugung dieser Materialien:</a:t>
            </a:r>
          </a:p>
          <a:p>
            <a:pPr marL="285750" indent="-285750" algn="just">
              <a:spcAft>
                <a:spcPts val="0"/>
              </a:spcAft>
              <a:buFont typeface="Arial" panose="020B0604020202020204" pitchFamily="34" charset="0"/>
              <a:buChar char="•"/>
            </a:pPr>
            <a:r>
              <a:rPr lang="de-DE"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Hohe Qualität und Festigkeit des Holzes muss in den äußeren Schichten verwendet werden,</a:t>
            </a:r>
          </a:p>
          <a:p>
            <a:pPr marL="285750" indent="-285750" algn="just">
              <a:spcAft>
                <a:spcPts val="0"/>
              </a:spcAft>
              <a:buFont typeface="Arial" panose="020B0604020202020204" pitchFamily="34" charset="0"/>
              <a:buChar char="•"/>
            </a:pPr>
            <a:r>
              <a:rPr lang="de-DE"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Eine Keilzinkenverbindung wird verwendet, um einzelne Elemente in der Länge zu verbinden; Klebeverbindung an einigen Stellen erlaubt,</a:t>
            </a:r>
          </a:p>
          <a:p>
            <a:pPr marL="285750" indent="-285750" algn="just">
              <a:spcAft>
                <a:spcPts val="0"/>
              </a:spcAft>
              <a:buFont typeface="Arial" panose="020B0604020202020204" pitchFamily="34" charset="0"/>
              <a:buChar char="•"/>
            </a:pPr>
            <a:r>
              <a:rPr lang="de-AT"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Ungerade Schichten bilden sich symmetrisch zur zentralen neutralen Achse des Materials, </a:t>
            </a:r>
            <a:r>
              <a:rPr lang="en-US"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 </a:t>
            </a:r>
          </a:p>
          <a:p>
            <a:pPr marL="285750" indent="-285750" algn="just">
              <a:spcAft>
                <a:spcPts val="0"/>
              </a:spcAft>
              <a:buFont typeface="Arial" panose="020B0604020202020204" pitchFamily="34" charset="0"/>
              <a:buChar char="•"/>
            </a:pPr>
            <a:r>
              <a:rPr lang="de-DE"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Die Wachstumsringe in den Klebeschichten müssen ersetzt werden</a:t>
            </a:r>
            <a:r>
              <a:rPr lang="en-US"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a:t>
            </a:r>
            <a:endParaRPr lang="en-US" sz="1400" dirty="0">
              <a:solidFill>
                <a:srgbClr val="456A2C"/>
              </a:solidFill>
              <a:effectLst/>
              <a:latin typeface="Glacial Indifference" panose="020B0604020202020204" charset="0"/>
              <a:ea typeface="Times New Roman" panose="02020603050405020304" pitchFamily="18" charset="0"/>
              <a:cs typeface="Times New Roman" panose="02020603050405020304" pitchFamily="18" charset="0"/>
            </a:endParaRPr>
          </a:p>
        </p:txBody>
      </p:sp>
      <p:sp>
        <p:nvSpPr>
          <p:cNvPr id="21" name="Rectangle 20"/>
          <p:cNvSpPr/>
          <p:nvPr/>
        </p:nvSpPr>
        <p:spPr>
          <a:xfrm>
            <a:off x="9426823" y="4063476"/>
            <a:ext cx="5039521" cy="369332"/>
          </a:xfrm>
          <a:prstGeom prst="rect">
            <a:avLst/>
          </a:prstGeom>
        </p:spPr>
        <p:txBody>
          <a:bodyPr wrap="none">
            <a:spAutoFit/>
          </a:bodyPr>
          <a:lstStyle/>
          <a:p>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Erzeugung</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der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einschichtigen</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Massivholzplatten</a:t>
            </a:r>
            <a:endParaRPr lang="en-US" b="1" dirty="0">
              <a:solidFill>
                <a:srgbClr val="456A2C"/>
              </a:solidFill>
              <a:latin typeface="Glacial Indifference" panose="020B0604020202020204" charset="0"/>
            </a:endParaRPr>
          </a:p>
        </p:txBody>
      </p:sp>
      <p:sp>
        <p:nvSpPr>
          <p:cNvPr id="22" name="Rectangle 21"/>
          <p:cNvSpPr/>
          <p:nvPr/>
        </p:nvSpPr>
        <p:spPr>
          <a:xfrm>
            <a:off x="11861432" y="6054577"/>
            <a:ext cx="6210033" cy="369332"/>
          </a:xfrm>
          <a:prstGeom prst="rect">
            <a:avLst/>
          </a:prstGeom>
        </p:spPr>
        <p:txBody>
          <a:bodyPr wrap="none">
            <a:spAutoFit/>
          </a:bodyPr>
          <a:lstStyle/>
          <a:p>
            <a:r>
              <a:rPr lang="de-DE"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Rundholz mit kleinem Durchmesser für die Balkenherstellung</a:t>
            </a:r>
            <a:endParaRPr lang="en-US" dirty="0">
              <a:solidFill>
                <a:srgbClr val="456A2C"/>
              </a:solidFill>
              <a:latin typeface="Glacial Indifference" panose="020B0604020202020204" charset="0"/>
            </a:endParaRPr>
          </a:p>
        </p:txBody>
      </p:sp>
      <p:sp>
        <p:nvSpPr>
          <p:cNvPr id="23" name="Rectangle 22"/>
          <p:cNvSpPr/>
          <p:nvPr/>
        </p:nvSpPr>
        <p:spPr>
          <a:xfrm>
            <a:off x="1082040" y="9354717"/>
            <a:ext cx="9144000" cy="400110"/>
          </a:xfrm>
          <a:prstGeom prst="rect">
            <a:avLst/>
          </a:prstGeom>
        </p:spPr>
        <p:txBody>
          <a:bodyPr>
            <a:spAutoFit/>
          </a:bodyPr>
          <a:lstStyle/>
          <a:p>
            <a:pPr marL="685800" indent="-685800">
              <a:tabLst>
                <a:tab pos="685800" algn="l"/>
                <a:tab pos="457200" algn="l"/>
              </a:tabLst>
            </a:pPr>
            <a:r>
              <a:rPr lang="en-US" sz="1000" dirty="0">
                <a:solidFill>
                  <a:schemeClr val="bg1"/>
                </a:solidFill>
                <a:latin typeface="Glacial Indifference" panose="020B0604020202020204" charset="0"/>
              </a:rPr>
              <a:t>http://www.treehugger.com/sustainable-product-design/interlocking-cross-laminated-timber-could-use-square-miles-beetle-killed-lumber.html </a:t>
            </a:r>
          </a:p>
          <a:p>
            <a:pPr marL="685800" indent="-685800">
              <a:tabLst>
                <a:tab pos="685800" algn="l"/>
                <a:tab pos="457200" algn="l"/>
              </a:tabLst>
            </a:pPr>
            <a:r>
              <a:rPr lang="en-US" sz="1000" dirty="0">
                <a:solidFill>
                  <a:schemeClr val="bg1"/>
                </a:solidFill>
                <a:latin typeface="Glacial Indifference" panose="020B0604020202020204" charset="0"/>
                <a:ea typeface="Times New Roman" panose="02020603050405020304" pitchFamily="18" charset="0"/>
                <a:cs typeface="Arial" panose="020B0604020202020204" pitchFamily="34" charset="0"/>
              </a:rPr>
              <a:t>7.%20 Neue%20 Holzwerkstoffe%20S.7.1_ 7.12.pdf</a:t>
            </a:r>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 </a:t>
            </a:r>
            <a:endParaRPr lang="en-US" sz="1000" dirty="0">
              <a:solidFill>
                <a:schemeClr val="bg1"/>
              </a:solidFill>
              <a:latin typeface="Glacial Indifference" panose="020B0604020202020204" charset="0"/>
            </a:endParaRPr>
          </a:p>
        </p:txBody>
      </p:sp>
      <p:sp>
        <p:nvSpPr>
          <p:cNvPr id="29" name="TextBox 9">
            <a:extLst>
              <a:ext uri="{FF2B5EF4-FFF2-40B4-BE49-F238E27FC236}">
                <a16:creationId xmlns:a16="http://schemas.microsoft.com/office/drawing/2014/main" id="{CC019E35-1DE9-40CE-B6AD-15448A5495EB}"/>
              </a:ext>
            </a:extLst>
          </p:cNvPr>
          <p:cNvSpPr txBox="1"/>
          <p:nvPr/>
        </p:nvSpPr>
        <p:spPr>
          <a:xfrm>
            <a:off x="10820400" y="9690564"/>
            <a:ext cx="7467600" cy="397546"/>
          </a:xfrm>
          <a:prstGeom prst="rect">
            <a:avLst/>
          </a:prstGeom>
        </p:spPr>
        <p:txBody>
          <a:bodyPr wrap="square" lIns="0" tIns="0" rIns="0" bIns="0" rtlCol="0" anchor="t">
            <a:spAutoFit/>
          </a:bodyPr>
          <a:lstStyle/>
          <a:p>
            <a:pPr>
              <a:lnSpc>
                <a:spcPts val="3645"/>
              </a:lnSpc>
            </a:pPr>
            <a:r>
              <a:rPr lang="en-US" sz="1600" spc="80" dirty="0">
                <a:solidFill>
                  <a:srgbClr val="52584D"/>
                </a:solidFill>
                <a:latin typeface="Glacial Indifference"/>
              </a:rPr>
              <a:t>LEKTION 3</a:t>
            </a:r>
            <a:r>
              <a:rPr lang="en-US" sz="1600" spc="80" dirty="0">
                <a:latin typeface="Glacial Indifference"/>
              </a:rPr>
              <a:t>: </a:t>
            </a:r>
            <a:r>
              <a:rPr lang="de-DE" sz="1600" spc="80" dirty="0">
                <a:latin typeface="Glacial Indifference"/>
              </a:rPr>
              <a:t>Verfügbarkeit und Umweltfreundlichkeit von Holz als Baustoff</a:t>
            </a:r>
          </a:p>
        </p:txBody>
      </p:sp>
    </p:spTree>
    <p:extLst>
      <p:ext uri="{BB962C8B-B14F-4D97-AF65-F5344CB8AC3E}">
        <p14:creationId xmlns:p14="http://schemas.microsoft.com/office/powerpoint/2010/main" val="64291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491438" cy="4780255"/>
            <a:chOff x="-2" y="-95249"/>
            <a:chExt cx="9988583" cy="6373674"/>
          </a:xfrm>
        </p:grpSpPr>
        <p:sp>
          <p:nvSpPr>
            <p:cNvPr id="8" name="TextBox 8"/>
            <p:cNvSpPr txBox="1"/>
            <p:nvPr/>
          </p:nvSpPr>
          <p:spPr>
            <a:xfrm>
              <a:off x="-2" y="-95249"/>
              <a:ext cx="9736794" cy="5745164"/>
            </a:xfrm>
            <a:prstGeom prst="rect">
              <a:avLst/>
            </a:prstGeom>
          </p:spPr>
          <p:txBody>
            <a:bodyPr wrap="square" lIns="0" tIns="0" rIns="0" bIns="0" rtlCol="0" anchor="t">
              <a:spAutoFit/>
            </a:bodyPr>
            <a:lstStyle/>
            <a:p>
              <a:pPr algn="l">
                <a:lnSpc>
                  <a:spcPts val="8370"/>
                </a:lnSpc>
              </a:pPr>
              <a:r>
                <a:rPr lang="en-US" sz="6200" spc="310" dirty="0">
                  <a:solidFill>
                    <a:schemeClr val="bg1"/>
                  </a:solidFill>
                  <a:latin typeface="League Spartan"/>
                </a:rPr>
                <a:t>VERLEIMTE HOLZ-WERKSTOFFE</a:t>
              </a:r>
            </a:p>
            <a:p>
              <a:pPr algn="l">
                <a:lnSpc>
                  <a:spcPts val="8370"/>
                </a:lnSpc>
              </a:pPr>
              <a:r>
                <a:rPr lang="en-US" sz="6200" spc="310" dirty="0">
                  <a:solidFill>
                    <a:schemeClr val="bg1"/>
                  </a:solidFill>
                  <a:latin typeface="League Spartan"/>
                </a:rPr>
                <a:t>2/4</a:t>
              </a:r>
            </a:p>
          </p:txBody>
        </p:sp>
        <p:sp>
          <p:nvSpPr>
            <p:cNvPr id="9" name="TextBox 9"/>
            <p:cNvSpPr txBox="1"/>
            <p:nvPr/>
          </p:nvSpPr>
          <p:spPr>
            <a:xfrm>
              <a:off x="-2" y="5457688"/>
              <a:ext cx="9988583" cy="820737"/>
            </a:xfrm>
            <a:prstGeom prst="rect">
              <a:avLst/>
            </a:prstGeom>
          </p:spPr>
          <p:txBody>
            <a:bodyPr wrap="square" lIns="0" tIns="0" rIns="0" bIns="0" rtlCol="0" anchor="t">
              <a:spAutoFit/>
            </a:bodyPr>
            <a:lstStyle/>
            <a:p>
              <a:pPr algn="l">
                <a:lnSpc>
                  <a:spcPts val="4810"/>
                </a:lnSpc>
              </a:pPr>
              <a:r>
                <a:rPr lang="en-US" sz="3700" spc="185" dirty="0" err="1">
                  <a:solidFill>
                    <a:schemeClr val="bg1"/>
                  </a:solidFill>
                  <a:latin typeface="League Spartan"/>
                </a:rPr>
                <a:t>Materialien</a:t>
              </a:r>
              <a:r>
                <a:rPr lang="en-US" sz="3700" spc="185" dirty="0">
                  <a:solidFill>
                    <a:schemeClr val="bg1"/>
                  </a:solidFill>
                  <a:latin typeface="League Spartan"/>
                </a:rPr>
                <a:t> </a:t>
              </a:r>
              <a:r>
                <a:rPr lang="en-US" sz="3700" spc="185" dirty="0" err="1">
                  <a:solidFill>
                    <a:schemeClr val="bg1"/>
                  </a:solidFill>
                  <a:latin typeface="League Spartan"/>
                </a:rPr>
                <a:t>aus</a:t>
              </a:r>
              <a:r>
                <a:rPr lang="en-US" sz="3700" spc="185" dirty="0">
                  <a:solidFill>
                    <a:schemeClr val="bg1"/>
                  </a:solidFill>
                  <a:latin typeface="League Spartan"/>
                </a:rPr>
                <a:t> </a:t>
              </a:r>
              <a:r>
                <a:rPr lang="en-US" sz="3700" spc="185" dirty="0" err="1">
                  <a:solidFill>
                    <a:schemeClr val="bg1"/>
                  </a:solidFill>
                  <a:latin typeface="League Spartan"/>
                </a:rPr>
                <a:t>Furnieren</a:t>
              </a: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sp>
        <p:nvSpPr>
          <p:cNvPr id="5" name="Rectangle 1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2" name="Organization Chart 1"/>
          <p:cNvGrpSpPr>
            <a:grpSpLocks noChangeAspect="1"/>
          </p:cNvGrpSpPr>
          <p:nvPr/>
        </p:nvGrpSpPr>
        <p:grpSpPr bwMode="auto">
          <a:xfrm>
            <a:off x="9677400" y="114300"/>
            <a:ext cx="8299199" cy="2436073"/>
            <a:chOff x="1634" y="4771"/>
            <a:chExt cx="7594" cy="1463"/>
          </a:xfrm>
        </p:grpSpPr>
        <p:cxnSp>
          <p:nvCxnSpPr>
            <p:cNvPr id="5128" name="_s5128"/>
            <p:cNvCxnSpPr>
              <a:cxnSpLocks noChangeShapeType="1"/>
              <a:stCxn id="17" idx="0"/>
              <a:endCxn id="14" idx="2"/>
            </p:cNvCxnSpPr>
            <p:nvPr/>
          </p:nvCxnSpPr>
          <p:spPr bwMode="auto">
            <a:xfrm rot="16200000" flipV="1">
              <a:off x="6632" y="3832"/>
              <a:ext cx="352" cy="2754"/>
            </a:xfrm>
            <a:prstGeom prst="bentConnector3">
              <a:avLst>
                <a:gd name="adj1" fmla="val 27713"/>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5127" name="_s5127"/>
            <p:cNvCxnSpPr>
              <a:cxnSpLocks noChangeShapeType="1"/>
              <a:endCxn id="14" idx="2"/>
            </p:cNvCxnSpPr>
            <p:nvPr/>
          </p:nvCxnSpPr>
          <p:spPr bwMode="auto">
            <a:xfrm rot="16200000" flipV="1">
              <a:off x="5256" y="5209"/>
              <a:ext cx="351" cy="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5126" name="_s5126"/>
            <p:cNvCxnSpPr>
              <a:cxnSpLocks noChangeShapeType="1"/>
              <a:stCxn id="15" idx="0"/>
              <a:endCxn id="14" idx="2"/>
            </p:cNvCxnSpPr>
            <p:nvPr/>
          </p:nvCxnSpPr>
          <p:spPr bwMode="auto">
            <a:xfrm rot="16200000">
              <a:off x="3948" y="3902"/>
              <a:ext cx="352" cy="2614"/>
            </a:xfrm>
            <a:prstGeom prst="bentConnector3">
              <a:avLst>
                <a:gd name="adj1" fmla="val 27481"/>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14" name="_s5125"/>
            <p:cNvSpPr>
              <a:spLocks noChangeArrowheads="1"/>
            </p:cNvSpPr>
            <p:nvPr/>
          </p:nvSpPr>
          <p:spPr bwMode="auto">
            <a:xfrm>
              <a:off x="4351" y="4771"/>
              <a:ext cx="2160" cy="262"/>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Materialien</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aus</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Furnieren</a:t>
              </a:r>
              <a:endPar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endParaRPr>
            </a:p>
          </p:txBody>
        </p:sp>
        <p:sp>
          <p:nvSpPr>
            <p:cNvPr id="15" name="_s5124"/>
            <p:cNvSpPr>
              <a:spLocks noChangeArrowheads="1"/>
            </p:cNvSpPr>
            <p:nvPr/>
          </p:nvSpPr>
          <p:spPr bwMode="auto">
            <a:xfrm>
              <a:off x="1634" y="5385"/>
              <a:ext cx="2366" cy="848"/>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AT" altLang="ja-JP" sz="1400" b="0" i="0" u="sng" strike="noStrike" cap="none" normalizeH="0" baseline="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Verdichtet / nicht verdichtet</a:t>
              </a:r>
              <a:endParaRPr kumimoji="0" lang="de-AT" altLang="ja-JP" sz="1400" b="0" i="0" u="sng" strike="noStrike" cap="none" normalizeH="0" baseline="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AT" altLang="ja-JP" sz="1400" b="0" i="0" u="none" strike="noStrike" cap="none" normalizeH="0" baseline="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Sperrholz (NV)</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AT" altLang="ja-JP" sz="1400" b="0" i="0" u="none" strike="noStrike" cap="none" normalizeH="0" baseline="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Furnierschichtholz (NV)</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AT" altLang="ja-JP" sz="1400" b="0" i="0" u="none" strike="noStrike" cap="none" normalizeH="0" baseline="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Bakelit Sperrholz (V)</a:t>
              </a:r>
              <a:endParaRPr kumimoji="0" lang="de-AT" altLang="ja-JP" sz="1400" b="0" i="0" u="none" strike="noStrike" cap="none" normalizeH="0" baseline="0">
                <a:ln>
                  <a:noFill/>
                </a:ln>
                <a:solidFill>
                  <a:schemeClr val="tx1"/>
                </a:solidFill>
                <a:effectLst/>
                <a:latin typeface="Glacial Indifference" panose="020B0604020202020204" charset="0"/>
              </a:endParaRPr>
            </a:p>
          </p:txBody>
        </p:sp>
        <p:sp>
          <p:nvSpPr>
            <p:cNvPr id="16" name="_s5123"/>
            <p:cNvSpPr>
              <a:spLocks noChangeArrowheads="1"/>
            </p:cNvSpPr>
            <p:nvPr/>
          </p:nvSpPr>
          <p:spPr bwMode="auto">
            <a:xfrm>
              <a:off x="4351" y="5385"/>
              <a:ext cx="2526" cy="710"/>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sng"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Furniertyp</a:t>
              </a:r>
              <a:endParaRPr kumimoji="0" lang="en-US" altLang="ja-JP" sz="1400" b="0" i="0" u="sng"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AT"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Vollfurnierplatte</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Sperrholz</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LVL)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Furnierstreifen</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Parrallam</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17" name="_s5122"/>
            <p:cNvSpPr>
              <a:spLocks noChangeArrowheads="1"/>
            </p:cNvSpPr>
            <p:nvPr/>
          </p:nvSpPr>
          <p:spPr bwMode="auto">
            <a:xfrm>
              <a:off x="7142" y="5385"/>
              <a:ext cx="2086" cy="849"/>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sng"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Ausrichtung</a:t>
              </a:r>
              <a:r>
                <a:rPr kumimoji="0" lang="en-US" altLang="ja-JP" sz="1400" b="0" i="0" u="sng"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der </a:t>
              </a:r>
              <a:r>
                <a:rPr kumimoji="0" lang="en-US" altLang="ja-JP" sz="1400" b="0" i="0" u="sng"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Furniere</a:t>
              </a:r>
              <a:endParaRPr kumimoji="0" lang="en-US" altLang="ja-JP" sz="1400" b="0" i="0" u="sng"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90 ° zueinander (Sperrholz)</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Parallele Fasern (LVL)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Verschiedene Richtungen (Spezialsperrholz)</a:t>
              </a:r>
              <a:endPar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endParaRPr>
            </a:p>
          </p:txBody>
        </p:sp>
      </p:grpSp>
      <p:sp>
        <p:nvSpPr>
          <p:cNvPr id="18" name="Rectangle 17"/>
          <p:cNvSpPr/>
          <p:nvPr/>
        </p:nvSpPr>
        <p:spPr>
          <a:xfrm>
            <a:off x="9528423" y="6693575"/>
            <a:ext cx="9144000" cy="2031325"/>
          </a:xfrm>
          <a:prstGeom prst="rect">
            <a:avLst/>
          </a:prstGeom>
        </p:spPr>
        <p:txBody>
          <a:bodyPr>
            <a:spAutoFit/>
          </a:bodyPr>
          <a:lstStyle/>
          <a:p>
            <a:pPr algn="just">
              <a:spcAft>
                <a:spcPts val="0"/>
              </a:spcAft>
            </a:pP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Als Baumaterial kann Sperrholz verwendet werden für:</a:t>
            </a:r>
          </a:p>
          <a:p>
            <a:pPr marL="285750" indent="-285750" algn="just">
              <a:spcAft>
                <a:spcPts val="0"/>
              </a:spcAft>
              <a:buFont typeface="Arial" panose="020B0604020202020204" pitchFamily="34" charset="0"/>
              <a:buChar char="•"/>
            </a:pP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Dachunterkonstruktionen</a:t>
            </a:r>
          </a:p>
          <a:p>
            <a:pPr marL="285750" indent="-285750" algn="just">
              <a:spcAft>
                <a:spcPts val="0"/>
              </a:spcAft>
              <a:buFont typeface="Arial" panose="020B0604020202020204" pitchFamily="34" charset="0"/>
              <a:buChar char="•"/>
            </a:pP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Unterbodenverkleidung</a:t>
            </a:r>
          </a:p>
          <a:p>
            <a:pPr marL="285750" indent="-285750" algn="just">
              <a:spcAft>
                <a:spcPts val="0"/>
              </a:spcAft>
              <a:buFont typeface="Arial" panose="020B0604020202020204" pitchFamily="34" charset="0"/>
              <a:buChar char="•"/>
            </a:pP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Aussteifung für Wand- und tragende Strukturen</a:t>
            </a:r>
          </a:p>
          <a:p>
            <a:pPr marL="285750" indent="-285750" algn="just">
              <a:spcAft>
                <a:spcPts val="0"/>
              </a:spcAft>
              <a:buFont typeface="Arial" panose="020B0604020202020204" pitchFamily="34" charset="0"/>
              <a:buChar char="•"/>
            </a:pP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Innenverkleidung</a:t>
            </a:r>
          </a:p>
          <a:p>
            <a:pPr marL="285750" indent="-285750" algn="just">
              <a:spcAft>
                <a:spcPts val="0"/>
              </a:spcAft>
              <a:buFont typeface="Arial" panose="020B0604020202020204" pitchFamily="34" charset="0"/>
              <a:buChar char="•"/>
            </a:pP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Balkonböden</a:t>
            </a:r>
          </a:p>
          <a:p>
            <a:pPr marL="285750" indent="-285750" algn="just">
              <a:spcAft>
                <a:spcPts val="0"/>
              </a:spcAft>
              <a:buFont typeface="Arial" panose="020B0604020202020204" pitchFamily="34" charset="0"/>
              <a:buChar char="•"/>
            </a:pP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Gerüstplattformen</a:t>
            </a:r>
          </a:p>
          <a:p>
            <a:pPr marL="285750" indent="-285750" algn="just">
              <a:spcAft>
                <a:spcPts val="0"/>
              </a:spcAft>
              <a:buFont typeface="Arial" panose="020B0604020202020204" pitchFamily="34" charset="0"/>
              <a:buChar char="•"/>
            </a:pP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Betongussformen</a:t>
            </a:r>
          </a:p>
          <a:p>
            <a:pPr marL="285750" indent="-285750" algn="just">
              <a:spcAft>
                <a:spcPts val="0"/>
              </a:spcAft>
              <a:buFont typeface="Arial" panose="020B0604020202020204" pitchFamily="34" charset="0"/>
              <a:buChar char="•"/>
            </a:pP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Baustellenzäune </a:t>
            </a:r>
          </a:p>
        </p:txBody>
      </p:sp>
      <p:pic>
        <p:nvPicPr>
          <p:cNvPr id="5135" name="Picture 15" descr="Riga P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2920" y="5143499"/>
            <a:ext cx="157059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descr="Metsä Wood Kerto® LVL Qp-beam | Wood Produc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9524" y="5124851"/>
            <a:ext cx="157059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tt&amp;emacr;lu rezult&amp;amacr;ti vaic&amp;amacr;jumam “resin impregnated plywoo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7489" y="5016500"/>
            <a:ext cx="1719580" cy="1296000"/>
          </a:xfrm>
          <a:prstGeom prst="rect">
            <a:avLst/>
          </a:prstGeom>
          <a:ln>
            <a:noFill/>
          </a:ln>
          <a:effectLst>
            <a:softEdge rad="112500"/>
          </a:effectLst>
        </p:spPr>
      </p:pic>
      <p:sp>
        <p:nvSpPr>
          <p:cNvPr id="19" name="Rectangle 18"/>
          <p:cNvSpPr/>
          <p:nvPr/>
        </p:nvSpPr>
        <p:spPr>
          <a:xfrm>
            <a:off x="9601200" y="2875237"/>
            <a:ext cx="8375399" cy="1384995"/>
          </a:xfrm>
          <a:prstGeom prst="rect">
            <a:avLst/>
          </a:prstGeom>
        </p:spPr>
        <p:txBody>
          <a:bodyPr wrap="square">
            <a:spAutoFit/>
          </a:bodyPr>
          <a:lstStyle/>
          <a:p>
            <a:pPr algn="just">
              <a:spcAft>
                <a:spcPts val="0"/>
              </a:spcAft>
            </a:pP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Qualitätsklasse für Sperrholz mit Birkenfurnieroberfläche</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a:t>
            </a:r>
            <a:endParaRPr lang="en-US" sz="1400" dirty="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pP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A (E) - </a:t>
            </a: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einwandfreie Sonderqualität (nur in begrenztem Umfang verfügbar).</a:t>
            </a:r>
          </a:p>
          <a:p>
            <a:pPr marL="342900" lvl="0" indent="-342900" algn="just">
              <a:spcAft>
                <a:spcPts val="0"/>
              </a:spcAft>
              <a:buFont typeface="Symbol" panose="05050102010706020507" pitchFamily="18" charset="2"/>
              <a:buChar char=""/>
            </a:pP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B (I) - lackierte oder gewachste Oberfläche.</a:t>
            </a:r>
          </a:p>
          <a:p>
            <a:pPr marL="342900" lvl="0" indent="-342900" algn="just">
              <a:spcAft>
                <a:spcPts val="0"/>
              </a:spcAft>
              <a:buFont typeface="Symbol" panose="05050102010706020507" pitchFamily="18" charset="2"/>
              <a:buChar char=""/>
            </a:pP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S (II) - lackierbare Oberflächen.</a:t>
            </a:r>
          </a:p>
          <a:p>
            <a:pPr marL="342900" lvl="0" indent="-342900" algn="just">
              <a:spcAft>
                <a:spcPts val="0"/>
              </a:spcAft>
              <a:buFont typeface="Symbol" panose="05050102010706020507" pitchFamily="18" charset="2"/>
              <a:buChar char=""/>
            </a:pP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BB (III) - normale Qualität, z. B. unter Abdeckungen, die häufigste Qualität in Bauwerken.</a:t>
            </a:r>
          </a:p>
          <a:p>
            <a:pPr marL="342900" lvl="0" indent="-342900" algn="just">
              <a:spcAft>
                <a:spcPts val="0"/>
              </a:spcAft>
              <a:buFont typeface="Symbol" panose="05050102010706020507" pitchFamily="18" charset="2"/>
              <a:buChar char=""/>
            </a:pPr>
            <a:r>
              <a:rPr lang="de-DE"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WG (IV) - für weniger anspruchsvolle Anwendungen; eine Qualität, die nicht repariert werden kann</a:t>
            </a:r>
          </a:p>
        </p:txBody>
      </p:sp>
      <p:sp>
        <p:nvSpPr>
          <p:cNvPr id="20" name="Rectangle 19"/>
          <p:cNvSpPr/>
          <p:nvPr/>
        </p:nvSpPr>
        <p:spPr>
          <a:xfrm>
            <a:off x="12045421" y="4435614"/>
            <a:ext cx="3769622" cy="611706"/>
          </a:xfrm>
          <a:prstGeom prst="rect">
            <a:avLst/>
          </a:prstGeom>
        </p:spPr>
        <p:txBody>
          <a:bodyPr wrap="none">
            <a:spAutoFit/>
          </a:bodyPr>
          <a:lstStyle/>
          <a:p>
            <a:pPr>
              <a:lnSpc>
                <a:spcPts val="4810"/>
              </a:lnSpc>
            </a:pPr>
            <a:r>
              <a:rPr lang="en-US" b="1" spc="185" dirty="0" err="1">
                <a:solidFill>
                  <a:srgbClr val="456A2C"/>
                </a:solidFill>
                <a:latin typeface="Glacial Indifference" panose="020B0604020202020204" charset="0"/>
              </a:rPr>
              <a:t>Materialien</a:t>
            </a:r>
            <a:r>
              <a:rPr lang="en-US" b="1" spc="185" dirty="0">
                <a:solidFill>
                  <a:srgbClr val="456A2C"/>
                </a:solidFill>
                <a:latin typeface="Glacial Indifference" panose="020B0604020202020204" charset="0"/>
              </a:rPr>
              <a:t> auf </a:t>
            </a:r>
            <a:r>
              <a:rPr lang="en-US" b="1" spc="185" dirty="0" err="1">
                <a:solidFill>
                  <a:srgbClr val="456A2C"/>
                </a:solidFill>
                <a:latin typeface="Glacial Indifference" panose="020B0604020202020204" charset="0"/>
              </a:rPr>
              <a:t>Furnierbasis</a:t>
            </a:r>
            <a:endParaRPr lang="en-US" b="1" spc="185" dirty="0">
              <a:solidFill>
                <a:srgbClr val="456A2C"/>
              </a:solidFill>
              <a:latin typeface="Glacial Indifference" panose="020B0604020202020204" charset="0"/>
            </a:endParaRPr>
          </a:p>
        </p:txBody>
      </p:sp>
      <p:sp>
        <p:nvSpPr>
          <p:cNvPr id="27" name="Rectangle 26"/>
          <p:cNvSpPr/>
          <p:nvPr/>
        </p:nvSpPr>
        <p:spPr>
          <a:xfrm>
            <a:off x="11184896" y="5917647"/>
            <a:ext cx="4716997" cy="598882"/>
          </a:xfrm>
          <a:prstGeom prst="rect">
            <a:avLst/>
          </a:prstGeom>
        </p:spPr>
        <p:txBody>
          <a:bodyPr wrap="none">
            <a:spAutoFit/>
          </a:bodyPr>
          <a:lstStyle/>
          <a:p>
            <a:pPr>
              <a:lnSpc>
                <a:spcPts val="4810"/>
              </a:lnSpc>
            </a:pPr>
            <a:r>
              <a:rPr lang="en-US" sz="1400" b="1" spc="185" dirty="0" err="1">
                <a:solidFill>
                  <a:srgbClr val="456A2C"/>
                </a:solidFill>
                <a:latin typeface="Glacial Indifference" panose="020B0604020202020204" charset="0"/>
              </a:rPr>
              <a:t>Sperrholz</a:t>
            </a:r>
            <a:r>
              <a:rPr lang="en-US" sz="1400" b="1" spc="185" dirty="0">
                <a:solidFill>
                  <a:srgbClr val="456A2C"/>
                </a:solidFill>
                <a:latin typeface="Glacial Indifference" panose="020B0604020202020204" charset="0"/>
              </a:rPr>
              <a:t>    </a:t>
            </a:r>
            <a:r>
              <a:rPr lang="en-US" sz="1400" b="1" spc="185" dirty="0" err="1">
                <a:solidFill>
                  <a:srgbClr val="456A2C"/>
                </a:solidFill>
                <a:latin typeface="Glacial Indifference" panose="020B0604020202020204" charset="0"/>
              </a:rPr>
              <a:t>Furnierschichtholz</a:t>
            </a:r>
            <a:r>
              <a:rPr lang="en-US" sz="1400" b="1" spc="185" dirty="0">
                <a:solidFill>
                  <a:srgbClr val="456A2C"/>
                </a:solidFill>
                <a:latin typeface="Glacial Indifference" panose="020B0604020202020204" charset="0"/>
              </a:rPr>
              <a:t> 	</a:t>
            </a:r>
            <a:r>
              <a:rPr lang="en-US" sz="1400" b="1" spc="185" dirty="0" err="1">
                <a:solidFill>
                  <a:srgbClr val="456A2C"/>
                </a:solidFill>
                <a:latin typeface="Glacial Indifference" panose="020B0604020202020204" charset="0"/>
              </a:rPr>
              <a:t>Bakelit</a:t>
            </a:r>
            <a:endParaRPr lang="en-US" sz="1400" b="1" spc="185" dirty="0">
              <a:solidFill>
                <a:srgbClr val="456A2C"/>
              </a:solidFill>
              <a:latin typeface="Glacial Indifference" panose="020B0604020202020204" charset="0"/>
            </a:endParaRPr>
          </a:p>
        </p:txBody>
      </p:sp>
      <p:sp>
        <p:nvSpPr>
          <p:cNvPr id="21" name="Rectangle 20"/>
          <p:cNvSpPr/>
          <p:nvPr/>
        </p:nvSpPr>
        <p:spPr>
          <a:xfrm>
            <a:off x="1048190" y="9271635"/>
            <a:ext cx="9144000" cy="707886"/>
          </a:xfrm>
          <a:prstGeom prst="rect">
            <a:avLst/>
          </a:prstGeom>
        </p:spPr>
        <p:txBody>
          <a:bodyPr>
            <a:spAutoFit/>
          </a:bodyPr>
          <a:lstStyle/>
          <a:p>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https://www.finieris.com/en/products/plywood/raw-plywood/riga-ply</a:t>
            </a:r>
            <a:endPar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a:p>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https://www.woodproducts.fi/metsa-wood-kertor-lvl-qp-beam</a:t>
            </a:r>
          </a:p>
          <a:p>
            <a:r>
              <a:rPr lang="en-US" sz="1000" dirty="0">
                <a:solidFill>
                  <a:schemeClr val="bg1"/>
                </a:solidFill>
                <a:latin typeface="Glacial Indifference" panose="020B0604020202020204" charset="0"/>
              </a:rPr>
              <a:t>https://www.storaenso.com/en/newsroom/news/2020/6/developing-a-lignin-based-resin-for-plywood</a:t>
            </a:r>
          </a:p>
          <a:p>
            <a:r>
              <a:rPr lang="en-US" sz="1000" dirty="0">
                <a:solidFill>
                  <a:schemeClr val="bg1"/>
                </a:solidFill>
                <a:latin typeface="Glacial Indifference" panose="020B0604020202020204" charset="0"/>
              </a:rPr>
              <a:t>https://www.woodproducts.fi/content/plywood</a:t>
            </a:r>
          </a:p>
        </p:txBody>
      </p:sp>
      <p:sp>
        <p:nvSpPr>
          <p:cNvPr id="26" name="TextBox 9">
            <a:extLst>
              <a:ext uri="{FF2B5EF4-FFF2-40B4-BE49-F238E27FC236}">
                <a16:creationId xmlns:a16="http://schemas.microsoft.com/office/drawing/2014/main" id="{C512B51C-251B-4713-813A-0ED97DF0AAB3}"/>
              </a:ext>
            </a:extLst>
          </p:cNvPr>
          <p:cNvSpPr txBox="1"/>
          <p:nvPr/>
        </p:nvSpPr>
        <p:spPr>
          <a:xfrm>
            <a:off x="10820400" y="9690564"/>
            <a:ext cx="7467600" cy="397546"/>
          </a:xfrm>
          <a:prstGeom prst="rect">
            <a:avLst/>
          </a:prstGeom>
        </p:spPr>
        <p:txBody>
          <a:bodyPr wrap="square" lIns="0" tIns="0" rIns="0" bIns="0" rtlCol="0" anchor="t">
            <a:spAutoFit/>
          </a:bodyPr>
          <a:lstStyle/>
          <a:p>
            <a:pPr>
              <a:lnSpc>
                <a:spcPts val="3645"/>
              </a:lnSpc>
            </a:pPr>
            <a:r>
              <a:rPr lang="en-US" sz="1600" spc="80" dirty="0">
                <a:solidFill>
                  <a:srgbClr val="52584D"/>
                </a:solidFill>
                <a:latin typeface="Glacial Indifference"/>
              </a:rPr>
              <a:t>LEKTION 3</a:t>
            </a:r>
            <a:r>
              <a:rPr lang="en-US" sz="1600" spc="80" dirty="0">
                <a:latin typeface="Glacial Indifference"/>
              </a:rPr>
              <a:t>: </a:t>
            </a:r>
            <a:r>
              <a:rPr lang="de-DE" sz="1600" spc="80" dirty="0">
                <a:latin typeface="Glacial Indifference"/>
              </a:rPr>
              <a:t>Verfügbarkeit und Umweltfreundlichkeit von Holz als Baustoff</a:t>
            </a:r>
          </a:p>
        </p:txBody>
      </p:sp>
    </p:spTree>
    <p:extLst>
      <p:ext uri="{BB962C8B-B14F-4D97-AF65-F5344CB8AC3E}">
        <p14:creationId xmlns:p14="http://schemas.microsoft.com/office/powerpoint/2010/main" val="417043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491438" cy="5395808"/>
            <a:chOff x="-2" y="-95249"/>
            <a:chExt cx="9988583" cy="7194412"/>
          </a:xfrm>
        </p:grpSpPr>
        <p:sp>
          <p:nvSpPr>
            <p:cNvPr id="8" name="TextBox 8"/>
            <p:cNvSpPr txBox="1"/>
            <p:nvPr/>
          </p:nvSpPr>
          <p:spPr>
            <a:xfrm>
              <a:off x="-2" y="-95249"/>
              <a:ext cx="9736794" cy="5745164"/>
            </a:xfrm>
            <a:prstGeom prst="rect">
              <a:avLst/>
            </a:prstGeom>
          </p:spPr>
          <p:txBody>
            <a:bodyPr wrap="square" lIns="0" tIns="0" rIns="0" bIns="0" rtlCol="0" anchor="t">
              <a:spAutoFit/>
            </a:bodyPr>
            <a:lstStyle/>
            <a:p>
              <a:pPr algn="l">
                <a:lnSpc>
                  <a:spcPts val="8370"/>
                </a:lnSpc>
              </a:pPr>
              <a:r>
                <a:rPr lang="en-US" sz="6200" spc="310" dirty="0">
                  <a:solidFill>
                    <a:schemeClr val="bg1"/>
                  </a:solidFill>
                  <a:latin typeface="League Spartan"/>
                </a:rPr>
                <a:t>VERLEIMTE HOLZ-WERKSTOFFE</a:t>
              </a:r>
            </a:p>
            <a:p>
              <a:pPr algn="l">
                <a:lnSpc>
                  <a:spcPts val="8370"/>
                </a:lnSpc>
              </a:pPr>
              <a:r>
                <a:rPr lang="en-US" sz="6200" spc="310" dirty="0">
                  <a:solidFill>
                    <a:schemeClr val="bg1"/>
                  </a:solidFill>
                  <a:latin typeface="League Spartan"/>
                </a:rPr>
                <a:t>3/4</a:t>
              </a:r>
            </a:p>
          </p:txBody>
        </p:sp>
        <p:sp>
          <p:nvSpPr>
            <p:cNvPr id="9" name="TextBox 9"/>
            <p:cNvSpPr txBox="1"/>
            <p:nvPr/>
          </p:nvSpPr>
          <p:spPr>
            <a:xfrm>
              <a:off x="-2" y="5457688"/>
              <a:ext cx="9988583" cy="1641475"/>
            </a:xfrm>
            <a:prstGeom prst="rect">
              <a:avLst/>
            </a:prstGeom>
          </p:spPr>
          <p:txBody>
            <a:bodyPr wrap="square" lIns="0" tIns="0" rIns="0" bIns="0" rtlCol="0" anchor="t">
              <a:spAutoFit/>
            </a:bodyPr>
            <a:lstStyle/>
            <a:p>
              <a:pPr algn="l">
                <a:lnSpc>
                  <a:spcPts val="4810"/>
                </a:lnSpc>
              </a:pPr>
              <a:r>
                <a:rPr lang="de-AT" sz="3700" spc="185" dirty="0">
                  <a:solidFill>
                    <a:schemeClr val="bg1"/>
                  </a:solidFill>
                  <a:latin typeface="League Spartan"/>
                </a:rPr>
                <a:t>Holzspanwerkstoffe</a:t>
              </a:r>
            </a:p>
            <a:p>
              <a:pPr algn="l">
                <a:lnSpc>
                  <a:spcPts val="4810"/>
                </a:lnSpc>
              </a:pPr>
              <a:endParaRPr lang="de-AT"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8</a:t>
            </a:fld>
            <a:endParaRPr lang="en-US" sz="2400" spc="120" dirty="0">
              <a:solidFill>
                <a:srgbClr val="D9D9D9"/>
              </a:solidFill>
              <a:latin typeface="Glacial Indifference"/>
            </a:endParaRPr>
          </a:p>
        </p:txBody>
      </p:sp>
      <p:sp>
        <p:nvSpPr>
          <p:cNvPr id="2" name="Rectangle 1"/>
          <p:cNvSpPr/>
          <p:nvPr/>
        </p:nvSpPr>
        <p:spPr>
          <a:xfrm>
            <a:off x="9601200" y="190500"/>
            <a:ext cx="4478149" cy="369332"/>
          </a:xfrm>
          <a:prstGeom prst="rect">
            <a:avLst/>
          </a:prstGeom>
        </p:spPr>
        <p:txBody>
          <a:bodyPr wrap="none">
            <a:spAutoFit/>
          </a:bodyPr>
          <a:lstStyle/>
          <a:p>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Holzspanplatte</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und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Grobspanplatte</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(OSB)</a:t>
            </a:r>
            <a:endParaRPr lang="en-US" dirty="0">
              <a:solidFill>
                <a:srgbClr val="456A2C"/>
              </a:solidFill>
              <a:latin typeface="Glacial Indifference" panose="020B0604020202020204" charset="0"/>
            </a:endParaRPr>
          </a:p>
        </p:txBody>
      </p:sp>
      <p:pic>
        <p:nvPicPr>
          <p:cNvPr id="10" name="Picture 9" descr="Skaidu plātne P2 - Skaidu plātne P2 - Skaidu plātne - Kronobuild - Produkti  - Kronospan"/>
          <p:cNvPicPr/>
          <p:nvPr/>
        </p:nvPicPr>
        <p:blipFill rotWithShape="1">
          <a:blip r:embed="rId2" cstate="print">
            <a:extLst>
              <a:ext uri="{28A0092B-C50C-407E-A947-70E740481C1C}">
                <a14:useLocalDpi xmlns:a14="http://schemas.microsoft.com/office/drawing/2010/main" val="0"/>
              </a:ext>
            </a:extLst>
          </a:blip>
          <a:srcRect r="13111"/>
          <a:stretch/>
        </p:blipFill>
        <p:spPr bwMode="auto">
          <a:xfrm>
            <a:off x="9763594" y="722076"/>
            <a:ext cx="1312545" cy="1080000"/>
          </a:xfrm>
          <a:prstGeom prst="rect">
            <a:avLst/>
          </a:prstGeom>
          <a:noFill/>
          <a:ln>
            <a:noFill/>
          </a:ln>
          <a:extLst>
            <a:ext uri="{53640926-AAD7-44D8-BBD7-CCE9431645EC}">
              <a14:shadowObscured xmlns:a14="http://schemas.microsoft.com/office/drawing/2010/main"/>
            </a:ext>
          </a:extLst>
        </p:spPr>
      </p:pic>
      <p:pic>
        <p:nvPicPr>
          <p:cNvPr id="12" name="Picture 11" descr="Particleboard P5 - Particleboard P5 - Particleboard - Kronobuild - Products  - Kronospan - Leading manufacturer of wood-based panels"/>
          <p:cNvPicPr/>
          <p:nvPr/>
        </p:nvPicPr>
        <p:blipFill rotWithShape="1">
          <a:blip r:embed="rId3" cstate="print">
            <a:extLst>
              <a:ext uri="{28A0092B-C50C-407E-A947-70E740481C1C}">
                <a14:useLocalDpi xmlns:a14="http://schemas.microsoft.com/office/drawing/2010/main" val="0"/>
              </a:ext>
            </a:extLst>
          </a:blip>
          <a:srcRect r="9356"/>
          <a:stretch/>
        </p:blipFill>
        <p:spPr bwMode="auto">
          <a:xfrm>
            <a:off x="11967016" y="722076"/>
            <a:ext cx="1369695" cy="1080000"/>
          </a:xfrm>
          <a:prstGeom prst="rect">
            <a:avLst/>
          </a:prstGeom>
          <a:noFill/>
          <a:ln>
            <a:noFill/>
          </a:ln>
          <a:extLst>
            <a:ext uri="{53640926-AAD7-44D8-BBD7-CCE9431645EC}">
              <a14:shadowObscured xmlns:a14="http://schemas.microsoft.com/office/drawing/2010/main"/>
            </a:ext>
          </a:extLst>
        </p:spPr>
      </p:pic>
      <p:pic>
        <p:nvPicPr>
          <p:cNvPr id="14" name="Picture 13" descr="Fire Retardant Particleboard - Fire Retardant Particleboard - Particleboard  - Kronobuild - Products - Kronospan - Leading manufacturer of wood-based  panels"/>
          <p:cNvPicPr/>
          <p:nvPr/>
        </p:nvPicPr>
        <p:blipFill rotWithShape="1">
          <a:blip r:embed="rId4" cstate="print">
            <a:extLst>
              <a:ext uri="{28A0092B-C50C-407E-A947-70E740481C1C}">
                <a14:useLocalDpi xmlns:a14="http://schemas.microsoft.com/office/drawing/2010/main" val="0"/>
              </a:ext>
            </a:extLst>
          </a:blip>
          <a:srcRect r="8512"/>
          <a:stretch/>
        </p:blipFill>
        <p:spPr bwMode="auto">
          <a:xfrm>
            <a:off x="14401800" y="722076"/>
            <a:ext cx="1382395" cy="1080000"/>
          </a:xfrm>
          <a:prstGeom prst="rect">
            <a:avLst/>
          </a:prstGeom>
          <a:noFill/>
          <a:ln>
            <a:noFill/>
          </a:ln>
          <a:extLst>
            <a:ext uri="{53640926-AAD7-44D8-BBD7-CCE9431645EC}">
              <a14:shadowObscured xmlns:a14="http://schemas.microsoft.com/office/drawing/2010/main"/>
            </a:ext>
          </a:extLst>
        </p:spPr>
      </p:pic>
      <p:pic>
        <p:nvPicPr>
          <p:cNvPr id="15" name="Picture 14" descr="OSB - Kronobuild - Produkti - Kronospa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55427" y="713846"/>
            <a:ext cx="1007745" cy="1080000"/>
          </a:xfrm>
          <a:prstGeom prst="rect">
            <a:avLst/>
          </a:prstGeom>
          <a:noFill/>
          <a:ln>
            <a:noFill/>
          </a:ln>
        </p:spPr>
      </p:pic>
      <p:sp>
        <p:nvSpPr>
          <p:cNvPr id="4" name="Rectangle 3"/>
          <p:cNvSpPr/>
          <p:nvPr/>
        </p:nvSpPr>
        <p:spPr>
          <a:xfrm>
            <a:off x="9501807" y="1883837"/>
            <a:ext cx="8786193" cy="2246769"/>
          </a:xfrm>
          <a:prstGeom prst="rect">
            <a:avLst/>
          </a:prstGeom>
        </p:spPr>
        <p:txBody>
          <a:bodyPr wrap="square">
            <a:spAutoFit/>
          </a:bodyPr>
          <a:lstStyle/>
          <a:p>
            <a:pPr algn="just">
              <a:spcAft>
                <a:spcPts val="0"/>
              </a:spcAft>
            </a:pPr>
            <a:r>
              <a:rPr lang="en-US" sz="1400" u="sng" spc="-30" dirty="0" err="1">
                <a:solidFill>
                  <a:srgbClr val="456A2C"/>
                </a:solidFill>
                <a:latin typeface="Glacial Indifference" panose="020B0604020202020204" charset="0"/>
                <a:ea typeface="Times New Roman" panose="02020603050405020304" pitchFamily="18" charset="0"/>
                <a:cs typeface="Arial" panose="020B0604020202020204" pitchFamily="34" charset="0"/>
              </a:rPr>
              <a:t>Spanplatten</a:t>
            </a:r>
            <a:r>
              <a:rPr lang="en-US" sz="1400" u="sng"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 </a:t>
            </a:r>
            <a:r>
              <a:rPr lang="en-US" sz="1400" u="sng" spc="-30" dirty="0" err="1">
                <a:solidFill>
                  <a:srgbClr val="456A2C"/>
                </a:solidFill>
                <a:latin typeface="Glacial Indifference" panose="020B0604020202020204" charset="0"/>
                <a:ea typeface="Times New Roman" panose="02020603050405020304" pitchFamily="18" charset="0"/>
                <a:cs typeface="Arial" panose="020B0604020202020204" pitchFamily="34" charset="0"/>
              </a:rPr>
              <a:t>Klassifizierung</a:t>
            </a:r>
            <a:r>
              <a:rPr lang="en-US" sz="1400" u="sng"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 (EN 312):</a:t>
            </a:r>
            <a:endParaRPr lang="en-US" sz="1400" u="sng" dirty="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MinionPro-Regular"/>
                <a:cs typeface="Arial" panose="020B0604020202020204" pitchFamily="34" charset="0"/>
              </a:rPr>
              <a:t>P1 - Bauplatten für den Innenbereich.</a:t>
            </a:r>
          </a:p>
          <a:p>
            <a:pPr marL="342900" lvl="0" indent="-342900" algn="just">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MinionPro-Regular"/>
                <a:cs typeface="Arial" panose="020B0604020202020204" pitchFamily="34" charset="0"/>
              </a:rPr>
              <a:t>P2 - Möbelplatten für den Innenbereich.</a:t>
            </a:r>
          </a:p>
          <a:p>
            <a:pPr marL="342900" lvl="0" indent="-342900" algn="just">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MinionPro-Regular"/>
                <a:cs typeface="Arial" panose="020B0604020202020204" pitchFamily="34" charset="0"/>
              </a:rPr>
              <a:t>P3 - Nicht tragende Verwendung, eine Platte, die Feuchtigkeit besser widersteht als Standard-Spanplatten.</a:t>
            </a:r>
          </a:p>
          <a:p>
            <a:pPr marL="342900" lvl="0" indent="-342900" algn="just">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MinionPro-Regular"/>
                <a:cs typeface="Arial" panose="020B0604020202020204" pitchFamily="34" charset="0"/>
              </a:rPr>
              <a:t>P4 - Platten, die Belastungen standhalten, für den Innenbereich.</a:t>
            </a:r>
          </a:p>
          <a:p>
            <a:pPr marL="342900" lvl="0" indent="-342900" algn="just">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MinionPro-Regular"/>
                <a:cs typeface="Arial" panose="020B0604020202020204" pitchFamily="34" charset="0"/>
              </a:rPr>
              <a:t>P5 - Für Anwendungen, die Belastungen standhalten müssen, eine Platte, die Feuchtigkeit besser standhält als Standard-Spanplatten.</a:t>
            </a:r>
          </a:p>
          <a:p>
            <a:pPr marL="342900" lvl="0" indent="-342900" algn="just">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MinionPro-Regular"/>
                <a:cs typeface="Arial" panose="020B0604020202020204" pitchFamily="34" charset="0"/>
              </a:rPr>
              <a:t>P6 - Platten, die starken Belastungen standhalten, für den Innenbereich.</a:t>
            </a:r>
          </a:p>
          <a:p>
            <a:pPr marL="342900" lvl="0" indent="-342900" algn="just">
              <a:spcAft>
                <a:spcPts val="0"/>
              </a:spcAft>
              <a:buFont typeface="Symbol" panose="05050102010706020507" pitchFamily="18" charset="2"/>
              <a:buChar char=""/>
            </a:pPr>
            <a:r>
              <a:rPr lang="de-DE" sz="1400" kern="1000" spc="-30" dirty="0">
                <a:solidFill>
                  <a:srgbClr val="456A2C"/>
                </a:solidFill>
                <a:latin typeface="Glacial Indifference" panose="020B0604020202020204" charset="0"/>
                <a:ea typeface="MinionPro-Regular"/>
                <a:cs typeface="Arial" panose="020B0604020202020204" pitchFamily="34" charset="0"/>
              </a:rPr>
              <a:t>P7 - Für Anwendungen, die starken Belastungen standhalten müssen, eine Platte, die Feuchtigkeit besser standhält als Standard-Spanplatten.</a:t>
            </a:r>
            <a:endParaRPr lang="en-US" sz="1400" kern="1000" dirty="0">
              <a:solidFill>
                <a:srgbClr val="456A2C"/>
              </a:solidFill>
              <a:effectLst/>
              <a:latin typeface="Glacial Indifference" panose="020B0604020202020204" charset="0"/>
              <a:ea typeface="Calibri" panose="020F0502020204030204" pitchFamily="34" charset="0"/>
              <a:cs typeface="Angsana New" panose="02020603050405020304" pitchFamily="18" charset="-34"/>
            </a:endParaRPr>
          </a:p>
        </p:txBody>
      </p:sp>
      <p:sp>
        <p:nvSpPr>
          <p:cNvPr id="5" name="Rectangle 4"/>
          <p:cNvSpPr/>
          <p:nvPr/>
        </p:nvSpPr>
        <p:spPr>
          <a:xfrm>
            <a:off x="9501807" y="4297873"/>
            <a:ext cx="8786193" cy="1384995"/>
          </a:xfrm>
          <a:prstGeom prst="rect">
            <a:avLst/>
          </a:prstGeom>
        </p:spPr>
        <p:txBody>
          <a:bodyPr wrap="square">
            <a:spAutoFit/>
          </a:bodyPr>
          <a:lstStyle/>
          <a:p>
            <a:pPr algn="just">
              <a:spcAft>
                <a:spcPts val="0"/>
              </a:spcAft>
            </a:pPr>
            <a:r>
              <a:rPr lang="en-US" sz="1400" u="sng"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OSB </a:t>
            </a:r>
            <a:r>
              <a:rPr lang="en-US" sz="1400" u="sng" spc="-30" dirty="0" err="1">
                <a:solidFill>
                  <a:srgbClr val="456A2C"/>
                </a:solidFill>
                <a:latin typeface="Glacial Indifference" panose="020B0604020202020204" charset="0"/>
                <a:ea typeface="Times New Roman" panose="02020603050405020304" pitchFamily="18" charset="0"/>
                <a:cs typeface="Arial" panose="020B0604020202020204" pitchFamily="34" charset="0"/>
              </a:rPr>
              <a:t>Klassifizierung</a:t>
            </a:r>
            <a:r>
              <a:rPr lang="en-US" sz="1400" u="sng"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 (EN 300):</a:t>
            </a:r>
            <a:endParaRPr lang="en-US" sz="1400" u="sng" dirty="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OSB 1 - </a:t>
            </a:r>
            <a:r>
              <a:rPr lang="de-DE"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Nicht tragende Platten für allgemeine Zwecke und Platten für Inneneinrichtungen zur Verwendung im Trockenbereich</a:t>
            </a:r>
          </a:p>
          <a:p>
            <a:pPr marL="342900" lvl="0" indent="-342900" algn="just">
              <a:spcAft>
                <a:spcPts val="0"/>
              </a:spcAft>
              <a:buFont typeface="Symbol" panose="05050102010706020507" pitchFamily="18" charset="2"/>
              <a:buChar char=""/>
            </a:pPr>
            <a:r>
              <a:rPr lang="en-US"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OSB 2 - </a:t>
            </a:r>
            <a:r>
              <a:rPr lang="de-DE"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Platten für tragende Zwecke zur Verwendung im Trockenbereich</a:t>
            </a:r>
            <a:r>
              <a:rPr lang="en-US"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a:t>
            </a:r>
            <a:endParaRPr lang="en-US" sz="1400" dirty="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OSB 3 - </a:t>
            </a:r>
            <a:r>
              <a:rPr lang="de-DE"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Platten für tragende Zwecke zur Verwendung im Feuchtbereich.</a:t>
            </a:r>
            <a:r>
              <a:rPr lang="en-US"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a:t>
            </a:r>
            <a:endParaRPr lang="en-US" sz="1400" dirty="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OSB 4 - </a:t>
            </a:r>
            <a:r>
              <a:rPr lang="de-DE"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Hochbelastbare Platten für tragende Zwecke zur Verwendung im Feuchtbereich</a:t>
            </a:r>
            <a:r>
              <a:rPr lang="en-US"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a:t>
            </a:r>
            <a:endParaRPr lang="en-US" sz="1400" dirty="0">
              <a:solidFill>
                <a:srgbClr val="456A2C"/>
              </a:solidFill>
              <a:effectLst/>
              <a:latin typeface="Glacial Indifference" panose="020B0604020202020204" charset="0"/>
              <a:ea typeface="Times New Roman" panose="02020603050405020304" pitchFamily="18" charset="0"/>
              <a:cs typeface="Times New Roman" panose="02020603050405020304" pitchFamily="18" charset="0"/>
            </a:endParaRPr>
          </a:p>
        </p:txBody>
      </p:sp>
      <p:sp>
        <p:nvSpPr>
          <p:cNvPr id="16" name="Rectangle 15"/>
          <p:cNvSpPr/>
          <p:nvPr/>
        </p:nvSpPr>
        <p:spPr>
          <a:xfrm>
            <a:off x="9538153" y="5634691"/>
            <a:ext cx="3019737" cy="369332"/>
          </a:xfrm>
          <a:prstGeom prst="rect">
            <a:avLst/>
          </a:prstGeom>
        </p:spPr>
        <p:txBody>
          <a:bodyPr wrap="none">
            <a:spAutoFit/>
          </a:bodyPr>
          <a:lstStyle/>
          <a:p>
            <a:r>
              <a:rPr lang="de-AT" b="1" kern="1000" spc="-30">
                <a:solidFill>
                  <a:srgbClr val="456A2C"/>
                </a:solidFill>
                <a:latin typeface="Glacial Indifference" panose="020B0604020202020204" charset="0"/>
                <a:ea typeface="Calibri" panose="020F0502020204030204" pitchFamily="34" charset="0"/>
                <a:cs typeface="Arial" panose="020B0604020202020204" pitchFamily="34" charset="0"/>
              </a:rPr>
              <a:t>Einige Spanplattenprodukte</a:t>
            </a:r>
            <a:endParaRPr lang="de-AT" b="1">
              <a:solidFill>
                <a:srgbClr val="456A2C"/>
              </a:solidFill>
              <a:latin typeface="Glacial Indifference" panose="020B0604020202020204" charset="0"/>
            </a:endParaRPr>
          </a:p>
        </p:txBody>
      </p:sp>
      <p:sp>
        <p:nvSpPr>
          <p:cNvPr id="17" name="Rectangle 16"/>
          <p:cNvSpPr/>
          <p:nvPr/>
        </p:nvSpPr>
        <p:spPr>
          <a:xfrm>
            <a:off x="9538153" y="5921714"/>
            <a:ext cx="953146" cy="369332"/>
          </a:xfrm>
          <a:prstGeom prst="rect">
            <a:avLst/>
          </a:prstGeom>
        </p:spPr>
        <p:txBody>
          <a:bodyPr wrap="none">
            <a:spAutoFit/>
          </a:bodyPr>
          <a:lstStyle/>
          <a:p>
            <a:r>
              <a:rPr lang="en-US"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Fibrolite</a:t>
            </a:r>
            <a:endParaRPr lang="en-US" dirty="0">
              <a:solidFill>
                <a:srgbClr val="456A2C"/>
              </a:solidFill>
              <a:latin typeface="Glacial Indifference" panose="020B0604020202020204" charset="0"/>
            </a:endParaRPr>
          </a:p>
        </p:txBody>
      </p:sp>
      <p:pic>
        <p:nvPicPr>
          <p:cNvPr id="18" name="Picture 17" descr="https://media.voog.com/0000/0039/1555/photos/Biezumi.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29899" y="6384613"/>
            <a:ext cx="720000" cy="1080000"/>
          </a:xfrm>
          <a:prstGeom prst="rect">
            <a:avLst/>
          </a:prstGeom>
          <a:noFill/>
          <a:ln>
            <a:noFill/>
          </a:ln>
        </p:spPr>
      </p:pic>
      <p:pic>
        <p:nvPicPr>
          <p:cNvPr id="19" name="Picture 18" descr="https://media.voog.com/0000/0039/1555/photos/Virtuve_2_block.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81425" y="6315141"/>
            <a:ext cx="1620000" cy="1080000"/>
          </a:xfrm>
          <a:prstGeom prst="rect">
            <a:avLst/>
          </a:prstGeom>
          <a:noFill/>
          <a:ln>
            <a:noFill/>
          </a:ln>
        </p:spPr>
      </p:pic>
      <p:sp>
        <p:nvSpPr>
          <p:cNvPr id="20" name="Rectangle 19"/>
          <p:cNvSpPr/>
          <p:nvPr/>
        </p:nvSpPr>
        <p:spPr>
          <a:xfrm>
            <a:off x="9519493" y="7633933"/>
            <a:ext cx="4026423" cy="369332"/>
          </a:xfrm>
          <a:prstGeom prst="rect">
            <a:avLst/>
          </a:prstGeom>
        </p:spPr>
        <p:txBody>
          <a:bodyPr wrap="none">
            <a:spAutoFit/>
          </a:bodyPr>
          <a:lstStyle/>
          <a:p>
            <a:r>
              <a:rPr lang="de-AT" kern="1000" spc="-30">
                <a:solidFill>
                  <a:srgbClr val="456A2C"/>
                </a:solidFill>
                <a:latin typeface="Glacial Indifference" panose="020B0604020202020204" charset="0"/>
                <a:cs typeface="Arial" panose="020B0604020202020204" pitchFamily="34" charset="0"/>
              </a:rPr>
              <a:t>Zementgebundene Holzwerkstoffplatten</a:t>
            </a:r>
            <a:endParaRPr lang="de-AT">
              <a:solidFill>
                <a:srgbClr val="456A2C"/>
              </a:solidFill>
              <a:latin typeface="Glacial Indifference" panose="020B0604020202020204" charset="0"/>
            </a:endParaRPr>
          </a:p>
        </p:txBody>
      </p:sp>
      <p:pic>
        <p:nvPicPr>
          <p:cNvPr id="21" name="Picture 20" descr="http://www.euroform.co.uk/wp-content/uploads/2019/04/versapanel-close-up-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55299" y="8003265"/>
            <a:ext cx="1501775" cy="1080000"/>
          </a:xfrm>
          <a:prstGeom prst="rect">
            <a:avLst/>
          </a:prstGeom>
          <a:noFill/>
          <a:ln>
            <a:noFill/>
          </a:ln>
        </p:spPr>
      </p:pic>
      <p:pic>
        <p:nvPicPr>
          <p:cNvPr id="22" name="Picture 21" descr="http://www.euroform.co.uk/wp-content/uploads/2019/05/Trespa-Image-3.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82999" y="7987760"/>
            <a:ext cx="1501775" cy="1080000"/>
          </a:xfrm>
          <a:prstGeom prst="rect">
            <a:avLst/>
          </a:prstGeom>
          <a:noFill/>
          <a:ln>
            <a:noFill/>
          </a:ln>
        </p:spPr>
      </p:pic>
      <p:pic>
        <p:nvPicPr>
          <p:cNvPr id="23" name="Picture 22" descr="https://media.voog.com/0000/0039/1555/photos/galerija_konstruktivo_5977_large.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72999" y="6311611"/>
            <a:ext cx="1620000" cy="1080000"/>
          </a:xfrm>
          <a:prstGeom prst="rect">
            <a:avLst/>
          </a:prstGeom>
          <a:noFill/>
          <a:ln>
            <a:noFill/>
          </a:ln>
        </p:spPr>
      </p:pic>
      <p:sp>
        <p:nvSpPr>
          <p:cNvPr id="24" name="Rectangle 23"/>
          <p:cNvSpPr/>
          <p:nvPr/>
        </p:nvSpPr>
        <p:spPr>
          <a:xfrm>
            <a:off x="1066800" y="9356963"/>
            <a:ext cx="7449475" cy="553998"/>
          </a:xfrm>
          <a:prstGeom prst="rect">
            <a:avLst/>
          </a:prstGeom>
        </p:spPr>
        <p:txBody>
          <a:bodyPr wrap="none">
            <a:spAutoFit/>
          </a:bodyPr>
          <a:lstStyle/>
          <a:p>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https://lv.kronospan-express.com/lv </a:t>
            </a:r>
          </a:p>
          <a:p>
            <a:r>
              <a:rPr lang="en-US" sz="1000" dirty="0">
                <a:solidFill>
                  <a:schemeClr val="bg1"/>
                </a:solidFill>
                <a:latin typeface="Glacial Indifference" panose="020B0604020202020204" charset="0"/>
              </a:rPr>
              <a:t>https://europanels.org/the-wood-based-panel-industry/types-of-wood-based-panels-economic-impact/oriented-strand-board/ </a:t>
            </a:r>
          </a:p>
          <a:p>
            <a:r>
              <a:rPr lang="en-US" sz="1000" dirty="0">
                <a:solidFill>
                  <a:schemeClr val="bg1"/>
                </a:solidFill>
                <a:latin typeface="Glacial Indifference" panose="020B0604020202020204" charset="0"/>
              </a:rPr>
              <a:t>https://www.cewood.com/</a:t>
            </a:r>
          </a:p>
        </p:txBody>
      </p:sp>
      <p:sp>
        <p:nvSpPr>
          <p:cNvPr id="25" name="TextBox 9">
            <a:extLst>
              <a:ext uri="{FF2B5EF4-FFF2-40B4-BE49-F238E27FC236}">
                <a16:creationId xmlns:a16="http://schemas.microsoft.com/office/drawing/2014/main" id="{BBFEB555-5B0E-4AAD-AC81-524138E9C61A}"/>
              </a:ext>
            </a:extLst>
          </p:cNvPr>
          <p:cNvSpPr txBox="1"/>
          <p:nvPr/>
        </p:nvSpPr>
        <p:spPr>
          <a:xfrm>
            <a:off x="10820400" y="9690564"/>
            <a:ext cx="7467600" cy="397546"/>
          </a:xfrm>
          <a:prstGeom prst="rect">
            <a:avLst/>
          </a:prstGeom>
        </p:spPr>
        <p:txBody>
          <a:bodyPr wrap="square" lIns="0" tIns="0" rIns="0" bIns="0" rtlCol="0" anchor="t">
            <a:spAutoFit/>
          </a:bodyPr>
          <a:lstStyle/>
          <a:p>
            <a:pPr>
              <a:lnSpc>
                <a:spcPts val="3645"/>
              </a:lnSpc>
            </a:pPr>
            <a:r>
              <a:rPr lang="en-US" sz="1600" spc="80" dirty="0">
                <a:solidFill>
                  <a:srgbClr val="52584D"/>
                </a:solidFill>
                <a:latin typeface="Glacial Indifference"/>
              </a:rPr>
              <a:t>LEKTION 3</a:t>
            </a:r>
            <a:r>
              <a:rPr lang="en-US" sz="1600" spc="80" dirty="0">
                <a:latin typeface="Glacial Indifference"/>
              </a:rPr>
              <a:t>: </a:t>
            </a:r>
            <a:r>
              <a:rPr lang="de-DE" sz="1600" spc="80" dirty="0">
                <a:latin typeface="Glacial Indifference"/>
              </a:rPr>
              <a:t>Verfügbarkeit und Umweltfreundlichkeit von Holz als Baustoff</a:t>
            </a:r>
          </a:p>
        </p:txBody>
      </p:sp>
    </p:spTree>
    <p:extLst>
      <p:ext uri="{BB962C8B-B14F-4D97-AF65-F5344CB8AC3E}">
        <p14:creationId xmlns:p14="http://schemas.microsoft.com/office/powerpoint/2010/main" val="312336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912196" cy="6626915"/>
            <a:chOff x="-2" y="-95249"/>
            <a:chExt cx="10549594" cy="8835888"/>
          </a:xfrm>
        </p:grpSpPr>
        <p:sp>
          <p:nvSpPr>
            <p:cNvPr id="8" name="TextBox 8"/>
            <p:cNvSpPr txBox="1"/>
            <p:nvPr/>
          </p:nvSpPr>
          <p:spPr>
            <a:xfrm>
              <a:off x="-2" y="-95249"/>
              <a:ext cx="9736794" cy="5745164"/>
            </a:xfrm>
            <a:prstGeom prst="rect">
              <a:avLst/>
            </a:prstGeom>
          </p:spPr>
          <p:txBody>
            <a:bodyPr wrap="square" lIns="0" tIns="0" rIns="0" bIns="0" rtlCol="0" anchor="t">
              <a:spAutoFit/>
            </a:bodyPr>
            <a:lstStyle/>
            <a:p>
              <a:pPr algn="l">
                <a:lnSpc>
                  <a:spcPts val="8370"/>
                </a:lnSpc>
              </a:pPr>
              <a:r>
                <a:rPr lang="en-US" sz="6200" spc="310" dirty="0">
                  <a:solidFill>
                    <a:schemeClr val="bg1"/>
                  </a:solidFill>
                  <a:latin typeface="League Spartan"/>
                </a:rPr>
                <a:t>VERLEIMTE HOLZ-WERKSTOFFE</a:t>
              </a:r>
            </a:p>
            <a:p>
              <a:pPr algn="l">
                <a:lnSpc>
                  <a:spcPts val="8370"/>
                </a:lnSpc>
              </a:pPr>
              <a:r>
                <a:rPr lang="en-US" sz="6200" spc="310" dirty="0">
                  <a:solidFill>
                    <a:schemeClr val="bg1"/>
                  </a:solidFill>
                  <a:latin typeface="League Spartan"/>
                </a:rPr>
                <a:t>4/4</a:t>
              </a:r>
            </a:p>
          </p:txBody>
        </p:sp>
        <p:sp>
          <p:nvSpPr>
            <p:cNvPr id="9" name="TextBox 9"/>
            <p:cNvSpPr txBox="1"/>
            <p:nvPr/>
          </p:nvSpPr>
          <p:spPr>
            <a:xfrm>
              <a:off x="-2" y="5457688"/>
              <a:ext cx="10549594" cy="3282951"/>
            </a:xfrm>
            <a:prstGeom prst="rect">
              <a:avLst/>
            </a:prstGeom>
          </p:spPr>
          <p:txBody>
            <a:bodyPr wrap="square" lIns="0" tIns="0" rIns="0" bIns="0" rtlCol="0" anchor="t">
              <a:spAutoFit/>
            </a:bodyPr>
            <a:lstStyle/>
            <a:p>
              <a:pPr algn="l">
                <a:lnSpc>
                  <a:spcPts val="4810"/>
                </a:lnSpc>
              </a:pPr>
              <a:r>
                <a:rPr lang="de-DE" sz="3700" spc="185" dirty="0">
                  <a:solidFill>
                    <a:schemeClr val="bg1"/>
                  </a:solidFill>
                  <a:latin typeface="League Spartan"/>
                </a:rPr>
                <a:t>Materialien auf Basis von Fasern &amp;</a:t>
              </a:r>
            </a:p>
            <a:p>
              <a:pPr algn="l">
                <a:lnSpc>
                  <a:spcPts val="4810"/>
                </a:lnSpc>
              </a:pPr>
              <a:r>
                <a:rPr lang="de-DE" sz="3700" spc="185" dirty="0">
                  <a:solidFill>
                    <a:schemeClr val="bg1"/>
                  </a:solidFill>
                  <a:latin typeface="League Spartan"/>
                </a:rPr>
                <a:t>Eigenschaften von Holzwerkstoffen</a:t>
              </a: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9</a:t>
            </a:fld>
            <a:endParaRPr lang="en-US" sz="2400" spc="120" dirty="0">
              <a:solidFill>
                <a:srgbClr val="D9D9D9"/>
              </a:solidFill>
              <a:latin typeface="Glacial Indifference"/>
            </a:endParaRPr>
          </a:p>
        </p:txBody>
      </p:sp>
      <p:sp>
        <p:nvSpPr>
          <p:cNvPr id="2" name="Rectangle 1"/>
          <p:cNvSpPr/>
          <p:nvPr/>
        </p:nvSpPr>
        <p:spPr>
          <a:xfrm>
            <a:off x="9525000" y="442436"/>
            <a:ext cx="5347722" cy="954107"/>
          </a:xfrm>
          <a:prstGeom prst="rect">
            <a:avLst/>
          </a:prstGeom>
        </p:spPr>
        <p:txBody>
          <a:bodyPr wrap="square">
            <a:spAutoFit/>
          </a:bodyPr>
          <a:lstStyle/>
          <a:p>
            <a:pPr algn="just">
              <a:spcAft>
                <a:spcPts val="0"/>
              </a:spcAft>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Standard-Holzfaserplatten können in zwei Hauptkategorien unterteilt werden:</a:t>
            </a:r>
          </a:p>
          <a:p>
            <a:pPr marL="285750" indent="-285750" algn="just">
              <a:spcAft>
                <a:spcPts val="0"/>
              </a:spcAft>
              <a:buFont typeface="Arial" panose="020B0604020202020204" pitchFamily="34" charset="0"/>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porös (zur Wärmedämmung).</a:t>
            </a:r>
          </a:p>
          <a:p>
            <a:pPr marL="285750" indent="-285750" algn="just">
              <a:spcAft>
                <a:spcPts val="0"/>
              </a:spcAft>
              <a:buFont typeface="Arial" panose="020B0604020202020204" pitchFamily="34" charset="0"/>
              <a:buChar char="•"/>
            </a:pPr>
            <a:r>
              <a:rPr lang="de-DE"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hart (MDF, HDF - für Fußböden usw.).</a:t>
            </a:r>
            <a:endParaRPr lang="en-US" sz="1400" kern="1000" dirty="0">
              <a:solidFill>
                <a:srgbClr val="456A2C"/>
              </a:solidFill>
              <a:effectLst/>
              <a:latin typeface="Glacial Indifference" panose="020B0604020202020204" charset="0"/>
              <a:ea typeface="Calibri" panose="020F0502020204030204" pitchFamily="34" charset="0"/>
              <a:cs typeface="Angsana New" panose="02020603050405020304" pitchFamily="18" charset="-34"/>
            </a:endParaRPr>
          </a:p>
        </p:txBody>
      </p:sp>
      <p:pic>
        <p:nvPicPr>
          <p:cNvPr id="10" name="Picture 9" descr="https://www.steico.com/fileadmin/_processed_/csm_STEICOflex_pu_ae7380c13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2722" y="359626"/>
            <a:ext cx="1862455" cy="1080000"/>
          </a:xfrm>
          <a:prstGeom prst="rect">
            <a:avLst/>
          </a:prstGeom>
          <a:noFill/>
          <a:ln>
            <a:noFill/>
          </a:ln>
        </p:spPr>
      </p:pic>
      <p:pic>
        <p:nvPicPr>
          <p:cNvPr id="12" name="Picture 11" descr="Vidēja blīvuma kokšķiedru plātne (MD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8800" y="350643"/>
            <a:ext cx="899795" cy="108000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3795831252"/>
              </p:ext>
            </p:extLst>
          </p:nvPr>
        </p:nvGraphicFramePr>
        <p:xfrm>
          <a:off x="11048999" y="2796540"/>
          <a:ext cx="5686177" cy="1280160"/>
        </p:xfrm>
        <a:graphic>
          <a:graphicData uri="http://schemas.openxmlformats.org/drawingml/2006/table">
            <a:tbl>
              <a:tblPr>
                <a:tableStyleId>{F5AB1C69-6EDB-4FF4-983F-18BD219EF322}</a:tableStyleId>
              </a:tblPr>
              <a:tblGrid>
                <a:gridCol w="3563211">
                  <a:extLst>
                    <a:ext uri="{9D8B030D-6E8A-4147-A177-3AD203B41FA5}">
                      <a16:colId xmlns:a16="http://schemas.microsoft.com/office/drawing/2014/main" val="20000"/>
                    </a:ext>
                  </a:extLst>
                </a:gridCol>
                <a:gridCol w="2122966">
                  <a:extLst>
                    <a:ext uri="{9D8B030D-6E8A-4147-A177-3AD203B41FA5}">
                      <a16:colId xmlns:a16="http://schemas.microsoft.com/office/drawing/2014/main" val="20001"/>
                    </a:ext>
                  </a:extLst>
                </a:gridCol>
              </a:tblGrid>
              <a:tr h="36195">
                <a:tc>
                  <a:txBody>
                    <a:bodyPr/>
                    <a:lstStyle/>
                    <a:p>
                      <a:pPr algn="just">
                        <a:spcAft>
                          <a:spcPts val="0"/>
                        </a:spcAft>
                      </a:pPr>
                      <a:r>
                        <a:rPr lang="en-GB" sz="1400" kern="1000" spc="-30" dirty="0" err="1">
                          <a:effectLst/>
                          <a:latin typeface="Glacial Indifference" panose="020B0604020202020204" charset="0"/>
                        </a:rPr>
                        <a:t>Holzwerkstoff</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Moisture content, %</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100">
                <a:tc>
                  <a:txBody>
                    <a:bodyPr/>
                    <a:lstStyle/>
                    <a:p>
                      <a:pPr algn="just">
                        <a:spcAft>
                          <a:spcPts val="0"/>
                        </a:spcAft>
                      </a:pPr>
                      <a:r>
                        <a:rPr lang="en-GB" sz="1400" kern="1000" spc="-30" dirty="0" err="1">
                          <a:effectLst/>
                          <a:latin typeface="Glacial Indifference" panose="020B0604020202020204" charset="0"/>
                        </a:rPr>
                        <a:t>Sperrholz</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8 bis 10</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425">
                <a:tc>
                  <a:txBody>
                    <a:bodyPr/>
                    <a:lstStyle/>
                    <a:p>
                      <a:pPr algn="just">
                        <a:spcAft>
                          <a:spcPts val="0"/>
                        </a:spcAft>
                      </a:pPr>
                      <a:r>
                        <a:rPr lang="en-GB" sz="1400" kern="1000" spc="-30" dirty="0" err="1">
                          <a:effectLst/>
                          <a:latin typeface="Glacial Indifference" panose="020B0604020202020204" charset="0"/>
                        </a:rPr>
                        <a:t>Spanplatte</a:t>
                      </a:r>
                      <a:r>
                        <a:rPr lang="en-GB" sz="1400" kern="1000" spc="-30" dirty="0">
                          <a:effectLst/>
                          <a:latin typeface="Glacial Indifference" panose="020B0604020202020204" charset="0"/>
                        </a:rPr>
                        <a:t> (</a:t>
                      </a:r>
                      <a:r>
                        <a:rPr lang="en-GB" sz="1400" kern="1000" spc="-30" dirty="0" err="1">
                          <a:effectLst/>
                          <a:latin typeface="Glacial Indifference" panose="020B0604020202020204" charset="0"/>
                        </a:rPr>
                        <a:t>durch</a:t>
                      </a:r>
                      <a:r>
                        <a:rPr lang="en-GB" sz="1400" kern="1000" spc="-30" dirty="0">
                          <a:effectLst/>
                          <a:latin typeface="Glacial Indifference" panose="020B0604020202020204" charset="0"/>
                        </a:rPr>
                        <a:t> </a:t>
                      </a:r>
                      <a:r>
                        <a:rPr lang="en-GB" sz="1400" kern="1000" spc="-30" dirty="0" err="1">
                          <a:effectLst/>
                          <a:latin typeface="Glacial Indifference" panose="020B0604020202020204" charset="0"/>
                        </a:rPr>
                        <a:t>Flachpresse</a:t>
                      </a:r>
                      <a:r>
                        <a:rPr lang="en-GB" sz="1400" kern="1000" spc="-30" dirty="0">
                          <a:effectLst/>
                          <a:latin typeface="Glacial Indifference" panose="020B0604020202020204" charset="0"/>
                        </a:rPr>
                        <a:t> </a:t>
                      </a:r>
                      <a:r>
                        <a:rPr lang="en-GB" sz="1400" kern="1000" spc="-30" dirty="0" err="1">
                          <a:effectLst/>
                          <a:latin typeface="Glacial Indifference" panose="020B0604020202020204" charset="0"/>
                        </a:rPr>
                        <a:t>gepresst</a:t>
                      </a: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9±4</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195">
                <a:tc>
                  <a:txBody>
                    <a:bodyPr/>
                    <a:lstStyle/>
                    <a:p>
                      <a:pPr algn="l">
                        <a:spcAft>
                          <a:spcPts val="0"/>
                        </a:spcAft>
                      </a:pPr>
                      <a:r>
                        <a:rPr lang="en-GB" sz="1400" kern="1000" spc="-30" dirty="0" err="1">
                          <a:effectLst/>
                          <a:latin typeface="Glacial Indifference" panose="020B0604020202020204" charset="0"/>
                        </a:rPr>
                        <a:t>Spanplatte</a:t>
                      </a:r>
                      <a:r>
                        <a:rPr lang="en-GB" sz="1400" kern="1000" spc="-30" dirty="0">
                          <a:effectLst/>
                          <a:latin typeface="Glacial Indifference" panose="020B0604020202020204" charset="0"/>
                        </a:rPr>
                        <a:t> (</a:t>
                      </a:r>
                      <a:r>
                        <a:rPr lang="en-GB" sz="1400" kern="1000" spc="-30" dirty="0" err="1">
                          <a:effectLst/>
                          <a:latin typeface="Glacial Indifference" panose="020B0604020202020204" charset="0"/>
                        </a:rPr>
                        <a:t>durch</a:t>
                      </a:r>
                      <a:r>
                        <a:rPr lang="en-GB" sz="1400" kern="1000" spc="-30" dirty="0">
                          <a:effectLst/>
                          <a:latin typeface="Glacial Indifference" panose="020B0604020202020204" charset="0"/>
                        </a:rPr>
                        <a:t> </a:t>
                      </a:r>
                      <a:r>
                        <a:rPr lang="en-GB" sz="1400" kern="1000" spc="-30" dirty="0" err="1">
                          <a:effectLst/>
                          <a:latin typeface="Glacial Indifference" panose="020B0604020202020204" charset="0"/>
                        </a:rPr>
                        <a:t>Strangpresse</a:t>
                      </a:r>
                      <a:r>
                        <a:rPr lang="en-GB" sz="1400" kern="1000" spc="-30" dirty="0">
                          <a:effectLst/>
                          <a:latin typeface="Glacial Indifference" panose="020B0604020202020204" charset="0"/>
                        </a:rPr>
                        <a:t> </a:t>
                      </a:r>
                      <a:r>
                        <a:rPr lang="en-GB" sz="1400" kern="1000" spc="-30" dirty="0" err="1">
                          <a:effectLst/>
                          <a:latin typeface="Glacial Indifference" panose="020B0604020202020204" charset="0"/>
                        </a:rPr>
                        <a:t>gepresst</a:t>
                      </a: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9±4</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195">
                <a:tc>
                  <a:txBody>
                    <a:bodyPr/>
                    <a:lstStyle/>
                    <a:p>
                      <a:pPr algn="just">
                        <a:spcAft>
                          <a:spcPts val="0"/>
                        </a:spcAft>
                      </a:pPr>
                      <a:r>
                        <a:rPr lang="en-GB" sz="1400" kern="1000" spc="-30">
                          <a:effectLst/>
                          <a:latin typeface="Glacial Indifference" panose="020B0604020202020204" charset="0"/>
                        </a:rPr>
                        <a:t>HDF</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5±3</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20">
                <a:tc>
                  <a:txBody>
                    <a:bodyPr/>
                    <a:lstStyle/>
                    <a:p>
                      <a:pPr algn="just">
                        <a:spcAft>
                          <a:spcPts val="0"/>
                        </a:spcAft>
                      </a:pPr>
                      <a:r>
                        <a:rPr lang="en-GB" sz="1400" kern="1000" spc="-30">
                          <a:effectLst/>
                          <a:latin typeface="Glacial Indifference" panose="020B0604020202020204" charset="0"/>
                        </a:rPr>
                        <a:t>MDF</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9±4</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 name="Rectangle 5"/>
          <p:cNvSpPr>
            <a:spLocks noChangeArrowheads="1"/>
          </p:cNvSpPr>
          <p:nvPr/>
        </p:nvSpPr>
        <p:spPr bwMode="auto">
          <a:xfrm>
            <a:off x="11187678" y="2258080"/>
            <a:ext cx="53477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lv-LV" sz="1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Feuchtigkeitsgehalt von geleimten Holzbaustoffen</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lv-LV" sz="1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a:t>
            </a:r>
            <a:r>
              <a:rPr kumimoji="0" lang="de-DE" altLang="lv-LV" sz="1400" b="1" i="0" u="none" strike="noStrike" cap="none" normalizeH="0" baseline="0" dirty="0" err="1">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Temp</a:t>
            </a:r>
            <a:r>
              <a:rPr kumimoji="0" lang="de-DE" altLang="lv-LV" sz="1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 20°C, rel. Luftfeuchtigkeit 65%)</a:t>
            </a:r>
            <a:endParaRPr kumimoji="0" lang="en-US" altLang="lv-LV" sz="1400" b="0" i="0" u="none" strike="noStrike" cap="none" normalizeH="0" baseline="0" dirty="0">
              <a:ln>
                <a:noFill/>
              </a:ln>
              <a:solidFill>
                <a:srgbClr val="456A2C"/>
              </a:solidFill>
              <a:effectLst/>
              <a:latin typeface="Glacial Indifference" panose="020B0604020202020204" charset="0"/>
              <a:sym typeface="Symbol" panose="05050102010706020507" pitchFamily="18" charset="2"/>
            </a:endParaRPr>
          </a:p>
        </p:txBody>
      </p:sp>
      <p:sp>
        <p:nvSpPr>
          <p:cNvPr id="23" name="Rectangle 22"/>
          <p:cNvSpPr/>
          <p:nvPr/>
        </p:nvSpPr>
        <p:spPr>
          <a:xfrm>
            <a:off x="9525000" y="32440"/>
            <a:ext cx="1733167" cy="369332"/>
          </a:xfrm>
          <a:prstGeom prst="rect">
            <a:avLst/>
          </a:prstGeom>
        </p:spPr>
        <p:txBody>
          <a:bodyPr wrap="none">
            <a:spAutoFit/>
          </a:bodyPr>
          <a:lstStyle/>
          <a:p>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Holzfaserplatte</a:t>
            </a:r>
            <a:endParaRPr lang="en-US" dirty="0">
              <a:solidFill>
                <a:srgbClr val="456A2C"/>
              </a:solidFill>
              <a:latin typeface="Glacial Indifference" panose="020B0604020202020204" charset="0"/>
            </a:endParaRPr>
          </a:p>
        </p:txBody>
      </p:sp>
      <p:sp>
        <p:nvSpPr>
          <p:cNvPr id="24" name="Rectangle 23"/>
          <p:cNvSpPr/>
          <p:nvPr/>
        </p:nvSpPr>
        <p:spPr>
          <a:xfrm>
            <a:off x="9525000" y="1878568"/>
            <a:ext cx="4203074" cy="369332"/>
          </a:xfrm>
          <a:prstGeom prst="rect">
            <a:avLst/>
          </a:prstGeom>
        </p:spPr>
        <p:txBody>
          <a:bodyPr wrap="none">
            <a:spAutoFit/>
          </a:bodyPr>
          <a:lstStyle/>
          <a:p>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Eigenschaften</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von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Holzwerkstoffplatten</a:t>
            </a:r>
            <a:endParaRPr lang="en-US" dirty="0">
              <a:solidFill>
                <a:srgbClr val="456A2C"/>
              </a:solidFill>
              <a:latin typeface="Glacial Indifference" panose="020B060402020202020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1912988343"/>
              </p:ext>
            </p:extLst>
          </p:nvPr>
        </p:nvGraphicFramePr>
        <p:xfrm>
          <a:off x="9510713" y="5010070"/>
          <a:ext cx="8610597" cy="3840480"/>
        </p:xfrm>
        <a:graphic>
          <a:graphicData uri="http://schemas.openxmlformats.org/drawingml/2006/table">
            <a:tbl>
              <a:tblPr>
                <a:tableStyleId>{F5AB1C69-6EDB-4FF4-983F-18BD219EF322}</a:tableStyleId>
              </a:tblPr>
              <a:tblGrid>
                <a:gridCol w="1309687">
                  <a:extLst>
                    <a:ext uri="{9D8B030D-6E8A-4147-A177-3AD203B41FA5}">
                      <a16:colId xmlns:a16="http://schemas.microsoft.com/office/drawing/2014/main" val="20000"/>
                    </a:ext>
                  </a:extLst>
                </a:gridCol>
                <a:gridCol w="806262">
                  <a:extLst>
                    <a:ext uri="{9D8B030D-6E8A-4147-A177-3AD203B41FA5}">
                      <a16:colId xmlns:a16="http://schemas.microsoft.com/office/drawing/2014/main" val="20001"/>
                    </a:ext>
                  </a:extLst>
                </a:gridCol>
                <a:gridCol w="795703">
                  <a:extLst>
                    <a:ext uri="{9D8B030D-6E8A-4147-A177-3AD203B41FA5}">
                      <a16:colId xmlns:a16="http://schemas.microsoft.com/office/drawing/2014/main" val="20002"/>
                    </a:ext>
                  </a:extLst>
                </a:gridCol>
                <a:gridCol w="1193086">
                  <a:extLst>
                    <a:ext uri="{9D8B030D-6E8A-4147-A177-3AD203B41FA5}">
                      <a16:colId xmlns:a16="http://schemas.microsoft.com/office/drawing/2014/main" val="20003"/>
                    </a:ext>
                  </a:extLst>
                </a:gridCol>
                <a:gridCol w="794766">
                  <a:extLst>
                    <a:ext uri="{9D8B030D-6E8A-4147-A177-3AD203B41FA5}">
                      <a16:colId xmlns:a16="http://schemas.microsoft.com/office/drawing/2014/main" val="20004"/>
                    </a:ext>
                  </a:extLst>
                </a:gridCol>
                <a:gridCol w="927539">
                  <a:extLst>
                    <a:ext uri="{9D8B030D-6E8A-4147-A177-3AD203B41FA5}">
                      <a16:colId xmlns:a16="http://schemas.microsoft.com/office/drawing/2014/main" val="20005"/>
                    </a:ext>
                  </a:extLst>
                </a:gridCol>
                <a:gridCol w="928474">
                  <a:extLst>
                    <a:ext uri="{9D8B030D-6E8A-4147-A177-3AD203B41FA5}">
                      <a16:colId xmlns:a16="http://schemas.microsoft.com/office/drawing/2014/main" val="20006"/>
                    </a:ext>
                  </a:extLst>
                </a:gridCol>
                <a:gridCol w="878770">
                  <a:extLst>
                    <a:ext uri="{9D8B030D-6E8A-4147-A177-3AD203B41FA5}">
                      <a16:colId xmlns:a16="http://schemas.microsoft.com/office/drawing/2014/main" val="20007"/>
                    </a:ext>
                  </a:extLst>
                </a:gridCol>
                <a:gridCol w="976310">
                  <a:extLst>
                    <a:ext uri="{9D8B030D-6E8A-4147-A177-3AD203B41FA5}">
                      <a16:colId xmlns:a16="http://schemas.microsoft.com/office/drawing/2014/main" val="20008"/>
                    </a:ext>
                  </a:extLst>
                </a:gridCol>
              </a:tblGrid>
              <a:tr h="0">
                <a:tc>
                  <a:txBody>
                    <a:bodyPr/>
                    <a:lstStyle/>
                    <a:p>
                      <a:pPr marL="0" algn="l" defTabSz="914400" rtl="0" eaLnBrk="1" latinLnBrk="0" hangingPunct="1">
                        <a:spcAft>
                          <a:spcPts val="0"/>
                        </a:spcAft>
                      </a:pPr>
                      <a:r>
                        <a:rPr lang="en-GB" sz="1400" kern="1000" spc="-30" dirty="0" err="1">
                          <a:solidFill>
                            <a:schemeClr val="dk1"/>
                          </a:solidFill>
                          <a:effectLst/>
                          <a:latin typeface="Glacial Indifference" panose="020B0604020202020204" charset="0"/>
                          <a:ea typeface="+mn-ea"/>
                          <a:cs typeface="+mn-cs"/>
                        </a:rPr>
                        <a:t>Eigenschaft</a:t>
                      </a:r>
                      <a:endParaRPr lang="de-AT" sz="1400" kern="1000" spc="-30" dirty="0">
                        <a:solidFill>
                          <a:schemeClr val="dk1"/>
                        </a:solidFill>
                        <a:effectLst/>
                        <a:latin typeface="Glacial Indifference" panose="020B060402020202020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kern="1000" spc="-30" dirty="0" err="1">
                          <a:effectLst/>
                          <a:latin typeface="Glacial Indifference" panose="020B0604020202020204" charset="0"/>
                          <a:ea typeface="Calibri" panose="020F0502020204030204" pitchFamily="34" charset="0"/>
                          <a:cs typeface="Arial" panose="020B0604020202020204" pitchFamily="34" charset="0"/>
                        </a:rPr>
                        <a:t>Massiv-holz</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kern="1000" spc="-30" dirty="0" err="1">
                          <a:effectLst/>
                          <a:latin typeface="Glacial Indifference" panose="020B0604020202020204" charset="0"/>
                          <a:ea typeface="Calibri" panose="020F0502020204030204" pitchFamily="34" charset="0"/>
                          <a:cs typeface="Arial" panose="020B0604020202020204" pitchFamily="34" charset="0"/>
                        </a:rPr>
                        <a:t>Sperr-holz</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kern="1000" spc="-30" dirty="0" err="1">
                          <a:effectLst/>
                          <a:latin typeface="Glacial Indifference" panose="020B0604020202020204" charset="0"/>
                          <a:ea typeface="Calibri" panose="020F0502020204030204" pitchFamily="34" charset="0"/>
                          <a:cs typeface="Arial" panose="020B0604020202020204" pitchFamily="34" charset="0"/>
                        </a:rPr>
                        <a:t>Furnierschicht-holz</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kern="1000" spc="-30" dirty="0">
                          <a:effectLst/>
                          <a:latin typeface="Glacial Indifference" panose="020B0604020202020204" charset="0"/>
                          <a:ea typeface="Calibri" panose="020F0502020204030204" pitchFamily="34" charset="0"/>
                          <a:cs typeface="Arial" panose="020B0604020202020204" pitchFamily="34" charset="0"/>
                        </a:rPr>
                        <a:t>OSB</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kern="1000" spc="-30" dirty="0" err="1">
                          <a:effectLst/>
                          <a:latin typeface="Glacial Indifference" panose="020B0604020202020204" charset="0"/>
                          <a:ea typeface="Calibri" panose="020F0502020204030204" pitchFamily="34" charset="0"/>
                          <a:cs typeface="Arial" panose="020B0604020202020204" pitchFamily="34" charset="0"/>
                        </a:rPr>
                        <a:t>Flachpress-platte</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kern="1000" spc="-30" dirty="0">
                          <a:effectLst/>
                          <a:latin typeface="Glacial Indifference" panose="020B0604020202020204" charset="0"/>
                          <a:ea typeface="Calibri" panose="020F0502020204030204" pitchFamily="34" charset="0"/>
                          <a:cs typeface="Arial" panose="020B0604020202020204" pitchFamily="34" charset="0"/>
                        </a:rPr>
                        <a:t>MDF</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kern="1000" spc="-30" dirty="0" err="1">
                          <a:effectLst/>
                          <a:latin typeface="Glacial Indifference" panose="020B0604020202020204" charset="0"/>
                          <a:ea typeface="Calibri" panose="020F0502020204030204" pitchFamily="34" charset="0"/>
                          <a:cs typeface="Arial" panose="020B0604020202020204" pitchFamily="34" charset="0"/>
                        </a:rPr>
                        <a:t>Spanstreifenholz</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kern="1000" spc="-30" dirty="0" err="1">
                          <a:effectLst/>
                          <a:latin typeface="Glacial Indifference" panose="020B0604020202020204" charset="0"/>
                          <a:ea typeface="Calibri" panose="020F0502020204030204" pitchFamily="34" charset="0"/>
                          <a:cs typeface="Arial" panose="020B0604020202020204" pitchFamily="34" charset="0"/>
                        </a:rPr>
                        <a:t>Furnierstreifenholz</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6680">
                <a:tc>
                  <a:txBody>
                    <a:bodyPr/>
                    <a:lstStyle/>
                    <a:p>
                      <a:pPr algn="l"/>
                      <a:r>
                        <a:rPr lang="en-GB" sz="1400" kern="1000" spc="-30" dirty="0" err="1">
                          <a:effectLst/>
                          <a:latin typeface="Glacial Indifference" panose="020B0604020202020204" charset="0"/>
                          <a:ea typeface="Calibri" panose="020F0502020204030204" pitchFamily="34" charset="0"/>
                          <a:cs typeface="Arial" panose="020B0604020202020204" pitchFamily="34" charset="0"/>
                        </a:rPr>
                        <a:t>Dichte</a:t>
                      </a:r>
                      <a:r>
                        <a:rPr lang="en-GB" sz="1400" kern="1000" spc="-30" dirty="0">
                          <a:effectLst/>
                          <a:latin typeface="Glacial Indifference" panose="020B0604020202020204" charset="0"/>
                          <a:ea typeface="Calibri" panose="020F0502020204030204" pitchFamily="34" charset="0"/>
                          <a:cs typeface="Arial" panose="020B0604020202020204" pitchFamily="34" charset="0"/>
                        </a:rPr>
                        <a:t>, </a:t>
                      </a:r>
                      <a:br>
                        <a:rPr lang="en-GB" sz="1400" kern="1000" spc="-30" dirty="0">
                          <a:effectLst/>
                          <a:latin typeface="Glacial Indifference" panose="020B0604020202020204" charset="0"/>
                          <a:ea typeface="Calibri" panose="020F0502020204030204" pitchFamily="34" charset="0"/>
                          <a:cs typeface="Arial" panose="020B0604020202020204" pitchFamily="34" charset="0"/>
                        </a:rPr>
                      </a:br>
                      <a:r>
                        <a:rPr lang="en-GB" sz="1400" kern="1000" spc="-30" dirty="0">
                          <a:effectLst/>
                          <a:latin typeface="Glacial Indifference" panose="020B0604020202020204" charset="0"/>
                          <a:ea typeface="Calibri" panose="020F0502020204030204" pitchFamily="34" charset="0"/>
                          <a:cs typeface="Arial" panose="020B0604020202020204" pitchFamily="34" charset="0"/>
                        </a:rPr>
                        <a:t>kg m</a:t>
                      </a:r>
                      <a:r>
                        <a:rPr lang="en-GB" sz="1400" kern="1000" spc="-30" baseline="30000" dirty="0">
                          <a:effectLst/>
                          <a:latin typeface="Glacial Indifference" panose="020B0604020202020204" charset="0"/>
                          <a:ea typeface="Calibri" panose="020F0502020204030204" pitchFamily="34" charset="0"/>
                          <a:cs typeface="Arial" panose="020B0604020202020204" pitchFamily="34" charset="0"/>
                        </a:rPr>
                        <a:t>-3</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450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500-600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660-700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660-700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680-700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760-790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650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660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r>
                        <a:rPr lang="en-GB" sz="1400" kern="1000" spc="-30" dirty="0">
                          <a:solidFill>
                            <a:schemeClr val="dk1"/>
                          </a:solidFill>
                          <a:effectLst/>
                          <a:latin typeface="Glacial Indifference" panose="020B0604020202020204" charset="0"/>
                          <a:ea typeface="+mn-ea"/>
                          <a:cs typeface="+mn-cs"/>
                        </a:rPr>
                        <a:t>E-Modul</a:t>
                      </a:r>
                      <a:endParaRPr lang="de-AT" sz="1400" kern="1000" spc="-30" dirty="0">
                        <a:solidFill>
                          <a:schemeClr val="dk1"/>
                        </a:solidFill>
                        <a:effectLst/>
                        <a:latin typeface="Glacial Indifference" panose="020B060402020202020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2600-3200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4000-4500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12000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14000-15500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r>
                        <a:rPr lang="en-GB" sz="1400" kern="1000" spc="-30" dirty="0">
                          <a:effectLst/>
                          <a:latin typeface="Glacial Indifference" panose="020B0604020202020204" charset="0"/>
                          <a:ea typeface="Calibri" panose="020F0502020204030204" pitchFamily="34" charset="0"/>
                          <a:cs typeface="Arial" panose="020B0604020202020204" pitchFamily="34" charset="0"/>
                        </a:rPr>
                        <a:t>parallel</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5000-7000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12000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13000-16000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7000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r>
                        <a:rPr lang="en-GB" sz="1400" kern="1000" spc="-30" dirty="0" err="1">
                          <a:effectLst/>
                          <a:latin typeface="Glacial Indifference" panose="020B0604020202020204" charset="0"/>
                          <a:ea typeface="Calibri" panose="020F0502020204030204" pitchFamily="34" charset="0"/>
                          <a:cs typeface="Arial" panose="020B0604020202020204" pitchFamily="34" charset="0"/>
                        </a:rPr>
                        <a:t>aufrecht</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1000-3000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7000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1850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l"/>
                      <a:r>
                        <a:rPr lang="en-GB" sz="1400" kern="1000" spc="-30" dirty="0" err="1">
                          <a:effectLst/>
                          <a:latin typeface="Glacial Indifference" panose="020B0604020202020204" charset="0"/>
                          <a:ea typeface="Calibri" panose="020F0502020204030204" pitchFamily="34" charset="0"/>
                          <a:cs typeface="Arial" panose="020B0604020202020204" pitchFamily="34" charset="0"/>
                        </a:rPr>
                        <a:t>Biegefestigkeit</a:t>
                      </a:r>
                      <a:r>
                        <a:rPr lang="en-GB" sz="1400" kern="1000" spc="-30" dirty="0">
                          <a:effectLst/>
                          <a:latin typeface="Glacial Indifference" panose="020B0604020202020204" charset="0"/>
                          <a:ea typeface="Calibri" panose="020F0502020204030204" pitchFamily="34" charset="0"/>
                          <a:cs typeface="Arial" panose="020B0604020202020204" pitchFamily="34" charset="0"/>
                        </a:rPr>
                        <a:t>,</a:t>
                      </a:r>
                      <a:br>
                        <a:rPr lang="en-GB" sz="1400" kern="1000" spc="-30" dirty="0">
                          <a:effectLst/>
                          <a:latin typeface="Glacial Indifference" panose="020B0604020202020204" charset="0"/>
                          <a:ea typeface="Calibri" panose="020F0502020204030204" pitchFamily="34" charset="0"/>
                          <a:cs typeface="Arial" panose="020B0604020202020204" pitchFamily="34" charset="0"/>
                        </a:rPr>
                      </a:br>
                      <a:r>
                        <a:rPr lang="en-GB" sz="1400" kern="1000" spc="-30" dirty="0">
                          <a:effectLst/>
                          <a:latin typeface="Glacial Indifference" panose="020B0604020202020204" charset="0"/>
                          <a:ea typeface="Calibri" panose="020F0502020204030204" pitchFamily="34" charset="0"/>
                          <a:cs typeface="Arial" panose="020B0604020202020204" pitchFamily="34" charset="0"/>
                        </a:rPr>
                        <a:t>N mm</a:t>
                      </a:r>
                      <a:r>
                        <a:rPr lang="en-GB" sz="1400" kern="1000" spc="-30" baseline="30000" dirty="0">
                          <a:effectLst/>
                          <a:latin typeface="Glacial Indifference" panose="020B0604020202020204" charset="0"/>
                          <a:ea typeface="Calibri" panose="020F0502020204030204" pitchFamily="34" charset="0"/>
                          <a:cs typeface="Arial" panose="020B0604020202020204" pitchFamily="34" charset="0"/>
                        </a:rPr>
                        <a:t>-2</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20-22</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33-38</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r>
                        <a:rPr lang="en-GB" sz="1400" kern="1000" spc="-30" dirty="0">
                          <a:effectLst/>
                          <a:latin typeface="Glacial Indifference" panose="020B0604020202020204" charset="0"/>
                          <a:ea typeface="Calibri" panose="020F0502020204030204" pitchFamily="34" charset="0"/>
                          <a:cs typeface="Arial" panose="020B0604020202020204" pitchFamily="34" charset="0"/>
                        </a:rPr>
                        <a:t>parallel</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30-50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80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36</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 </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60-65</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l"/>
                      <a:r>
                        <a:rPr lang="en-GB" sz="1400" kern="1000" spc="-30" dirty="0" err="1">
                          <a:effectLst/>
                          <a:latin typeface="Glacial Indifference" panose="020B0604020202020204" charset="0"/>
                          <a:ea typeface="Calibri" panose="020F0502020204030204" pitchFamily="34" charset="0"/>
                          <a:cs typeface="Arial" panose="020B0604020202020204" pitchFamily="34" charset="0"/>
                        </a:rPr>
                        <a:t>aufrecht</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10-30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40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20-25</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 </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r>
                        <a:rPr lang="en-GB" sz="1400" kern="1000" spc="-30" dirty="0" err="1">
                          <a:effectLst/>
                          <a:latin typeface="Glacial Indifference" panose="020B0604020202020204" charset="0"/>
                          <a:ea typeface="Calibri" panose="020F0502020204030204" pitchFamily="34" charset="0"/>
                          <a:cs typeface="Arial" panose="020B0604020202020204" pitchFamily="34" charset="0"/>
                        </a:rPr>
                        <a:t>Schubmodul</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p>
                      <a:pPr algn="l"/>
                      <a:r>
                        <a:rPr lang="en-GB" sz="1400" kern="1000" spc="-30" dirty="0">
                          <a:effectLst/>
                          <a:latin typeface="Glacial Indifference" panose="020B0604020202020204" charset="0"/>
                          <a:ea typeface="Calibri" panose="020F0502020204030204" pitchFamily="34" charset="0"/>
                          <a:cs typeface="Arial" panose="020B0604020202020204" pitchFamily="34" charset="0"/>
                        </a:rPr>
                        <a:t>N mm</a:t>
                      </a:r>
                      <a:r>
                        <a:rPr lang="en-GB" sz="1400" kern="1000" spc="-30" baseline="30000" dirty="0">
                          <a:effectLst/>
                          <a:latin typeface="Glacial Indifference" panose="020B0604020202020204" charset="0"/>
                          <a:ea typeface="Calibri" panose="020F0502020204030204" pitchFamily="34" charset="0"/>
                          <a:cs typeface="Arial" panose="020B0604020202020204" pitchFamily="34" charset="0"/>
                        </a:rPr>
                        <a:t>-2</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5720">
                <a:tc>
                  <a:txBody>
                    <a:bodyPr/>
                    <a:lstStyle/>
                    <a:p>
                      <a:pPr algn="l"/>
                      <a:r>
                        <a:rPr lang="en-GB" sz="1400" kern="1000" spc="-30" dirty="0" err="1">
                          <a:effectLst/>
                          <a:latin typeface="Glacial Indifference" panose="020B0604020202020204" charset="0"/>
                          <a:ea typeface="Calibri" panose="020F0502020204030204" pitchFamily="34" charset="0"/>
                          <a:cs typeface="Arial" panose="020B0604020202020204" pitchFamily="34" charset="0"/>
                        </a:rPr>
                        <a:t>flach</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300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100-180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100-200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700-800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r>
                        <a:rPr lang="en-GB" sz="1400" kern="1000" spc="-30" dirty="0" err="1">
                          <a:effectLst/>
                          <a:latin typeface="Glacial Indifference" panose="020B0604020202020204" charset="0"/>
                          <a:ea typeface="Calibri" panose="020F0502020204030204" pitchFamily="34" charset="0"/>
                          <a:cs typeface="Arial" panose="020B0604020202020204" pitchFamily="34" charset="0"/>
                        </a:rPr>
                        <a:t>quer</a:t>
                      </a:r>
                      <a:endParaRPr lang="de-AT"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600-700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1100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1000-1500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600-1000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2300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6" name="Rectangle 18"/>
          <p:cNvSpPr>
            <a:spLocks noChangeArrowheads="1"/>
          </p:cNvSpPr>
          <p:nvPr/>
        </p:nvSpPr>
        <p:spPr bwMode="auto">
          <a:xfrm>
            <a:off x="10639425" y="4607123"/>
            <a:ext cx="63531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lv-LV" sz="1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Eigenschaften von Baustoffen auf Holzbasis</a:t>
            </a:r>
            <a:endParaRPr kumimoji="0" lang="en-US" altLang="lv-LV" sz="1400" b="0" i="0" u="none" strike="noStrike" cap="none" normalizeH="0" baseline="0" dirty="0">
              <a:ln>
                <a:noFill/>
              </a:ln>
              <a:solidFill>
                <a:srgbClr val="456A2C"/>
              </a:solidFill>
              <a:effectLst/>
              <a:latin typeface="Glacial Indifference" panose="020B0604020202020204" charset="0"/>
            </a:endParaRPr>
          </a:p>
        </p:txBody>
      </p:sp>
      <p:sp>
        <p:nvSpPr>
          <p:cNvPr id="27" name="Rectangle 26"/>
          <p:cNvSpPr/>
          <p:nvPr/>
        </p:nvSpPr>
        <p:spPr>
          <a:xfrm>
            <a:off x="1028700" y="9303385"/>
            <a:ext cx="5228977" cy="707886"/>
          </a:xfrm>
          <a:prstGeom prst="rect">
            <a:avLst/>
          </a:prstGeom>
        </p:spPr>
        <p:txBody>
          <a:bodyPr wrap="square">
            <a:spAutoFit/>
          </a:bodyPr>
          <a:lstStyle/>
          <a:p>
            <a:pPr algn="just">
              <a:spcAft>
                <a:spcPts val="0"/>
              </a:spcAft>
            </a:pPr>
            <a:r>
              <a:rPr lang="en-US" sz="1000" u="sng" kern="1000" dirty="0">
                <a:solidFill>
                  <a:schemeClr val="bg1"/>
                </a:solidFill>
                <a:latin typeface="Glacial Indifference" panose="020B0604020202020204" charset="0"/>
                <a:ea typeface="Calibri" panose="020F0502020204030204" pitchFamily="34" charset="0"/>
                <a:cs typeface="Arial" panose="020B0604020202020204" pitchFamily="34" charset="0"/>
              </a:rPr>
              <a:t>http://www.euroform.co.uk/</a:t>
            </a:r>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 </a:t>
            </a:r>
            <a:endPar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a:p>
            <a:pPr algn="just">
              <a:spcAft>
                <a:spcPts val="0"/>
              </a:spcAft>
            </a:pPr>
            <a:r>
              <a:rPr lang="en-US" sz="1000" u="sng" kern="1000" dirty="0">
                <a:solidFill>
                  <a:schemeClr val="bg1"/>
                </a:solidFill>
                <a:latin typeface="Glacial Indifference" panose="020B0604020202020204" charset="0"/>
                <a:ea typeface="Calibri" panose="020F0502020204030204" pitchFamily="34" charset="0"/>
                <a:cs typeface="Arial" panose="020B0604020202020204" pitchFamily="34" charset="0"/>
              </a:rPr>
              <a:t>http://steico.eu/</a:t>
            </a:r>
            <a:endPar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a:p>
            <a:pPr algn="just">
              <a:spcAft>
                <a:spcPts val="0"/>
              </a:spcAft>
            </a:pPr>
            <a:r>
              <a:rPr lang="en-US" sz="1000" u="sng" kern="1000" dirty="0">
                <a:solidFill>
                  <a:schemeClr val="bg1"/>
                </a:solidFill>
                <a:latin typeface="Glacial Indifference" panose="020B0604020202020204" charset="0"/>
                <a:ea typeface="Calibri" panose="020F0502020204030204" pitchFamily="34" charset="0"/>
                <a:cs typeface="Arial" panose="020B0604020202020204" pitchFamily="34" charset="0"/>
              </a:rPr>
              <a:t>https://lv.kronospan-express.com/lv</a:t>
            </a:r>
            <a:endPar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a:p>
            <a:r>
              <a:rPr lang="en-US" sz="1000" u="sng" kern="1000" dirty="0">
                <a:solidFill>
                  <a:schemeClr val="bg1"/>
                </a:solidFill>
                <a:latin typeface="Glacial Indifference" panose="020B0604020202020204" charset="0"/>
                <a:ea typeface="Calibri" panose="020F0502020204030204" pitchFamily="34" charset="0"/>
                <a:cs typeface="Arial" panose="020B0604020202020204" pitchFamily="34" charset="0"/>
              </a:rPr>
              <a:t>https://www.woodproducts.fi/content/wood-fibre-board</a:t>
            </a:r>
            <a:endParaRPr lang="en-US" sz="1000" dirty="0">
              <a:solidFill>
                <a:schemeClr val="bg1"/>
              </a:solidFill>
              <a:latin typeface="Glacial Indifference" panose="020B0604020202020204" charset="0"/>
            </a:endParaRPr>
          </a:p>
        </p:txBody>
      </p:sp>
      <p:sp>
        <p:nvSpPr>
          <p:cNvPr id="19" name="TextBox 9">
            <a:extLst>
              <a:ext uri="{FF2B5EF4-FFF2-40B4-BE49-F238E27FC236}">
                <a16:creationId xmlns:a16="http://schemas.microsoft.com/office/drawing/2014/main" id="{B472EB1C-3EBB-4C45-92FE-B77BA6BD829C}"/>
              </a:ext>
            </a:extLst>
          </p:cNvPr>
          <p:cNvSpPr txBox="1"/>
          <p:nvPr/>
        </p:nvSpPr>
        <p:spPr>
          <a:xfrm>
            <a:off x="10820400" y="9690564"/>
            <a:ext cx="7467600" cy="397546"/>
          </a:xfrm>
          <a:prstGeom prst="rect">
            <a:avLst/>
          </a:prstGeom>
        </p:spPr>
        <p:txBody>
          <a:bodyPr wrap="square" lIns="0" tIns="0" rIns="0" bIns="0" rtlCol="0" anchor="t">
            <a:spAutoFit/>
          </a:bodyPr>
          <a:lstStyle/>
          <a:p>
            <a:pPr>
              <a:lnSpc>
                <a:spcPts val="3645"/>
              </a:lnSpc>
            </a:pPr>
            <a:r>
              <a:rPr lang="en-US" sz="1600" spc="80" dirty="0">
                <a:solidFill>
                  <a:srgbClr val="52584D"/>
                </a:solidFill>
                <a:latin typeface="Glacial Indifference"/>
              </a:rPr>
              <a:t>LEKTION 3</a:t>
            </a:r>
            <a:r>
              <a:rPr lang="en-US" sz="1600" spc="80" dirty="0">
                <a:latin typeface="Glacial Indifference"/>
              </a:rPr>
              <a:t>: </a:t>
            </a:r>
            <a:r>
              <a:rPr lang="de-DE" sz="1600" spc="80" dirty="0">
                <a:latin typeface="Glacial Indifference"/>
              </a:rPr>
              <a:t>Verfügbarkeit und Umweltfreundlichkeit von Holz als Baustoff</a:t>
            </a:r>
          </a:p>
        </p:txBody>
      </p:sp>
    </p:spTree>
    <p:extLst>
      <p:ext uri="{BB962C8B-B14F-4D97-AF65-F5344CB8AC3E}">
        <p14:creationId xmlns:p14="http://schemas.microsoft.com/office/powerpoint/2010/main" val="1131039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2325</Words>
  <Application>Microsoft Office PowerPoint</Application>
  <PresentationFormat>Benutzerdefiniert</PresentationFormat>
  <Paragraphs>474</Paragraphs>
  <Slides>14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League Spartan</vt:lpstr>
      <vt:lpstr>Glacial Indifference Bold</vt:lpstr>
      <vt:lpstr>Glacial Indifference</vt:lpstr>
      <vt:lpstr>Arial</vt:lpstr>
      <vt:lpstr>Symbol</vt:lpstr>
      <vt:lpstr>Calibri</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Robert Pirker</cp:lastModifiedBy>
  <cp:revision>95</cp:revision>
  <dcterms:created xsi:type="dcterms:W3CDTF">2006-08-16T00:00:00Z</dcterms:created>
  <dcterms:modified xsi:type="dcterms:W3CDTF">2021-10-01T12:11:59Z</dcterms:modified>
  <dc:identifier>DAD7Xzioke4</dc:identifier>
</cp:coreProperties>
</file>