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4"/>
  </p:notesMasterIdLst>
  <p:sldIdLst>
    <p:sldId id="256" r:id="rId3"/>
    <p:sldId id="272" r:id="rId4"/>
    <p:sldId id="283" r:id="rId5"/>
    <p:sldId id="274" r:id="rId6"/>
    <p:sldId id="285" r:id="rId7"/>
    <p:sldId id="291" r:id="rId8"/>
    <p:sldId id="298" r:id="rId9"/>
    <p:sldId id="297" r:id="rId10"/>
    <p:sldId id="299" r:id="rId11"/>
    <p:sldId id="295" r:id="rId12"/>
    <p:sldId id="294"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139" autoAdjust="0"/>
  </p:normalViewPr>
  <p:slideViewPr>
    <p:cSldViewPr snapToGrid="0">
      <p:cViewPr varScale="1">
        <p:scale>
          <a:sx n="101" d="100"/>
          <a:sy n="101"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D8718804-3D8A-42E2-88F1-266E0B3124BC}">
      <dgm:prSet phldrT="[Texto]" custT="1"/>
      <dgm:spPr/>
      <dgm:t>
        <a:bodyPr/>
        <a:lstStyle/>
        <a:p>
          <a:r>
            <a:rPr lang="de-AT" sz="1600" b="1" dirty="0"/>
            <a:t>Schulungsszenario 1 über </a:t>
          </a:r>
          <a:r>
            <a:rPr lang="de-AT" sz="1600" b="1" dirty="0">
              <a:solidFill>
                <a:schemeClr val="tx1"/>
              </a:solidFill>
              <a:effectLst>
                <a:outerShdw blurRad="38100" dist="38100" dir="2700000" algn="tl">
                  <a:srgbClr val="000000">
                    <a:alpha val="43137"/>
                  </a:srgbClr>
                </a:outerShdw>
              </a:effectLst>
            </a:rPr>
            <a:t>die Eigenschaften von Holz als Baumaterial, seine Anwendungen und Grenzen </a:t>
          </a:r>
          <a:r>
            <a:rPr lang="en-US" sz="1600" b="1" dirty="0">
              <a:solidFill>
                <a:schemeClr val="tx1"/>
              </a:solidFill>
              <a:effectLst>
                <a:outerShdw blurRad="38100" dist="38100" dir="2700000" algn="tl">
                  <a:srgbClr val="000000">
                    <a:alpha val="43137"/>
                  </a:srgbClr>
                </a:outerShdw>
              </a:effectLst>
            </a:rPr>
            <a:t> </a:t>
          </a:r>
          <a:r>
            <a:rPr lang="en-US" sz="1600" dirty="0">
              <a:solidFill>
                <a:schemeClr val="tx1"/>
              </a:solidFill>
              <a:effectLst>
                <a:outerShdw blurRad="38100" dist="38100" dir="2700000" algn="tl">
                  <a:srgbClr val="000000">
                    <a:alpha val="43137"/>
                  </a:srgbClr>
                </a:outerShdw>
              </a:effectLst>
            </a:rPr>
            <a:t> </a:t>
          </a:r>
          <a:endParaRPr lang="es-ES" sz="1600" b="1" dirty="0">
            <a:solidFill>
              <a:schemeClr val="tx1"/>
            </a:solidFill>
            <a:effectLst>
              <a:outerShdw blurRad="38100" dist="38100" dir="2700000" algn="tl">
                <a:srgbClr val="000000">
                  <a:alpha val="43137"/>
                </a:srgbClr>
              </a:outerShdw>
            </a:effectLst>
          </a:endParaRPr>
        </a:p>
      </dgm:t>
    </dgm:pt>
    <dgm:pt modelId="{B48BA3E5-D0A7-4E4A-913C-20137068A0F7}" type="parTrans" cxnId="{DD7F7248-81E1-47C2-B4D2-EB4AD2174D08}">
      <dgm:prSet/>
      <dgm:spPr/>
      <dgm:t>
        <a:bodyPr/>
        <a:lstStyle/>
        <a:p>
          <a:endParaRPr lang="es-ES"/>
        </a:p>
      </dgm:t>
    </dgm:pt>
    <dgm:pt modelId="{9F12B3F2-003D-4386-AA0D-3F2D8788D58F}" type="sibTrans" cxnId="{DD7F7248-81E1-47C2-B4D2-EB4AD2174D08}">
      <dgm:prSet/>
      <dgm:spPr/>
      <dgm:t>
        <a:bodyPr/>
        <a:lstStyle/>
        <a:p>
          <a:endParaRPr lang="es-ES"/>
        </a:p>
      </dgm:t>
    </dgm:pt>
    <dgm:pt modelId="{0AB7B80F-F1EF-4152-9DBE-307875FE7327}">
      <dgm:prSet phldrT="[Texto]" custT="1"/>
      <dgm:spPr/>
      <dgm:t>
        <a:bodyPr/>
        <a:lstStyle/>
        <a:p>
          <a:r>
            <a:rPr lang="de-AT" sz="1600" b="1" dirty="0"/>
            <a:t>Schulungsszenario 2 über</a:t>
          </a:r>
          <a:r>
            <a:rPr lang="en-US" sz="1600" b="1" dirty="0"/>
            <a:t> </a:t>
          </a:r>
          <a:r>
            <a:rPr lang="de-AT" sz="1600" b="1" dirty="0">
              <a:solidFill>
                <a:schemeClr val="tx1"/>
              </a:solidFill>
              <a:effectLst>
                <a:outerShdw blurRad="38100" dist="38100" dir="2700000" algn="tl">
                  <a:srgbClr val="000000">
                    <a:alpha val="43137"/>
                  </a:srgbClr>
                </a:outerShdw>
              </a:effectLst>
            </a:rPr>
            <a:t>Auswahl geeigneter Holzwerkstoffe und Materialien für die Fassadensanierung</a:t>
          </a:r>
          <a:endParaRPr lang="es-ES" sz="1600" b="1" dirty="0">
            <a:solidFill>
              <a:schemeClr val="tx1"/>
            </a:solidFill>
            <a:effectLst>
              <a:outerShdw blurRad="38100" dist="38100" dir="2700000" algn="tl">
                <a:srgbClr val="000000">
                  <a:alpha val="43137"/>
                </a:srgbClr>
              </a:outerShdw>
            </a:effectLst>
          </a:endParaRPr>
        </a:p>
      </dgm:t>
    </dgm:pt>
    <dgm:pt modelId="{4ECA5C5E-664C-432F-9C50-2012B5A930A3}" type="parTrans" cxnId="{EF0CEEC3-8138-4ACC-91E1-AB6A7310F0F0}">
      <dgm:prSet/>
      <dgm:spPr/>
      <dgm:t>
        <a:bodyPr/>
        <a:lstStyle/>
        <a:p>
          <a:endParaRPr lang="es-ES"/>
        </a:p>
      </dgm:t>
    </dgm:pt>
    <dgm:pt modelId="{FD4EB589-98BF-40F8-A9F5-06FDC4CC2EBB}" type="sibTrans" cxnId="{EF0CEEC3-8138-4ACC-91E1-AB6A7310F0F0}">
      <dgm:prSet/>
      <dgm:spPr/>
      <dgm:t>
        <a:bodyPr/>
        <a:lstStyle/>
        <a:p>
          <a:endParaRPr lang="es-ES"/>
        </a:p>
      </dgm:t>
    </dgm:pt>
    <dgm:pt modelId="{81D09268-2B7F-4140-8937-A4B333A5043B}">
      <dgm:prSet custT="1"/>
      <dgm:spPr/>
      <dgm:t>
        <a:bodyPr/>
        <a:lstStyle/>
        <a:p>
          <a:pPr algn="just"/>
          <a:r>
            <a:rPr lang="de-AT" sz="1600" i="0" kern="1200" dirty="0">
              <a:solidFill>
                <a:prstClr val="black">
                  <a:hueOff val="0"/>
                  <a:satOff val="0"/>
                  <a:lumOff val="0"/>
                  <a:alphaOff val="0"/>
                </a:prstClr>
              </a:solidFill>
              <a:effectLst/>
              <a:latin typeface="Speak Pro" panose="020F0502020204030204"/>
              <a:ea typeface="+mn-ea"/>
              <a:cs typeface="+mn-cs"/>
            </a:rPr>
            <a:t>Eine Grundstückseigentümerin möchte ein Haus aus Holz bauen und wendet sich daher an einen Bauunternehmer. Der Bauunternehmer hat zwar Erfahrung im Bauwesen, aber sowohl er als auch die Grundstückseigentümerin haben keine Erfahrung mit Holz als Baumaterial. Gemeinsam gehen sie zu verschiedenen Experten, um sich über die Eigenschaften und Grenzen von Holz zu informieren</a:t>
          </a:r>
          <a:r>
            <a:rPr lang="en-US" sz="1600" i="0" kern="1200" dirty="0">
              <a:solidFill>
                <a:prstClr val="black">
                  <a:hueOff val="0"/>
                  <a:satOff val="0"/>
                  <a:lumOff val="0"/>
                  <a:alphaOff val="0"/>
                </a:prstClr>
              </a:solidFill>
              <a:effectLst/>
              <a:latin typeface="Speak Pro" panose="020F0502020204030204"/>
              <a:ea typeface="+mn-ea"/>
              <a:cs typeface="+mn-cs"/>
            </a:rPr>
            <a:t>. </a:t>
          </a:r>
          <a:endParaRPr lang="es-ES" sz="1600" i="0" kern="1200" dirty="0">
            <a:solidFill>
              <a:prstClr val="black">
                <a:hueOff val="0"/>
                <a:satOff val="0"/>
                <a:lumOff val="0"/>
                <a:alphaOff val="0"/>
              </a:prstClr>
            </a:solidFill>
            <a:effectLst/>
            <a:latin typeface="Speak Pro" panose="020F0502020204030204"/>
            <a:ea typeface="+mn-ea"/>
            <a:cs typeface="+mn-cs"/>
          </a:endParaRPr>
        </a:p>
      </dgm:t>
    </dgm:pt>
    <dgm:pt modelId="{73A94D4E-3D38-4F20-993F-88828706391C}" type="parTrans" cxnId="{EC400D59-057B-4BB2-99CD-C7D010EA34A0}">
      <dgm:prSet/>
      <dgm:spPr/>
      <dgm:t>
        <a:bodyPr/>
        <a:lstStyle/>
        <a:p>
          <a:endParaRPr lang="es-ES"/>
        </a:p>
      </dgm:t>
    </dgm:pt>
    <dgm:pt modelId="{7BF968FF-8725-49DA-8E0D-15CE3AD1554F}" type="sibTrans" cxnId="{EC400D59-057B-4BB2-99CD-C7D010EA34A0}">
      <dgm:prSet/>
      <dgm:spPr/>
      <dgm:t>
        <a:bodyPr/>
        <a:lstStyle/>
        <a:p>
          <a:endParaRPr lang="es-ES"/>
        </a:p>
      </dgm:t>
    </dgm:pt>
    <dgm:pt modelId="{4D83C515-0568-40C9-8C2A-4CD7AAE049D8}">
      <dgm:prSet custT="1"/>
      <dgm:spPr/>
      <dgm:t>
        <a:bodyPr/>
        <a:lstStyle/>
        <a:p>
          <a:pPr algn="just"/>
          <a:r>
            <a:rPr lang="de-AT" sz="1600" i="0" kern="1200" dirty="0">
              <a:solidFill>
                <a:prstClr val="black">
                  <a:hueOff val="0"/>
                  <a:satOff val="0"/>
                  <a:lumOff val="0"/>
                  <a:alphaOff val="0"/>
                </a:prstClr>
              </a:solidFill>
              <a:effectLst/>
              <a:latin typeface="Speak Pro" panose="020F0502020204030204"/>
              <a:ea typeface="+mn-ea"/>
              <a:cs typeface="+mn-cs"/>
            </a:rPr>
            <a:t>Aki besitzt ein in den 1990er Jahren gebautes Blockhaus. Die Fassade muss renoviert werden, da die Außenpaneele und die Oberflächenfarbe im Laufe der Zeit abgenutzt sind. Da Aki mit der Verarbeitung von Holz vertraut ist, beschloss er, Material in einem örtlichen Holzgeschäft zu kaufen und die Fassade selbst zu renovieren</a:t>
          </a:r>
          <a:r>
            <a:rPr lang="en-US" sz="1600" i="0" kern="1200" dirty="0">
              <a:solidFill>
                <a:prstClr val="black">
                  <a:hueOff val="0"/>
                  <a:satOff val="0"/>
                  <a:lumOff val="0"/>
                  <a:alphaOff val="0"/>
                </a:prstClr>
              </a:solidFill>
              <a:effectLst/>
              <a:latin typeface="Speak Pro" panose="020F0502020204030204"/>
              <a:ea typeface="+mn-ea"/>
              <a:cs typeface="+mn-cs"/>
            </a:rPr>
            <a:t>. </a:t>
          </a:r>
          <a:endParaRPr lang="es-ES" sz="1600" i="0" kern="1200" dirty="0">
            <a:solidFill>
              <a:prstClr val="black">
                <a:hueOff val="0"/>
                <a:satOff val="0"/>
                <a:lumOff val="0"/>
                <a:alphaOff val="0"/>
              </a:prstClr>
            </a:solidFill>
            <a:effectLst/>
            <a:latin typeface="Speak Pro" panose="020F0502020204030204"/>
            <a:ea typeface="+mn-ea"/>
            <a:cs typeface="+mn-cs"/>
          </a:endParaRPr>
        </a:p>
      </dgm:t>
    </dgm:pt>
    <dgm:pt modelId="{0FC19686-9A79-49DE-963A-E6F5339168CB}" type="parTrans" cxnId="{8190A576-20DA-4D82-83C5-F6185DE60B0A}">
      <dgm:prSet/>
      <dgm:spPr/>
      <dgm:t>
        <a:bodyPr/>
        <a:lstStyle/>
        <a:p>
          <a:endParaRPr lang="es-ES"/>
        </a:p>
      </dgm:t>
    </dgm:pt>
    <dgm:pt modelId="{30CD47DF-B461-4261-BD4F-39EF4ABB6C53}" type="sibTrans" cxnId="{8190A576-20DA-4D82-83C5-F6185DE60B0A}">
      <dgm:prSet/>
      <dgm:spPr/>
      <dgm:t>
        <a:bodyPr/>
        <a:lstStyle/>
        <a:p>
          <a:endParaRPr lang="es-ES"/>
        </a:p>
      </dgm:t>
    </dgm:pt>
    <dgm:pt modelId="{AF11CE36-E45D-482F-8A4D-CB12C90F4D22}">
      <dgm:prSet/>
      <dgm:spPr/>
      <dgm:t>
        <a:bodyPr/>
        <a:lstStyle/>
        <a:p>
          <a:pPr algn="just"/>
          <a:r>
            <a:rPr lang="de-AT" sz="1600" i="1" kern="1200" dirty="0">
              <a:effectLst>
                <a:outerShdw blurRad="38100" dist="38100" dir="2700000" algn="tl">
                  <a:srgbClr val="000000">
                    <a:alpha val="43137"/>
                  </a:srgbClr>
                </a:outerShdw>
              </a:effectLst>
            </a:rPr>
            <a:t>Werden Sie als Baufachmann in der Lage sein, dem Bauherrn zu beweisen, dass Sie über gute Kenntnisse im Holzbau verfügen?</a:t>
          </a:r>
          <a:r>
            <a:rPr lang="en-US" sz="1600" i="1" kern="1200" dirty="0">
              <a:effectLst>
                <a:outerShdw blurRad="38100" dist="38100" dir="2700000" algn="tl">
                  <a:srgbClr val="000000">
                    <a:alpha val="43137"/>
                  </a:srgbClr>
                </a:outerShdw>
              </a:effectLst>
            </a:rPr>
            <a:t> </a:t>
          </a:r>
          <a:endParaRPr lang="es-ES" sz="1600" i="1" kern="1200" dirty="0">
            <a:effectLst>
              <a:outerShdw blurRad="38100" dist="38100" dir="2700000" algn="tl">
                <a:srgbClr val="000000">
                  <a:alpha val="43137"/>
                </a:srgbClr>
              </a:outerShdw>
            </a:effectLst>
          </a:endParaRPr>
        </a:p>
      </dgm:t>
    </dgm:pt>
    <dgm:pt modelId="{E16B12A2-BF32-486C-9228-E5FF2206F1CE}" type="parTrans" cxnId="{A59D0762-4DD8-43CB-AF6C-10857C2E1B11}">
      <dgm:prSet/>
      <dgm:spPr/>
      <dgm:t>
        <a:bodyPr/>
        <a:lstStyle/>
        <a:p>
          <a:endParaRPr lang="es-ES"/>
        </a:p>
      </dgm:t>
    </dgm:pt>
    <dgm:pt modelId="{7C1A25D5-571B-4628-AAF1-EA1951AB3A1D}" type="sibTrans" cxnId="{A59D0762-4DD8-43CB-AF6C-10857C2E1B11}">
      <dgm:prSet/>
      <dgm:spPr/>
      <dgm:t>
        <a:bodyPr/>
        <a:lstStyle/>
        <a:p>
          <a:endParaRPr lang="es-ES"/>
        </a:p>
      </dgm:t>
    </dgm:pt>
    <dgm:pt modelId="{96210D5B-345C-4060-B3C2-779B917202D4}">
      <dgm:prSet/>
      <dgm:spPr/>
      <dgm:t>
        <a:bodyPr/>
        <a:lstStyle/>
        <a:p>
          <a:pPr algn="just"/>
          <a:r>
            <a:rPr lang="de-AT" sz="1600" i="1" kern="1200" dirty="0">
              <a:effectLst>
                <a:outerShdw blurRad="38100" dist="38100" dir="2700000" algn="tl">
                  <a:srgbClr val="000000">
                    <a:alpha val="43137"/>
                  </a:srgbClr>
                </a:outerShdw>
              </a:effectLst>
            </a:rPr>
            <a:t>Wird Aki die richtigen Kenntnisse haben, um die geeigneten Materialien auszuwählen und die Renovierung auszuführen?</a:t>
          </a:r>
          <a:endParaRPr lang="es-ES" sz="1600" i="1" kern="1200" dirty="0">
            <a:effectLst>
              <a:outerShdw blurRad="38100" dist="38100" dir="2700000" algn="tl">
                <a:srgbClr val="000000">
                  <a:alpha val="43137"/>
                </a:srgbClr>
              </a:outerShdw>
            </a:effectLst>
          </a:endParaRPr>
        </a:p>
      </dgm:t>
    </dgm:pt>
    <dgm:pt modelId="{84337EDB-FFDE-4248-8FB0-0D4124701362}" type="parTrans" cxnId="{5D64266F-23ED-4BBF-AB06-547144528DD0}">
      <dgm:prSet/>
      <dgm:spPr/>
      <dgm:t>
        <a:bodyPr/>
        <a:lstStyle/>
        <a:p>
          <a:endParaRPr lang="es-ES"/>
        </a:p>
      </dgm:t>
    </dgm:pt>
    <dgm:pt modelId="{4B5CBC27-B2D7-46E0-B0F0-65C38C326F84}" type="sibTrans" cxnId="{5D64266F-23ED-4BBF-AB06-547144528DD0}">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119AD6CD-0E42-4D9D-875F-BEC1EE22481B}" type="pres">
      <dgm:prSet presAssocID="{D8718804-3D8A-42E2-88F1-266E0B3124BC}" presName="parentLin" presStyleCnt="0"/>
      <dgm:spPr/>
    </dgm:pt>
    <dgm:pt modelId="{5DD56B3E-9B25-4005-BA7F-B27C7CAD5390}" type="pres">
      <dgm:prSet presAssocID="{D8718804-3D8A-42E2-88F1-266E0B3124BC}" presName="parentLeftMargin" presStyleLbl="node1" presStyleIdx="0" presStyleCnt="2"/>
      <dgm:spPr/>
    </dgm:pt>
    <dgm:pt modelId="{96283133-03F5-4879-934A-316FA3F3A226}" type="pres">
      <dgm:prSet presAssocID="{D8718804-3D8A-42E2-88F1-266E0B3124BC}" presName="parentText" presStyleLbl="node1" presStyleIdx="0" presStyleCnt="2" custScaleX="124734" custScaleY="56907">
        <dgm:presLayoutVars>
          <dgm:chMax val="0"/>
          <dgm:bulletEnabled val="1"/>
        </dgm:presLayoutVars>
      </dgm:prSet>
      <dgm:spPr/>
    </dgm:pt>
    <dgm:pt modelId="{3C500908-FB59-47E2-9406-0443B6D107C9}" type="pres">
      <dgm:prSet presAssocID="{D8718804-3D8A-42E2-88F1-266E0B3124BC}" presName="negativeSpace" presStyleCnt="0"/>
      <dgm:spPr/>
    </dgm:pt>
    <dgm:pt modelId="{406E14D4-2FE9-4919-9CDE-AF1D9F167994}" type="pres">
      <dgm:prSet presAssocID="{D8718804-3D8A-42E2-88F1-266E0B3124BC}" presName="childText" presStyleLbl="conFgAcc1" presStyleIdx="0" presStyleCnt="2">
        <dgm:presLayoutVars>
          <dgm:bulletEnabled val="1"/>
        </dgm:presLayoutVars>
      </dgm:prSet>
      <dgm:spPr/>
    </dgm:pt>
    <dgm:pt modelId="{53FB047C-8735-44D9-9C14-9C4ED558DA8B}" type="pres">
      <dgm:prSet presAssocID="{9F12B3F2-003D-4386-AA0D-3F2D8788D58F}" presName="spaceBetweenRectangles" presStyleCnt="0"/>
      <dgm:spPr/>
    </dgm:pt>
    <dgm:pt modelId="{02EE38A6-FB6D-49A4-BE99-E09D01203E7B}" type="pres">
      <dgm:prSet presAssocID="{0AB7B80F-F1EF-4152-9DBE-307875FE7327}" presName="parentLin" presStyleCnt="0"/>
      <dgm:spPr/>
    </dgm:pt>
    <dgm:pt modelId="{2A7DA63F-567F-438A-BBE6-9E926B806AAC}" type="pres">
      <dgm:prSet presAssocID="{0AB7B80F-F1EF-4152-9DBE-307875FE7327}" presName="parentLeftMargin" presStyleLbl="node1" presStyleIdx="0" presStyleCnt="2"/>
      <dgm:spPr/>
    </dgm:pt>
    <dgm:pt modelId="{46F2408B-B76F-4518-8309-AA561F767D0E}" type="pres">
      <dgm:prSet presAssocID="{0AB7B80F-F1EF-4152-9DBE-307875FE7327}" presName="parentText" presStyleLbl="node1" presStyleIdx="1" presStyleCnt="2" custScaleX="125248" custScaleY="63170">
        <dgm:presLayoutVars>
          <dgm:chMax val="0"/>
          <dgm:bulletEnabled val="1"/>
        </dgm:presLayoutVars>
      </dgm:prSet>
      <dgm:spPr/>
    </dgm:pt>
    <dgm:pt modelId="{74595659-0530-4767-A67A-18452C1BD630}" type="pres">
      <dgm:prSet presAssocID="{0AB7B80F-F1EF-4152-9DBE-307875FE7327}" presName="negativeSpace" presStyleCnt="0"/>
      <dgm:spPr/>
    </dgm:pt>
    <dgm:pt modelId="{E33F2253-4DC8-4B21-8571-04621F29EA96}" type="pres">
      <dgm:prSet presAssocID="{0AB7B80F-F1EF-4152-9DBE-307875FE7327}" presName="childText" presStyleLbl="conFgAcc1" presStyleIdx="1" presStyleCnt="2">
        <dgm:presLayoutVars>
          <dgm:bulletEnabled val="1"/>
        </dgm:presLayoutVars>
      </dgm:prSet>
      <dgm:spPr/>
    </dgm:pt>
  </dgm:ptLst>
  <dgm:cxnLst>
    <dgm:cxn modelId="{30366641-2796-42FB-A546-6285459B4EFF}" type="presOf" srcId="{E3BE624A-EDFE-44ED-97CB-9E16DD3CD6E6}" destId="{2DD57B0C-E366-4BEC-9B74-93E0E96D98D0}" srcOrd="0" destOrd="0" presId="urn:microsoft.com/office/officeart/2005/8/layout/list1"/>
    <dgm:cxn modelId="{A59D0762-4DD8-43CB-AF6C-10857C2E1B11}" srcId="{D8718804-3D8A-42E2-88F1-266E0B3124BC}" destId="{AF11CE36-E45D-482F-8A4D-CB12C90F4D22}" srcOrd="1" destOrd="0" parTransId="{E16B12A2-BF32-486C-9228-E5FF2206F1CE}" sibTransId="{7C1A25D5-571B-4628-AAF1-EA1951AB3A1D}"/>
    <dgm:cxn modelId="{59901648-B310-481C-87A3-A88FD248A7CD}" type="presOf" srcId="{0AB7B80F-F1EF-4152-9DBE-307875FE7327}" destId="{46F2408B-B76F-4518-8309-AA561F767D0E}" srcOrd="1" destOrd="0" presId="urn:microsoft.com/office/officeart/2005/8/layout/list1"/>
    <dgm:cxn modelId="{DD7F7248-81E1-47C2-B4D2-EB4AD2174D08}" srcId="{E3BE624A-EDFE-44ED-97CB-9E16DD3CD6E6}" destId="{D8718804-3D8A-42E2-88F1-266E0B3124BC}" srcOrd="0" destOrd="0" parTransId="{B48BA3E5-D0A7-4E4A-913C-20137068A0F7}" sibTransId="{9F12B3F2-003D-4386-AA0D-3F2D8788D58F}"/>
    <dgm:cxn modelId="{5D64266F-23ED-4BBF-AB06-547144528DD0}" srcId="{0AB7B80F-F1EF-4152-9DBE-307875FE7327}" destId="{96210D5B-345C-4060-B3C2-779B917202D4}" srcOrd="1" destOrd="0" parTransId="{84337EDB-FFDE-4248-8FB0-0D4124701362}" sibTransId="{4B5CBC27-B2D7-46E0-B0F0-65C38C326F84}"/>
    <dgm:cxn modelId="{8190A576-20DA-4D82-83C5-F6185DE60B0A}" srcId="{0AB7B80F-F1EF-4152-9DBE-307875FE7327}" destId="{4D83C515-0568-40C9-8C2A-4CD7AAE049D8}" srcOrd="0" destOrd="0" parTransId="{0FC19686-9A79-49DE-963A-E6F5339168CB}" sibTransId="{30CD47DF-B461-4261-BD4F-39EF4ABB6C53}"/>
    <dgm:cxn modelId="{EC400D59-057B-4BB2-99CD-C7D010EA34A0}" srcId="{D8718804-3D8A-42E2-88F1-266E0B3124BC}" destId="{81D09268-2B7F-4140-8937-A4B333A5043B}" srcOrd="0" destOrd="0" parTransId="{73A94D4E-3D38-4F20-993F-88828706391C}" sibTransId="{7BF968FF-8725-49DA-8E0D-15CE3AD1554F}"/>
    <dgm:cxn modelId="{86B47D81-4E3F-4A19-A735-2454D55D7BF7}" type="presOf" srcId="{0AB7B80F-F1EF-4152-9DBE-307875FE7327}" destId="{2A7DA63F-567F-438A-BBE6-9E926B806AAC}" srcOrd="0" destOrd="0" presId="urn:microsoft.com/office/officeart/2005/8/layout/list1"/>
    <dgm:cxn modelId="{D8AC6285-A2A8-4E65-930B-8A55D37968A3}" type="presOf" srcId="{81D09268-2B7F-4140-8937-A4B333A5043B}" destId="{406E14D4-2FE9-4919-9CDE-AF1D9F167994}" srcOrd="0" destOrd="0" presId="urn:microsoft.com/office/officeart/2005/8/layout/list1"/>
    <dgm:cxn modelId="{6B3528AE-E5F6-47AC-8759-E10A391F6577}" type="presOf" srcId="{AF11CE36-E45D-482F-8A4D-CB12C90F4D22}" destId="{406E14D4-2FE9-4919-9CDE-AF1D9F167994}" srcOrd="0" destOrd="1" presId="urn:microsoft.com/office/officeart/2005/8/layout/list1"/>
    <dgm:cxn modelId="{D3CE7DBC-5D87-4D80-B9EE-E30F011656C9}" type="presOf" srcId="{D8718804-3D8A-42E2-88F1-266E0B3124BC}" destId="{96283133-03F5-4879-934A-316FA3F3A226}" srcOrd="1" destOrd="0" presId="urn:microsoft.com/office/officeart/2005/8/layout/list1"/>
    <dgm:cxn modelId="{EF0CEEC3-8138-4ACC-91E1-AB6A7310F0F0}" srcId="{E3BE624A-EDFE-44ED-97CB-9E16DD3CD6E6}" destId="{0AB7B80F-F1EF-4152-9DBE-307875FE7327}" srcOrd="1" destOrd="0" parTransId="{4ECA5C5E-664C-432F-9C50-2012B5A930A3}" sibTransId="{FD4EB589-98BF-40F8-A9F5-06FDC4CC2EBB}"/>
    <dgm:cxn modelId="{2C621AD2-D885-4808-87E0-5FF245EE38F2}" type="presOf" srcId="{4D83C515-0568-40C9-8C2A-4CD7AAE049D8}" destId="{E33F2253-4DC8-4B21-8571-04621F29EA96}" srcOrd="0" destOrd="0" presId="urn:microsoft.com/office/officeart/2005/8/layout/list1"/>
    <dgm:cxn modelId="{C77609D6-7F0F-4CB1-8266-81F913892B0B}" type="presOf" srcId="{96210D5B-345C-4060-B3C2-779B917202D4}" destId="{E33F2253-4DC8-4B21-8571-04621F29EA96}" srcOrd="0" destOrd="1" presId="urn:microsoft.com/office/officeart/2005/8/layout/list1"/>
    <dgm:cxn modelId="{7F4AC0E0-466A-4458-A62C-71175BB70A6D}" type="presOf" srcId="{D8718804-3D8A-42E2-88F1-266E0B3124BC}" destId="{5DD56B3E-9B25-4005-BA7F-B27C7CAD5390}" srcOrd="0" destOrd="0" presId="urn:microsoft.com/office/officeart/2005/8/layout/list1"/>
    <dgm:cxn modelId="{7E9FFF37-287D-48B7-9DBA-B74BF22B4788}" type="presParOf" srcId="{2DD57B0C-E366-4BEC-9B74-93E0E96D98D0}" destId="{119AD6CD-0E42-4D9D-875F-BEC1EE22481B}" srcOrd="0" destOrd="0" presId="urn:microsoft.com/office/officeart/2005/8/layout/list1"/>
    <dgm:cxn modelId="{F69ED174-60B9-4FBA-99D3-05C009518277}" type="presParOf" srcId="{119AD6CD-0E42-4D9D-875F-BEC1EE22481B}" destId="{5DD56B3E-9B25-4005-BA7F-B27C7CAD5390}" srcOrd="0" destOrd="0" presId="urn:microsoft.com/office/officeart/2005/8/layout/list1"/>
    <dgm:cxn modelId="{367B4EF9-5191-4E61-8386-BC1494234689}" type="presParOf" srcId="{119AD6CD-0E42-4D9D-875F-BEC1EE22481B}" destId="{96283133-03F5-4879-934A-316FA3F3A226}" srcOrd="1" destOrd="0" presId="urn:microsoft.com/office/officeart/2005/8/layout/list1"/>
    <dgm:cxn modelId="{126F84F0-18BE-48AE-A0F0-967CDEA953F8}" type="presParOf" srcId="{2DD57B0C-E366-4BEC-9B74-93E0E96D98D0}" destId="{3C500908-FB59-47E2-9406-0443B6D107C9}" srcOrd="1" destOrd="0" presId="urn:microsoft.com/office/officeart/2005/8/layout/list1"/>
    <dgm:cxn modelId="{FCD12AEF-5509-4984-86D7-F5F8A98BDC9E}" type="presParOf" srcId="{2DD57B0C-E366-4BEC-9B74-93E0E96D98D0}" destId="{406E14D4-2FE9-4919-9CDE-AF1D9F167994}" srcOrd="2" destOrd="0" presId="urn:microsoft.com/office/officeart/2005/8/layout/list1"/>
    <dgm:cxn modelId="{4161099B-4FB3-461B-BFDF-26180482C414}" type="presParOf" srcId="{2DD57B0C-E366-4BEC-9B74-93E0E96D98D0}" destId="{53FB047C-8735-44D9-9C14-9C4ED558DA8B}" srcOrd="3" destOrd="0" presId="urn:microsoft.com/office/officeart/2005/8/layout/list1"/>
    <dgm:cxn modelId="{3B0FAAB2-F8E6-4853-830E-527603402AB4}" type="presParOf" srcId="{2DD57B0C-E366-4BEC-9B74-93E0E96D98D0}" destId="{02EE38A6-FB6D-49A4-BE99-E09D01203E7B}" srcOrd="4" destOrd="0" presId="urn:microsoft.com/office/officeart/2005/8/layout/list1"/>
    <dgm:cxn modelId="{1975C473-D7D7-4521-8E18-FC26EB98E936}" type="presParOf" srcId="{02EE38A6-FB6D-49A4-BE99-E09D01203E7B}" destId="{2A7DA63F-567F-438A-BBE6-9E926B806AAC}" srcOrd="0" destOrd="0" presId="urn:microsoft.com/office/officeart/2005/8/layout/list1"/>
    <dgm:cxn modelId="{C73A0E7F-8C50-4935-AEBF-2BC3E9EBC2C7}" type="presParOf" srcId="{02EE38A6-FB6D-49A4-BE99-E09D01203E7B}" destId="{46F2408B-B76F-4518-8309-AA561F767D0E}" srcOrd="1" destOrd="0" presId="urn:microsoft.com/office/officeart/2005/8/layout/list1"/>
    <dgm:cxn modelId="{65D77F84-B18D-4E44-93A7-A05F16040444}" type="presParOf" srcId="{2DD57B0C-E366-4BEC-9B74-93E0E96D98D0}" destId="{74595659-0530-4767-A67A-18452C1BD630}" srcOrd="5" destOrd="0" presId="urn:microsoft.com/office/officeart/2005/8/layout/list1"/>
    <dgm:cxn modelId="{345A94EF-6141-412F-B39A-53E8100418C0}" type="presParOf" srcId="{2DD57B0C-E366-4BEC-9B74-93E0E96D98D0}" destId="{E33F2253-4DC8-4B21-8571-04621F29EA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BE624A-EDFE-44ED-97CB-9E16DD3CD6E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s-ES"/>
        </a:p>
      </dgm:t>
    </dgm:pt>
    <dgm:pt modelId="{07EBE2AB-7902-4B47-933C-1DF9D133BC3B}">
      <dgm:prSet phldrT="[Texto]" custT="1"/>
      <dgm:spPr/>
      <dgm:t>
        <a:bodyPr/>
        <a:lstStyle/>
        <a:p>
          <a:r>
            <a:rPr lang="de-AT" sz="1600" b="1" kern="1200" dirty="0"/>
            <a:t>Schulungsszenario 3 über </a:t>
          </a:r>
          <a:r>
            <a:rPr lang="de-AT" sz="1600" b="1" kern="1200" dirty="0">
              <a:solidFill>
                <a:prstClr val="black"/>
              </a:solidFill>
              <a:effectLst>
                <a:outerShdw blurRad="38100" dist="38100" dir="2700000" algn="tl">
                  <a:srgbClr val="000000">
                    <a:alpha val="43137"/>
                  </a:srgbClr>
                </a:outerShdw>
              </a:effectLst>
              <a:latin typeface="Speak Pro" panose="020F0502020204030204"/>
              <a:ea typeface="+mn-ea"/>
              <a:cs typeface="+mn-cs"/>
            </a:rPr>
            <a:t>Brandschutz und Arbeitssicherheit in Holzgebäuden </a:t>
          </a:r>
          <a:endParaRPr lang="es-ES" sz="16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gm:t>
    </dgm:pt>
    <dgm:pt modelId="{F102A9C5-57A9-4260-A63D-3C20492772CC}" type="parTrans" cxnId="{B07ED3FA-0FDB-4B1B-8AC4-A20FFEFFCB2A}">
      <dgm:prSet/>
      <dgm:spPr/>
      <dgm:t>
        <a:bodyPr/>
        <a:lstStyle/>
        <a:p>
          <a:endParaRPr lang="es-ES"/>
        </a:p>
      </dgm:t>
    </dgm:pt>
    <dgm:pt modelId="{A1108846-8261-4248-A606-67611EEF8C9A}" type="sibTrans" cxnId="{B07ED3FA-0FDB-4B1B-8AC4-A20FFEFFCB2A}">
      <dgm:prSet/>
      <dgm:spPr/>
      <dgm:t>
        <a:bodyPr/>
        <a:lstStyle/>
        <a:p>
          <a:endParaRPr lang="es-ES"/>
        </a:p>
      </dgm:t>
    </dgm:pt>
    <dgm:pt modelId="{1F284CCB-9CAA-473A-93DB-CD47EDF2F6DC}">
      <dgm:prSet custT="1"/>
      <dgm:spPr/>
      <dgm:t>
        <a:bodyPr/>
        <a:lstStyle/>
        <a:p>
          <a:r>
            <a:rPr lang="de-AT" sz="1600" b="1" kern="1200" dirty="0"/>
            <a:t>Schulungsszenario 4 über </a:t>
          </a:r>
          <a:r>
            <a:rPr lang="de-AT" sz="1600" b="1" kern="1200" dirty="0">
              <a:solidFill>
                <a:schemeClr val="tx1"/>
              </a:solidFill>
              <a:effectLst>
                <a:outerShdw blurRad="38100" dist="38100" dir="2700000" algn="tl">
                  <a:srgbClr val="000000">
                    <a:alpha val="43137"/>
                  </a:srgbClr>
                </a:outerShdw>
              </a:effectLst>
            </a:rPr>
            <a:t>Funktionalität und Effizienz von Holzgebäuden </a:t>
          </a:r>
          <a:endParaRPr lang="es-ES" sz="1600" b="1" kern="1200" dirty="0">
            <a:solidFill>
              <a:schemeClr val="tx1"/>
            </a:solidFill>
            <a:effectLst>
              <a:outerShdw blurRad="38100" dist="38100" dir="2700000" algn="tl">
                <a:srgbClr val="000000">
                  <a:alpha val="43137"/>
                </a:srgbClr>
              </a:outerShdw>
            </a:effectLst>
          </a:endParaRPr>
        </a:p>
      </dgm:t>
    </dgm:pt>
    <dgm:pt modelId="{4BE99028-2DAE-4616-A6C2-8793431BE6CA}" type="parTrans" cxnId="{1D5F3824-0677-4668-AF48-AECF45BD83FC}">
      <dgm:prSet/>
      <dgm:spPr/>
      <dgm:t>
        <a:bodyPr/>
        <a:lstStyle/>
        <a:p>
          <a:endParaRPr lang="es-ES"/>
        </a:p>
      </dgm:t>
    </dgm:pt>
    <dgm:pt modelId="{9AE7A57C-A4BB-4E6A-BEB1-309A6314BB1F}" type="sibTrans" cxnId="{1D5F3824-0677-4668-AF48-AECF45BD83FC}">
      <dgm:prSet/>
      <dgm:spPr/>
      <dgm:t>
        <a:bodyPr/>
        <a:lstStyle/>
        <a:p>
          <a:endParaRPr lang="es-ES"/>
        </a:p>
      </dgm:t>
    </dgm:pt>
    <dgm:pt modelId="{03261902-6356-4AEC-94BC-08B9C06578BE}">
      <dgm:prSet custT="1"/>
      <dgm:spPr/>
      <dgm:t>
        <a:bodyPr/>
        <a:lstStyle/>
        <a:p>
          <a:pPr algn="just"/>
          <a:r>
            <a:rPr lang="de-AT" sz="1700" dirty="0"/>
            <a:t>Es gibt eine alte Wohnung, die renovierungsbedürftig ist. Der Eigentümer, Mark, ist sich der schlechten Isolierung bewusst und möchte alle Wärmebrücken in der Wohnung beseitigen, die verbessert werden können.  Auch die Installationen müssen erneuert werden. Die Leiterin der Bauarbeiten, Victoria, hilft bei der Auswahl der besten verfügbaren Optionen</a:t>
          </a:r>
          <a:r>
            <a:rPr lang="en-US" sz="1700" dirty="0"/>
            <a:t>. </a:t>
          </a:r>
          <a:endParaRPr lang="es-ES" sz="1700" i="1" dirty="0">
            <a:effectLst>
              <a:outerShdw blurRad="38100" dist="38100" dir="2700000" algn="tl">
                <a:srgbClr val="000000">
                  <a:alpha val="43137"/>
                </a:srgbClr>
              </a:outerShdw>
            </a:effectLst>
          </a:endParaRPr>
        </a:p>
      </dgm:t>
    </dgm:pt>
    <dgm:pt modelId="{0104132A-EEFE-4D2D-B565-5D557CB74035}" type="parTrans" cxnId="{F37815BF-AE0E-4A2A-B936-2AFBF16D65FB}">
      <dgm:prSet/>
      <dgm:spPr/>
      <dgm:t>
        <a:bodyPr/>
        <a:lstStyle/>
        <a:p>
          <a:endParaRPr lang="es-ES"/>
        </a:p>
      </dgm:t>
    </dgm:pt>
    <dgm:pt modelId="{6905645A-82FE-42AA-A363-F3F4B038E799}" type="sibTrans" cxnId="{F37815BF-AE0E-4A2A-B936-2AFBF16D65FB}">
      <dgm:prSet/>
      <dgm:spPr/>
      <dgm:t>
        <a:bodyPr/>
        <a:lstStyle/>
        <a:p>
          <a:endParaRPr lang="es-ES"/>
        </a:p>
      </dgm:t>
    </dgm:pt>
    <dgm:pt modelId="{BF17D07C-2954-490B-8ECE-DC34BBB3BE1B}">
      <dgm:prSet custT="1"/>
      <dgm:spPr/>
      <dgm:t>
        <a:bodyPr/>
        <a:lstStyle/>
        <a:p>
          <a:pPr algn="just"/>
          <a:r>
            <a:rPr lang="de-AT" sz="1700" kern="1200" dirty="0">
              <a:solidFill>
                <a:prstClr val="black">
                  <a:hueOff val="0"/>
                  <a:satOff val="0"/>
                  <a:lumOff val="0"/>
                  <a:alphaOff val="0"/>
                </a:prstClr>
              </a:solidFill>
              <a:latin typeface="Speak Pro" panose="020F0502020204030204"/>
              <a:ea typeface="+mn-ea"/>
              <a:cs typeface="+mn-cs"/>
            </a:rPr>
            <a:t>Steve ist ein Bauarbeiter, der vor kurzem zu einem neuen Projekt auf die Baustelle geschickt wurde, auf der er sich gerade befindet. Steve arbeitet mit einem Team von anderen Bauarbeitern zusammen. Dem Vorarbeiter Tim ist es wichtig, dass seine Mitarbeiter Einblicke in wichtige Aufgaben auf der Baustelle erhalten, damit sie lernen, selbstständig zu arbeiten und sich verantwortungsvoll zu verhalten.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6461E372-8E2E-4A29-9907-93F6A0C45AA4}" type="parTrans" cxnId="{6C33B0A2-B892-43A0-A7A3-DE52A7B6E786}">
      <dgm:prSet/>
      <dgm:spPr/>
      <dgm:t>
        <a:bodyPr/>
        <a:lstStyle/>
        <a:p>
          <a:endParaRPr lang="es-ES"/>
        </a:p>
      </dgm:t>
    </dgm:pt>
    <dgm:pt modelId="{0C86C2EA-C6EC-493C-91AE-E5AE3B72DACE}" type="sibTrans" cxnId="{6C33B0A2-B892-43A0-A7A3-DE52A7B6E786}">
      <dgm:prSet/>
      <dgm:spPr/>
      <dgm:t>
        <a:bodyPr/>
        <a:lstStyle/>
        <a:p>
          <a:endParaRPr lang="es-ES"/>
        </a:p>
      </dgm:t>
    </dgm:pt>
    <dgm:pt modelId="{F1D3A946-C6FC-430C-9D0B-61A7C9178B65}">
      <dgm:prSet custT="1"/>
      <dgm:spPr/>
      <dgm:t>
        <a:bodyPr/>
        <a:lstStyle/>
        <a:p>
          <a:pPr algn="just"/>
          <a:r>
            <a:rPr lang="de-AT"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Werden Sie Steve helfen können, den Erwartungen des Vorarbeiters Tim gerecht zu werden?</a:t>
          </a:r>
          <a:r>
            <a:rPr lang="en-U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gm:t>
    </dgm:pt>
    <dgm:pt modelId="{CBE4FCB3-E41C-42C8-A1F3-96067620B8B8}" type="parTrans" cxnId="{471DC833-3F53-45E1-B75C-DF41A5735BE5}">
      <dgm:prSet/>
      <dgm:spPr/>
      <dgm:t>
        <a:bodyPr/>
        <a:lstStyle/>
        <a:p>
          <a:endParaRPr lang="es-ES"/>
        </a:p>
      </dgm:t>
    </dgm:pt>
    <dgm:pt modelId="{D09314A3-91FB-4B4C-9C4E-11E1608ACE23}" type="sibTrans" cxnId="{471DC833-3F53-45E1-B75C-DF41A5735BE5}">
      <dgm:prSet/>
      <dgm:spPr/>
      <dgm:t>
        <a:bodyPr/>
        <a:lstStyle/>
        <a:p>
          <a:endParaRPr lang="es-ES"/>
        </a:p>
      </dgm:t>
    </dgm:pt>
    <dgm:pt modelId="{3099B065-C042-404E-B423-0292DC9DABDC}">
      <dgm:prSet custT="1"/>
      <dgm:spPr/>
      <dgm:t>
        <a:bodyPr/>
        <a:lstStyle/>
        <a:p>
          <a:pPr algn="just"/>
          <a:r>
            <a:rPr lang="de-AT" sz="1700" i="1" dirty="0">
              <a:effectLst>
                <a:outerShdw blurRad="38100" dist="38100" dir="2700000" algn="tl">
                  <a:srgbClr val="000000">
                    <a:alpha val="43137"/>
                  </a:srgbClr>
                </a:outerShdw>
              </a:effectLst>
            </a:rPr>
            <a:t>Wird Victoria in der Lage sein, Mark bei der Auswahl der besten Optionen für die Renovierung zu helfen? </a:t>
          </a:r>
          <a:endParaRPr lang="es-ES" sz="1700" i="1" dirty="0">
            <a:effectLst>
              <a:outerShdw blurRad="38100" dist="38100" dir="2700000" algn="tl">
                <a:srgbClr val="000000">
                  <a:alpha val="43137"/>
                </a:srgbClr>
              </a:outerShdw>
            </a:effectLst>
          </a:endParaRPr>
        </a:p>
      </dgm:t>
    </dgm:pt>
    <dgm:pt modelId="{49588194-8268-4CFE-9642-4FC898723AF7}" type="parTrans" cxnId="{B471B73D-9624-4CFB-8067-D3442B874AE2}">
      <dgm:prSet/>
      <dgm:spPr/>
      <dgm:t>
        <a:bodyPr/>
        <a:lstStyle/>
        <a:p>
          <a:endParaRPr lang="es-ES"/>
        </a:p>
      </dgm:t>
    </dgm:pt>
    <dgm:pt modelId="{9159EA65-53E9-4C21-A14C-AB574327A13D}" type="sibTrans" cxnId="{B471B73D-9624-4CFB-8067-D3442B874AE2}">
      <dgm:prSet/>
      <dgm:spPr/>
      <dgm:t>
        <a:bodyPr/>
        <a:lstStyle/>
        <a:p>
          <a:endParaRPr lang="es-ES"/>
        </a:p>
      </dgm:t>
    </dgm:pt>
    <dgm:pt modelId="{2DD57B0C-E366-4BEC-9B74-93E0E96D98D0}" type="pres">
      <dgm:prSet presAssocID="{E3BE624A-EDFE-44ED-97CB-9E16DD3CD6E6}" presName="linear" presStyleCnt="0">
        <dgm:presLayoutVars>
          <dgm:dir/>
          <dgm:animLvl val="lvl"/>
          <dgm:resizeHandles val="exact"/>
        </dgm:presLayoutVars>
      </dgm:prSet>
      <dgm:spPr/>
    </dgm:pt>
    <dgm:pt modelId="{CB6C1B50-263B-4E37-A29D-DABF1BBD8632}" type="pres">
      <dgm:prSet presAssocID="{07EBE2AB-7902-4B47-933C-1DF9D133BC3B}" presName="parentLin" presStyleCnt="0"/>
      <dgm:spPr/>
    </dgm:pt>
    <dgm:pt modelId="{060B35B4-1E54-41D1-8A7F-6FA9736489F5}" type="pres">
      <dgm:prSet presAssocID="{07EBE2AB-7902-4B47-933C-1DF9D133BC3B}" presName="parentLeftMargin" presStyleLbl="node1" presStyleIdx="0" presStyleCnt="2"/>
      <dgm:spPr/>
    </dgm:pt>
    <dgm:pt modelId="{1FAA5AFC-3013-4783-B4F3-DF7D0B919F81}" type="pres">
      <dgm:prSet presAssocID="{07EBE2AB-7902-4B47-933C-1DF9D133BC3B}" presName="parentText" presStyleLbl="node1" presStyleIdx="0" presStyleCnt="2" custScaleX="124659" custScaleY="116516">
        <dgm:presLayoutVars>
          <dgm:chMax val="0"/>
          <dgm:bulletEnabled val="1"/>
        </dgm:presLayoutVars>
      </dgm:prSet>
      <dgm:spPr/>
    </dgm:pt>
    <dgm:pt modelId="{A3DA37B0-B3CB-46EE-A73F-19FAE22CC6A7}" type="pres">
      <dgm:prSet presAssocID="{07EBE2AB-7902-4B47-933C-1DF9D133BC3B}" presName="negativeSpace" presStyleCnt="0"/>
      <dgm:spPr/>
    </dgm:pt>
    <dgm:pt modelId="{987783C4-B7A9-457C-BE08-338573145E03}" type="pres">
      <dgm:prSet presAssocID="{07EBE2AB-7902-4B47-933C-1DF9D133BC3B}" presName="childText" presStyleLbl="conFgAcc1" presStyleIdx="0" presStyleCnt="2" custScaleY="91232">
        <dgm:presLayoutVars>
          <dgm:bulletEnabled val="1"/>
        </dgm:presLayoutVars>
      </dgm:prSet>
      <dgm:spPr/>
    </dgm:pt>
    <dgm:pt modelId="{EE83A0CD-210F-4F2E-8C7C-253E6C5F79FB}" type="pres">
      <dgm:prSet presAssocID="{A1108846-8261-4248-A606-67611EEF8C9A}" presName="spaceBetweenRectangles" presStyleCnt="0"/>
      <dgm:spPr/>
    </dgm:pt>
    <dgm:pt modelId="{37EE092A-205D-4575-BDB9-472351947AEB}" type="pres">
      <dgm:prSet presAssocID="{1F284CCB-9CAA-473A-93DB-CD47EDF2F6DC}" presName="parentLin" presStyleCnt="0"/>
      <dgm:spPr/>
    </dgm:pt>
    <dgm:pt modelId="{CC62609F-6AC8-43D5-8F45-E36163F8A0D6}" type="pres">
      <dgm:prSet presAssocID="{1F284CCB-9CAA-473A-93DB-CD47EDF2F6DC}" presName="parentLeftMargin" presStyleLbl="node1" presStyleIdx="0" presStyleCnt="2"/>
      <dgm:spPr/>
    </dgm:pt>
    <dgm:pt modelId="{170A31C3-A79B-4F5F-A77F-1CC3847B8FC5}" type="pres">
      <dgm:prSet presAssocID="{1F284CCB-9CAA-473A-93DB-CD47EDF2F6DC}" presName="parentText" presStyleLbl="node1" presStyleIdx="1" presStyleCnt="2" custScaleX="125201" custScaleY="120960">
        <dgm:presLayoutVars>
          <dgm:chMax val="0"/>
          <dgm:bulletEnabled val="1"/>
        </dgm:presLayoutVars>
      </dgm:prSet>
      <dgm:spPr/>
    </dgm:pt>
    <dgm:pt modelId="{E99CF7BC-8EE9-402D-AF25-248C5E08CC82}" type="pres">
      <dgm:prSet presAssocID="{1F284CCB-9CAA-473A-93DB-CD47EDF2F6DC}" presName="negativeSpace" presStyleCnt="0"/>
      <dgm:spPr/>
    </dgm:pt>
    <dgm:pt modelId="{B97B1E5C-631C-4462-AD50-13D2144B3FE6}" type="pres">
      <dgm:prSet presAssocID="{1F284CCB-9CAA-473A-93DB-CD47EDF2F6DC}" presName="childText" presStyleLbl="conFgAcc1" presStyleIdx="1" presStyleCnt="2">
        <dgm:presLayoutVars>
          <dgm:bulletEnabled val="1"/>
        </dgm:presLayoutVars>
      </dgm:prSet>
      <dgm:spPr/>
    </dgm:pt>
  </dgm:ptLst>
  <dgm:cxnLst>
    <dgm:cxn modelId="{652D2104-0C67-4098-9E30-E8B1B9784CA7}" type="presOf" srcId="{1F284CCB-9CAA-473A-93DB-CD47EDF2F6DC}" destId="{CC62609F-6AC8-43D5-8F45-E36163F8A0D6}" srcOrd="0" destOrd="0" presId="urn:microsoft.com/office/officeart/2005/8/layout/list1"/>
    <dgm:cxn modelId="{1D5F3824-0677-4668-AF48-AECF45BD83FC}" srcId="{E3BE624A-EDFE-44ED-97CB-9E16DD3CD6E6}" destId="{1F284CCB-9CAA-473A-93DB-CD47EDF2F6DC}" srcOrd="1" destOrd="0" parTransId="{4BE99028-2DAE-4616-A6C2-8793431BE6CA}" sibTransId="{9AE7A57C-A4BB-4E6A-BEB1-309A6314BB1F}"/>
    <dgm:cxn modelId="{471DC833-3F53-45E1-B75C-DF41A5735BE5}" srcId="{07EBE2AB-7902-4B47-933C-1DF9D133BC3B}" destId="{F1D3A946-C6FC-430C-9D0B-61A7C9178B65}" srcOrd="1" destOrd="0" parTransId="{CBE4FCB3-E41C-42C8-A1F3-96067620B8B8}" sibTransId="{D09314A3-91FB-4B4C-9C4E-11E1608ACE23}"/>
    <dgm:cxn modelId="{B471B73D-9624-4CFB-8067-D3442B874AE2}" srcId="{1F284CCB-9CAA-473A-93DB-CD47EDF2F6DC}" destId="{3099B065-C042-404E-B423-0292DC9DABDC}" srcOrd="1" destOrd="0" parTransId="{49588194-8268-4CFE-9642-4FC898723AF7}" sibTransId="{9159EA65-53E9-4C21-A14C-AB574327A13D}"/>
    <dgm:cxn modelId="{30366641-2796-42FB-A546-6285459B4EFF}" type="presOf" srcId="{E3BE624A-EDFE-44ED-97CB-9E16DD3CD6E6}" destId="{2DD57B0C-E366-4BEC-9B74-93E0E96D98D0}" srcOrd="0" destOrd="0" presId="urn:microsoft.com/office/officeart/2005/8/layout/list1"/>
    <dgm:cxn modelId="{601ED67A-F1AF-4EE8-A5F4-9657EC1FB18B}" type="presOf" srcId="{07EBE2AB-7902-4B47-933C-1DF9D133BC3B}" destId="{1FAA5AFC-3013-4783-B4F3-DF7D0B919F81}" srcOrd="1" destOrd="0" presId="urn:microsoft.com/office/officeart/2005/8/layout/list1"/>
    <dgm:cxn modelId="{6C33B0A2-B892-43A0-A7A3-DE52A7B6E786}" srcId="{07EBE2AB-7902-4B47-933C-1DF9D133BC3B}" destId="{BF17D07C-2954-490B-8ECE-DC34BBB3BE1B}" srcOrd="0" destOrd="0" parTransId="{6461E372-8E2E-4A29-9907-93F6A0C45AA4}" sibTransId="{0C86C2EA-C6EC-493C-91AE-E5AE3B72DACE}"/>
    <dgm:cxn modelId="{759987B5-B764-49FD-81B1-926498F3B906}" type="presOf" srcId="{03261902-6356-4AEC-94BC-08B9C06578BE}" destId="{B97B1E5C-631C-4462-AD50-13D2144B3FE6}" srcOrd="0" destOrd="0" presId="urn:microsoft.com/office/officeart/2005/8/layout/list1"/>
    <dgm:cxn modelId="{A20C3CBD-496C-416C-A6DE-076AD31AC108}" type="presOf" srcId="{1F284CCB-9CAA-473A-93DB-CD47EDF2F6DC}" destId="{170A31C3-A79B-4F5F-A77F-1CC3847B8FC5}" srcOrd="1" destOrd="0" presId="urn:microsoft.com/office/officeart/2005/8/layout/list1"/>
    <dgm:cxn modelId="{F37815BF-AE0E-4A2A-B936-2AFBF16D65FB}" srcId="{1F284CCB-9CAA-473A-93DB-CD47EDF2F6DC}" destId="{03261902-6356-4AEC-94BC-08B9C06578BE}" srcOrd="0" destOrd="0" parTransId="{0104132A-EEFE-4D2D-B565-5D557CB74035}" sibTransId="{6905645A-82FE-42AA-A363-F3F4B038E799}"/>
    <dgm:cxn modelId="{C1E721CC-EAB9-405A-8326-D588F14CAE3B}" type="presOf" srcId="{07EBE2AB-7902-4B47-933C-1DF9D133BC3B}" destId="{060B35B4-1E54-41D1-8A7F-6FA9736489F5}" srcOrd="0" destOrd="0" presId="urn:microsoft.com/office/officeart/2005/8/layout/list1"/>
    <dgm:cxn modelId="{057DBDDA-68BF-4E37-BCD8-A048394278FB}" type="presOf" srcId="{BF17D07C-2954-490B-8ECE-DC34BBB3BE1B}" destId="{987783C4-B7A9-457C-BE08-338573145E03}" srcOrd="0" destOrd="0" presId="urn:microsoft.com/office/officeart/2005/8/layout/list1"/>
    <dgm:cxn modelId="{5B5E4FE1-EA38-462C-95EB-16CF8CC12032}" type="presOf" srcId="{F1D3A946-C6FC-430C-9D0B-61A7C9178B65}" destId="{987783C4-B7A9-457C-BE08-338573145E03}" srcOrd="0" destOrd="1" presId="urn:microsoft.com/office/officeart/2005/8/layout/list1"/>
    <dgm:cxn modelId="{2B663AEB-4B07-46AA-96CD-FED2712905F9}" type="presOf" srcId="{3099B065-C042-404E-B423-0292DC9DABDC}" destId="{B97B1E5C-631C-4462-AD50-13D2144B3FE6}" srcOrd="0" destOrd="1" presId="urn:microsoft.com/office/officeart/2005/8/layout/list1"/>
    <dgm:cxn modelId="{B07ED3FA-0FDB-4B1B-8AC4-A20FFEFFCB2A}" srcId="{E3BE624A-EDFE-44ED-97CB-9E16DD3CD6E6}" destId="{07EBE2AB-7902-4B47-933C-1DF9D133BC3B}" srcOrd="0" destOrd="0" parTransId="{F102A9C5-57A9-4260-A63D-3C20492772CC}" sibTransId="{A1108846-8261-4248-A606-67611EEF8C9A}"/>
    <dgm:cxn modelId="{2F7DDFC9-8A5D-472B-9224-48FFD5747BD4}" type="presParOf" srcId="{2DD57B0C-E366-4BEC-9B74-93E0E96D98D0}" destId="{CB6C1B50-263B-4E37-A29D-DABF1BBD8632}" srcOrd="0" destOrd="0" presId="urn:microsoft.com/office/officeart/2005/8/layout/list1"/>
    <dgm:cxn modelId="{8006A509-5BEA-4642-9E15-E6CCDA3C4D0A}" type="presParOf" srcId="{CB6C1B50-263B-4E37-A29D-DABF1BBD8632}" destId="{060B35B4-1E54-41D1-8A7F-6FA9736489F5}" srcOrd="0" destOrd="0" presId="urn:microsoft.com/office/officeart/2005/8/layout/list1"/>
    <dgm:cxn modelId="{3FF1E2EF-3A87-423E-BD2C-6CE903AF26C5}" type="presParOf" srcId="{CB6C1B50-263B-4E37-A29D-DABF1BBD8632}" destId="{1FAA5AFC-3013-4783-B4F3-DF7D0B919F81}" srcOrd="1" destOrd="0" presId="urn:microsoft.com/office/officeart/2005/8/layout/list1"/>
    <dgm:cxn modelId="{541DC240-A29E-4D12-B7E1-E4D5E8632EAC}" type="presParOf" srcId="{2DD57B0C-E366-4BEC-9B74-93E0E96D98D0}" destId="{A3DA37B0-B3CB-46EE-A73F-19FAE22CC6A7}" srcOrd="1" destOrd="0" presId="urn:microsoft.com/office/officeart/2005/8/layout/list1"/>
    <dgm:cxn modelId="{3E310A2B-78CA-424B-B362-FE9FD63A11DF}" type="presParOf" srcId="{2DD57B0C-E366-4BEC-9B74-93E0E96D98D0}" destId="{987783C4-B7A9-457C-BE08-338573145E03}" srcOrd="2" destOrd="0" presId="urn:microsoft.com/office/officeart/2005/8/layout/list1"/>
    <dgm:cxn modelId="{49B570BB-EFA1-48E2-87A1-52AA5ACF6CDD}" type="presParOf" srcId="{2DD57B0C-E366-4BEC-9B74-93E0E96D98D0}" destId="{EE83A0CD-210F-4F2E-8C7C-253E6C5F79FB}" srcOrd="3" destOrd="0" presId="urn:microsoft.com/office/officeart/2005/8/layout/list1"/>
    <dgm:cxn modelId="{C8C2C94D-871E-4CF8-A8C7-14D50A517EB7}" type="presParOf" srcId="{2DD57B0C-E366-4BEC-9B74-93E0E96D98D0}" destId="{37EE092A-205D-4575-BDB9-472351947AEB}" srcOrd="4" destOrd="0" presId="urn:microsoft.com/office/officeart/2005/8/layout/list1"/>
    <dgm:cxn modelId="{7AC842EF-37A0-4C0E-9F25-4D7646C19D91}" type="presParOf" srcId="{37EE092A-205D-4575-BDB9-472351947AEB}" destId="{CC62609F-6AC8-43D5-8F45-E36163F8A0D6}" srcOrd="0" destOrd="0" presId="urn:microsoft.com/office/officeart/2005/8/layout/list1"/>
    <dgm:cxn modelId="{776EB4FD-7842-4A41-A14A-DB53F1A4F972}" type="presParOf" srcId="{37EE092A-205D-4575-BDB9-472351947AEB}" destId="{170A31C3-A79B-4F5F-A77F-1CC3847B8FC5}" srcOrd="1" destOrd="0" presId="urn:microsoft.com/office/officeart/2005/8/layout/list1"/>
    <dgm:cxn modelId="{C838B349-C800-440A-A132-C68B8368A468}" type="presParOf" srcId="{2DD57B0C-E366-4BEC-9B74-93E0E96D98D0}" destId="{E99CF7BC-8EE9-402D-AF25-248C5E08CC82}" srcOrd="5" destOrd="0" presId="urn:microsoft.com/office/officeart/2005/8/layout/list1"/>
    <dgm:cxn modelId="{5517B780-91E4-4A2B-9717-980A0B267186}" type="presParOf" srcId="{2DD57B0C-E366-4BEC-9B74-93E0E96D98D0}" destId="{B97B1E5C-631C-4462-AD50-13D2144B3FE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pPr marL="0" algn="ctr" defTabSz="914400" rtl="0" eaLnBrk="1" latinLnBrk="0" hangingPunct="1"/>
          <a:r>
            <a:rPr lang="en-US" sz="1800" b="1" kern="1200" dirty="0">
              <a:solidFill>
                <a:schemeClr val="tx1"/>
              </a:solidFill>
              <a:latin typeface="+mn-lt"/>
              <a:ea typeface="+mn-ea"/>
              <a:cs typeface="+mn-cs"/>
            </a:rPr>
            <a:t>O3-T4 </a:t>
          </a:r>
          <a:r>
            <a:rPr lang="de-AT" sz="1800" b="1" kern="1200" dirty="0">
              <a:solidFill>
                <a:schemeClr val="tx1"/>
              </a:solidFill>
              <a:latin typeface="+mn-lt"/>
              <a:ea typeface="+mn-ea"/>
              <a:cs typeface="+mn-cs"/>
            </a:rPr>
            <a:t>Leitfaden für Ausbilder</a:t>
          </a:r>
          <a:endParaRPr lang="en-GB" sz="1800" b="1" kern="1200" dirty="0">
            <a:solidFill>
              <a:schemeClr val="tx1"/>
            </a:solidFill>
            <a:latin typeface="+mn-lt"/>
            <a:ea typeface="+mn-ea"/>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lgn="l">
            <a:buFont typeface="Symbol" panose="05050102010706020507" pitchFamily="18" charset="2"/>
            <a:buChar char=""/>
          </a:pPr>
          <a:endParaRPr lang="en-GB" sz="1400"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n-US" sz="1800" b="1" kern="1200" dirty="0">
              <a:solidFill>
                <a:prstClr val="black"/>
              </a:solidFill>
              <a:latin typeface="Speak Pro" panose="020F0502020204030204"/>
              <a:ea typeface="+mn-ea"/>
              <a:cs typeface="+mn-cs"/>
            </a:rPr>
            <a:t>O4-T1 </a:t>
          </a:r>
          <a:r>
            <a:rPr lang="de-AT" sz="1800" b="1" kern="1200" dirty="0">
              <a:solidFill>
                <a:prstClr val="black"/>
              </a:solidFill>
              <a:latin typeface="Speak Pro" panose="020F0502020204030204"/>
              <a:ea typeface="+mn-ea"/>
              <a:cs typeface="+mn-cs"/>
            </a:rPr>
            <a:t>Erklärung zur Unterstützung der Anerkennung von UPWOOD-Lernergebnissen</a:t>
          </a:r>
          <a:endParaRPr lang="en-GB" sz="1800" b="1" kern="1200" dirty="0">
            <a:solidFill>
              <a:prstClr val="black"/>
            </a:solidFill>
            <a:latin typeface="Speak Pro" panose="020F0502020204030204"/>
            <a:ea typeface="+mn-ea"/>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custT="1"/>
      <dgm:spPr/>
      <dgm:t>
        <a:bodyPr/>
        <a:lstStyle/>
        <a:p>
          <a:pPr algn="l">
            <a:buFont typeface="Symbol" panose="05050102010706020507" pitchFamily="18" charset="2"/>
            <a:buNone/>
          </a:pPr>
          <a:endParaRPr lang="en-GB" sz="1600"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7C6AD142-F719-49DB-8519-BB6F3963F56F}">
      <dgm:prSet custT="1"/>
      <dgm:spPr/>
      <dgm:t>
        <a:bodyPr/>
        <a:lstStyle/>
        <a:p>
          <a:pPr algn="just">
            <a:buFont typeface="Symbol" panose="05050102010706020507" pitchFamily="18" charset="2"/>
            <a:buChar char=""/>
          </a:pPr>
          <a:r>
            <a:rPr lang="de-AT" sz="1600" strike="noStrike" dirty="0">
              <a:solidFill>
                <a:schemeClr val="tx1"/>
              </a:solidFill>
            </a:rPr>
            <a:t>Zweck: Anleitung für Ausbilder am Arbeitsplatz im Baugewerbe, wie die UPWOOD-Trainingsszenarien im WBL im Baugewerbe eingesetzt werden können</a:t>
          </a:r>
          <a:r>
            <a:rPr lang="en-GB" sz="1600" dirty="0">
              <a:solidFill>
                <a:schemeClr val="tx1"/>
              </a:solidFill>
            </a:rPr>
            <a:t>.  </a:t>
          </a:r>
        </a:p>
      </dgm:t>
    </dgm:pt>
    <dgm:pt modelId="{2D07DCE1-69BD-4F67-BBEC-3E1F89142FD0}" type="parTrans" cxnId="{B787483A-9A1B-4B39-A70E-48BEEB93372F}">
      <dgm:prSet/>
      <dgm:spPr/>
      <dgm:t>
        <a:bodyPr/>
        <a:lstStyle/>
        <a:p>
          <a:endParaRPr lang="es-ES"/>
        </a:p>
      </dgm:t>
    </dgm:pt>
    <dgm:pt modelId="{48C0830E-2305-454D-BBBA-438DB2FF0C95}" type="sibTrans" cxnId="{B787483A-9A1B-4B39-A70E-48BEEB93372F}">
      <dgm:prSet/>
      <dgm:spPr/>
      <dgm:t>
        <a:bodyPr/>
        <a:lstStyle/>
        <a:p>
          <a:endParaRPr lang="es-ES"/>
        </a:p>
      </dgm:t>
    </dgm:pt>
    <dgm:pt modelId="{AD38DF1A-32FD-4E4A-B680-8408DA75DEBE}">
      <dgm:prSet custT="1"/>
      <dgm:spPr/>
      <dgm:t>
        <a:bodyPr/>
        <a:lstStyle/>
        <a:p>
          <a:pPr algn="just">
            <a:buFont typeface="Symbol" panose="05050102010706020507" pitchFamily="18" charset="2"/>
            <a:buChar char=""/>
          </a:pPr>
          <a:r>
            <a:rPr lang="de-AT" sz="1600" dirty="0"/>
            <a:t>Bereitstellung von Leitlinien für die Vorbereitung praktischer Szenarien für unterschiedliche Bedürfnisse und Ausbildungsprioritäten</a:t>
          </a:r>
          <a:r>
            <a:rPr lang="en-GB" sz="1600" dirty="0"/>
            <a:t>.</a:t>
          </a:r>
        </a:p>
      </dgm:t>
    </dgm:pt>
    <dgm:pt modelId="{E3184852-A950-4CF6-9BBF-EF5E8EE57DD6}" type="parTrans" cxnId="{4418C1E6-2861-4DBD-B480-8A71C460AFAC}">
      <dgm:prSet/>
      <dgm:spPr/>
      <dgm:t>
        <a:bodyPr/>
        <a:lstStyle/>
        <a:p>
          <a:endParaRPr lang="es-ES"/>
        </a:p>
      </dgm:t>
    </dgm:pt>
    <dgm:pt modelId="{A1655E7D-CD8B-4264-A7E4-07C424C77284}" type="sibTrans" cxnId="{4418C1E6-2861-4DBD-B480-8A71C460AFAC}">
      <dgm:prSet/>
      <dgm:spPr/>
      <dgm:t>
        <a:bodyPr/>
        <a:lstStyle/>
        <a:p>
          <a:endParaRPr lang="es-ES"/>
        </a:p>
      </dgm:t>
    </dgm:pt>
    <dgm:pt modelId="{FCB0357D-A640-489B-9A00-69C774D9D13C}">
      <dgm:prSet custT="1"/>
      <dgm:spPr/>
      <dgm:t>
        <a:bodyPr/>
        <a:lstStyle/>
        <a:p>
          <a:pPr algn="just">
            <a:buFont typeface="Symbol" panose="05050102010706020507" pitchFamily="18" charset="2"/>
            <a:buChar char=""/>
          </a:pPr>
          <a:r>
            <a:rPr lang="de-AT" sz="1600" dirty="0"/>
            <a:t>Um die gegenseitige Anerkennung von Lernergebnissen durch die UPWOOD-Akteure zu erreichen, was auch zur Mobilität der Arbeitskräfte und zur Transparenz der beruflichen Qualifikationen beiträgt. </a:t>
          </a:r>
          <a:endParaRPr lang="en-GB" sz="1400" dirty="0"/>
        </a:p>
      </dgm:t>
    </dgm:pt>
    <dgm:pt modelId="{E36BC284-9220-4F2D-B76C-6AB0E6F44B3A}" type="parTrans" cxnId="{85A22877-B548-4654-8D04-60AF6D6B02A9}">
      <dgm:prSet/>
      <dgm:spPr/>
      <dgm:t>
        <a:bodyPr/>
        <a:lstStyle/>
        <a:p>
          <a:endParaRPr lang="es-ES"/>
        </a:p>
      </dgm:t>
    </dgm:pt>
    <dgm:pt modelId="{B02DFD97-2065-4329-9CA3-4D3F28550275}" type="sibTrans" cxnId="{85A22877-B548-4654-8D04-60AF6D6B02A9}">
      <dgm:prSet/>
      <dgm:spPr/>
      <dgm:t>
        <a:bodyPr/>
        <a:lstStyle/>
        <a:p>
          <a:endParaRPr lang="es-ES"/>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custScaleY="85502" custLinFactNeighborX="-18" custLinFactNeighborY="1029">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custLinFactNeighborX="720" custLinFactNeighborY="9606">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custScaleY="94179" custLinFactNeighborX="265" custLinFactNeighborY="56">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custScaleY="98796" custLinFactNeighborX="265" custLinFactNeighborY="2421">
        <dgm:presLayoutVars>
          <dgm:bulletEnabled val="1"/>
        </dgm:presLayoutVars>
      </dgm:prSet>
      <dgm:spPr/>
    </dgm:pt>
  </dgm:ptLst>
  <dgm:cxnLst>
    <dgm:cxn modelId="{006CF703-6F9E-4274-AACE-EFCA7331DD51}" type="presOf" srcId="{7C6AD142-F719-49DB-8519-BB6F3963F56F}" destId="{9E11164B-CC2C-47C8-B576-DFD71A43EE60}" srcOrd="0" destOrd="1" presId="urn:microsoft.com/office/officeart/2005/8/layout/hList1"/>
    <dgm:cxn modelId="{62994933-D290-4C64-A889-345072154410}" srcId="{1FC7E555-271F-4F12-80E4-861EDC007365}" destId="{F3DFE879-D697-46ED-BC61-842716355D56}" srcOrd="1" destOrd="0" parTransId="{86814ACF-3775-43B9-9147-95330AF9AA8C}" sibTransId="{11014791-5A59-442C-8C30-111FD478D7F6}"/>
    <dgm:cxn modelId="{B787483A-9A1B-4B39-A70E-48BEEB93372F}" srcId="{46CD7DB0-BF86-48C9-A4E1-6BF59BE8574B}" destId="{7C6AD142-F719-49DB-8519-BB6F3963F56F}" srcOrd="1" destOrd="0" parTransId="{2D07DCE1-69BD-4F67-BBEC-3E1F89142FD0}" sibTransId="{48C0830E-2305-454D-BBBA-438DB2FF0C95}"/>
    <dgm:cxn modelId="{16AD073E-0D86-4839-8D1B-3DE39CBF5B51}" type="presOf" srcId="{1FC7E555-271F-4F12-80E4-861EDC007365}" destId="{6A4C28A9-9DD4-423E-AAEE-1CDF5CF8B59D}" srcOrd="0" destOrd="0" presId="urn:microsoft.com/office/officeart/2005/8/layout/hList1"/>
    <dgm:cxn modelId="{6795B960-53FB-4B65-964F-66BCCC8F6A35}" type="presOf" srcId="{F3DFE879-D697-46ED-BC61-842716355D56}" destId="{E0D17CCE-8D8C-4D64-B866-8C2065A271E9}" srcOrd="0" destOrd="0" presId="urn:microsoft.com/office/officeart/2005/8/layout/hList1"/>
    <dgm:cxn modelId="{61ED0C52-CD0D-4C9D-B702-484F0FC3F2BD}" type="presOf" srcId="{853D0FE7-7621-434A-AEFF-AAA1EBFE0A47}" destId="{9E11164B-CC2C-47C8-B576-DFD71A43EE60}" srcOrd="0" destOrd="0" presId="urn:microsoft.com/office/officeart/2005/8/layout/hList1"/>
    <dgm:cxn modelId="{85A22877-B548-4654-8D04-60AF6D6B02A9}" srcId="{F3DFE879-D697-46ED-BC61-842716355D56}" destId="{FCB0357D-A640-489B-9A00-69C774D9D13C}" srcOrd="1" destOrd="0" parTransId="{E36BC284-9220-4F2D-B76C-6AB0E6F44B3A}" sibTransId="{B02DFD97-2065-4329-9CA3-4D3F28550275}"/>
    <dgm:cxn modelId="{2553CC81-E6B3-4708-875D-1C3DCF6639C9}" srcId="{46CD7DB0-BF86-48C9-A4E1-6BF59BE8574B}" destId="{853D0FE7-7621-434A-AEFF-AAA1EBFE0A47}" srcOrd="0" destOrd="0" parTransId="{7B34701D-DD42-44AC-B1D8-813AEF975F7C}" sibTransId="{78E10BE7-D26C-42C2-8173-66336F73EE39}"/>
    <dgm:cxn modelId="{9C66F0A5-7C3E-48B3-BBC3-AC8674F7075E}" type="presOf" srcId="{AD38DF1A-32FD-4E4A-B680-8408DA75DEBE}" destId="{9E11164B-CC2C-47C8-B576-DFD71A43EE60}" srcOrd="0" destOrd="2" presId="urn:microsoft.com/office/officeart/2005/8/layout/hList1"/>
    <dgm:cxn modelId="{DF613CC2-9F99-4087-B389-97A03EFED961}" type="presOf" srcId="{2A58E80A-9F87-4912-9574-53C52BD899E6}" destId="{C705A925-160C-46AF-9751-F1C8824A7D6E}" srcOrd="0" destOrd="0" presId="urn:microsoft.com/office/officeart/2005/8/layout/hList1"/>
    <dgm:cxn modelId="{3AC5F4E5-349D-40FB-BD7F-8F345FC97CF1}" type="presOf" srcId="{46CD7DB0-BF86-48C9-A4E1-6BF59BE8574B}" destId="{99005F0C-6AA2-4A5A-92E9-88CCC4134124}" srcOrd="0" destOrd="0" presId="urn:microsoft.com/office/officeart/2005/8/layout/hList1"/>
    <dgm:cxn modelId="{4418C1E6-2861-4DBD-B480-8A71C460AFAC}" srcId="{46CD7DB0-BF86-48C9-A4E1-6BF59BE8574B}" destId="{AD38DF1A-32FD-4E4A-B680-8408DA75DEBE}" srcOrd="2" destOrd="0" parTransId="{E3184852-A950-4CF6-9BBF-EF5E8EE57DD6}" sibTransId="{A1655E7D-CD8B-4264-A7E4-07C424C77284}"/>
    <dgm:cxn modelId="{6A1029F1-7D62-4C4D-91F4-7B84221CABCD}" type="presOf" srcId="{FCB0357D-A640-489B-9A00-69C774D9D13C}" destId="{C705A925-160C-46AF-9751-F1C8824A7D6E}" srcOrd="0" destOrd="1"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0D170-C984-400B-8EA8-A7A30D400888}" type="doc">
      <dgm:prSet loTypeId="urn:microsoft.com/office/officeart/2005/8/layout/radial6" loCatId="cycle" qsTypeId="urn:microsoft.com/office/officeart/2005/8/quickstyle/3d2" qsCatId="3D" csTypeId="urn:microsoft.com/office/officeart/2005/8/colors/accent6_2" csCatId="accent6" phldr="1"/>
      <dgm:spPr/>
      <dgm:t>
        <a:bodyPr/>
        <a:lstStyle/>
        <a:p>
          <a:endParaRPr lang="es-ES"/>
        </a:p>
      </dgm:t>
    </dgm:pt>
    <dgm:pt modelId="{7F8F4CDA-34FE-4FA9-A6A4-F7ED273552C7}">
      <dgm:prSet phldrT="[Texto]" custT="1"/>
      <dgm:spPr/>
      <dgm:t>
        <a:bodyPr/>
        <a:lstStyle/>
        <a:p>
          <a:r>
            <a:rPr lang="en-GB" sz="1400" i="1" noProof="0">
              <a:solidFill>
                <a:schemeClr val="tx1"/>
              </a:solidFill>
              <a:effectLst>
                <a:outerShdw blurRad="38100" dist="38100" dir="2700000" algn="tl">
                  <a:srgbClr val="000000">
                    <a:alpha val="43137"/>
                  </a:srgbClr>
                </a:outerShdw>
              </a:effectLst>
            </a:rPr>
            <a:t>Activity O4</a:t>
          </a:r>
          <a:endParaRPr lang="en-GB" sz="1400" i="1" noProof="0" dirty="0">
            <a:solidFill>
              <a:schemeClr val="tx1"/>
            </a:solidFill>
            <a:effectLst>
              <a:outerShdw blurRad="38100" dist="38100" dir="2700000" algn="tl">
                <a:srgbClr val="000000">
                  <a:alpha val="43137"/>
                </a:srgbClr>
              </a:outerShdw>
            </a:effectLst>
          </a:endParaRPr>
        </a:p>
      </dgm:t>
    </dgm:pt>
    <dgm:pt modelId="{75D3C7A1-0866-4D97-807F-4AADC5EB9242}" type="parTrans" cxnId="{750A6F16-B0E3-43E3-96CA-84D61FD50845}">
      <dgm:prSet/>
      <dgm:spPr/>
      <dgm:t>
        <a:bodyPr/>
        <a:lstStyle/>
        <a:p>
          <a:endParaRPr lang="en-GB" noProof="0" dirty="0"/>
        </a:p>
      </dgm:t>
    </dgm:pt>
    <dgm:pt modelId="{426C2543-8D52-44FB-8AC4-2DB093894214}" type="sibTrans" cxnId="{750A6F16-B0E3-43E3-96CA-84D61FD50845}">
      <dgm:prSet/>
      <dgm:spPr/>
      <dgm:t>
        <a:bodyPr/>
        <a:lstStyle/>
        <a:p>
          <a:endParaRPr lang="en-GB" noProof="0" dirty="0"/>
        </a:p>
      </dgm:t>
    </dgm:pt>
    <dgm:pt modelId="{26C9AD51-3FD0-47A5-961D-849FB4F6C286}">
      <dgm:prSet phldrT="[Texto]" custT="1"/>
      <dgm:spPr/>
      <dgm:t>
        <a:bodyPr/>
        <a:lstStyle/>
        <a:p>
          <a:r>
            <a:rPr lang="de-AT" sz="1400" noProof="0" dirty="0">
              <a:solidFill>
                <a:schemeClr val="tx1"/>
              </a:solidFill>
            </a:rPr>
            <a:t>Verbände und Sozialpartner</a:t>
          </a:r>
          <a:endParaRPr lang="en-GB" sz="1400" noProof="0" dirty="0">
            <a:solidFill>
              <a:schemeClr val="tx1"/>
            </a:solidFill>
          </a:endParaRPr>
        </a:p>
      </dgm:t>
    </dgm:pt>
    <dgm:pt modelId="{DF4990B5-D265-4C45-A82C-3045A70D039F}" type="parTrans" cxnId="{F4FF8027-6C25-41B7-AC23-7B96538F9163}">
      <dgm:prSet/>
      <dgm:spPr/>
      <dgm:t>
        <a:bodyPr/>
        <a:lstStyle/>
        <a:p>
          <a:endParaRPr lang="en-GB" noProof="0" dirty="0"/>
        </a:p>
      </dgm:t>
    </dgm:pt>
    <dgm:pt modelId="{5E3076BD-CA34-43F5-A3E0-79ECE77194FA}" type="sibTrans" cxnId="{F4FF8027-6C25-41B7-AC23-7B96538F9163}">
      <dgm:prSet/>
      <dgm:spPr/>
      <dgm:t>
        <a:bodyPr/>
        <a:lstStyle/>
        <a:p>
          <a:endParaRPr lang="en-GB" noProof="0" dirty="0"/>
        </a:p>
      </dgm:t>
    </dgm:pt>
    <dgm:pt modelId="{02657667-45F8-4E83-BA48-03DEC061A6FB}">
      <dgm:prSet phldrT="[Texto]" custT="1"/>
      <dgm:spPr/>
      <dgm:t>
        <a:bodyPr/>
        <a:lstStyle/>
        <a:p>
          <a:r>
            <a:rPr lang="en-GB" sz="1400" noProof="0" dirty="0">
              <a:solidFill>
                <a:schemeClr val="tx1"/>
              </a:solidFill>
            </a:rPr>
            <a:t>VET </a:t>
          </a:r>
          <a:r>
            <a:rPr lang="en-GB" sz="1400" noProof="0" dirty="0" err="1">
              <a:solidFill>
                <a:schemeClr val="tx1"/>
              </a:solidFill>
            </a:rPr>
            <a:t>Anbieter</a:t>
          </a:r>
          <a:endParaRPr lang="en-GB" sz="1400" noProof="0" dirty="0">
            <a:solidFill>
              <a:schemeClr val="tx1"/>
            </a:solidFill>
          </a:endParaRPr>
        </a:p>
      </dgm:t>
    </dgm:pt>
    <dgm:pt modelId="{C787DE05-1451-47E3-B171-657BE2BC7213}" type="parTrans" cxnId="{DA577B54-4774-45E5-942A-F9EEA026E87A}">
      <dgm:prSet/>
      <dgm:spPr/>
      <dgm:t>
        <a:bodyPr/>
        <a:lstStyle/>
        <a:p>
          <a:endParaRPr lang="en-GB" noProof="0" dirty="0"/>
        </a:p>
      </dgm:t>
    </dgm:pt>
    <dgm:pt modelId="{2BA1A473-FB2B-4626-A107-E6E861FBD139}" type="sibTrans" cxnId="{DA577B54-4774-45E5-942A-F9EEA026E87A}">
      <dgm:prSet/>
      <dgm:spPr/>
      <dgm:t>
        <a:bodyPr/>
        <a:lstStyle/>
        <a:p>
          <a:endParaRPr lang="en-GB" noProof="0" dirty="0"/>
        </a:p>
      </dgm:t>
    </dgm:pt>
    <dgm:pt modelId="{D15B23C7-F625-4AB9-A5AD-E96EC6A3D97F}">
      <dgm:prSet phldrT="[Texto]" custT="1"/>
      <dgm:spPr/>
      <dgm:t>
        <a:bodyPr/>
        <a:lstStyle/>
        <a:p>
          <a:r>
            <a:rPr lang="de-AT" sz="1400" noProof="0" dirty="0">
              <a:solidFill>
                <a:schemeClr val="tx1"/>
              </a:solidFill>
            </a:rPr>
            <a:t>Bausektor Arbeitgeber</a:t>
          </a:r>
          <a:endParaRPr lang="en-GB" sz="1400" noProof="0" dirty="0">
            <a:solidFill>
              <a:schemeClr val="tx1"/>
            </a:solidFill>
          </a:endParaRPr>
        </a:p>
      </dgm:t>
    </dgm:pt>
    <dgm:pt modelId="{43841D49-27D1-4CC7-8C1C-A280926D7AF5}" type="parTrans" cxnId="{A56D93C5-A806-410E-91E3-29BD78429234}">
      <dgm:prSet/>
      <dgm:spPr/>
      <dgm:t>
        <a:bodyPr/>
        <a:lstStyle/>
        <a:p>
          <a:endParaRPr lang="en-GB" noProof="0" dirty="0"/>
        </a:p>
      </dgm:t>
    </dgm:pt>
    <dgm:pt modelId="{7FE20EF6-6E43-4E6B-A9C9-FAEF6826A30C}" type="sibTrans" cxnId="{A56D93C5-A806-410E-91E3-29BD78429234}">
      <dgm:prSet/>
      <dgm:spPr/>
      <dgm:t>
        <a:bodyPr/>
        <a:lstStyle/>
        <a:p>
          <a:endParaRPr lang="en-GB" noProof="0" dirty="0"/>
        </a:p>
      </dgm:t>
    </dgm:pt>
    <dgm:pt modelId="{B120C70B-8C96-4287-BAE9-D686AD1CE046}">
      <dgm:prSet phldrT="[Texto]" custT="1"/>
      <dgm:spPr/>
      <dgm:t>
        <a:bodyPr/>
        <a:lstStyle/>
        <a:p>
          <a:r>
            <a:rPr lang="de-AT" sz="1400" noProof="0" dirty="0">
              <a:solidFill>
                <a:schemeClr val="tx1"/>
              </a:solidFill>
            </a:rPr>
            <a:t>Politische Entscheider</a:t>
          </a:r>
          <a:endParaRPr lang="en-GB" sz="1400" noProof="0" dirty="0">
            <a:solidFill>
              <a:schemeClr val="tx1"/>
            </a:solidFill>
          </a:endParaRPr>
        </a:p>
      </dgm:t>
    </dgm:pt>
    <dgm:pt modelId="{9584EDA5-C72C-4709-9248-56CA8063D1ED}" type="parTrans" cxnId="{A70A398D-4502-4396-A735-F8C13086A772}">
      <dgm:prSet/>
      <dgm:spPr/>
      <dgm:t>
        <a:bodyPr/>
        <a:lstStyle/>
        <a:p>
          <a:endParaRPr lang="en-GB" noProof="0" dirty="0"/>
        </a:p>
      </dgm:t>
    </dgm:pt>
    <dgm:pt modelId="{72CFDBAB-53C2-4812-AB50-B95330BE00CC}" type="sibTrans" cxnId="{A70A398D-4502-4396-A735-F8C13086A772}">
      <dgm:prSet/>
      <dgm:spPr/>
      <dgm:t>
        <a:bodyPr/>
        <a:lstStyle/>
        <a:p>
          <a:endParaRPr lang="en-GB" noProof="0" dirty="0"/>
        </a:p>
      </dgm:t>
    </dgm:pt>
    <dgm:pt modelId="{B8366444-14C5-44F6-90A1-9E44FAD131F3}" type="pres">
      <dgm:prSet presAssocID="{CA70D170-C984-400B-8EA8-A7A30D400888}" presName="Name0" presStyleCnt="0">
        <dgm:presLayoutVars>
          <dgm:chMax val="1"/>
          <dgm:dir/>
          <dgm:animLvl val="ctr"/>
          <dgm:resizeHandles val="exact"/>
        </dgm:presLayoutVars>
      </dgm:prSet>
      <dgm:spPr/>
    </dgm:pt>
    <dgm:pt modelId="{7DF771C8-F216-42E0-B9E1-53FA9A8F3DE0}" type="pres">
      <dgm:prSet presAssocID="{7F8F4CDA-34FE-4FA9-A6A4-F7ED273552C7}" presName="centerShape" presStyleLbl="node0" presStyleIdx="0" presStyleCnt="1" custScaleX="94621" custScaleY="56443" custLinFactNeighborX="-30" custLinFactNeighborY="-4375"/>
      <dgm:spPr/>
    </dgm:pt>
    <dgm:pt modelId="{4E322AFD-8A3E-463F-A171-96397127E655}" type="pres">
      <dgm:prSet presAssocID="{26C9AD51-3FD0-47A5-961D-849FB4F6C286}" presName="node" presStyleLbl="node1" presStyleIdx="0" presStyleCnt="4" custScaleX="215598" custScaleY="171128">
        <dgm:presLayoutVars>
          <dgm:bulletEnabled val="1"/>
        </dgm:presLayoutVars>
      </dgm:prSet>
      <dgm:spPr/>
    </dgm:pt>
    <dgm:pt modelId="{71F2B4E8-C5F7-4BE3-985A-A4C8C77D4C48}" type="pres">
      <dgm:prSet presAssocID="{26C9AD51-3FD0-47A5-961D-849FB4F6C286}" presName="dummy" presStyleCnt="0"/>
      <dgm:spPr/>
    </dgm:pt>
    <dgm:pt modelId="{86F82D0D-FA2D-4001-9E3E-02803FBBD8E9}" type="pres">
      <dgm:prSet presAssocID="{5E3076BD-CA34-43F5-A3E0-79ECE77194FA}" presName="sibTrans" presStyleLbl="sibTrans2D1" presStyleIdx="0" presStyleCnt="4"/>
      <dgm:spPr/>
    </dgm:pt>
    <dgm:pt modelId="{A5FDEC20-2806-4F0F-9C1C-D0C0FCDCEF1E}" type="pres">
      <dgm:prSet presAssocID="{02657667-45F8-4E83-BA48-03DEC061A6FB}" presName="node" presStyleLbl="node1" presStyleIdx="1" presStyleCnt="4" custScaleX="173431" custScaleY="112656" custRadScaleRad="108856" custRadScaleInc="-3668">
        <dgm:presLayoutVars>
          <dgm:bulletEnabled val="1"/>
        </dgm:presLayoutVars>
      </dgm:prSet>
      <dgm:spPr/>
    </dgm:pt>
    <dgm:pt modelId="{99F0353A-50E3-4CEE-9277-911A03D54DFE}" type="pres">
      <dgm:prSet presAssocID="{02657667-45F8-4E83-BA48-03DEC061A6FB}" presName="dummy" presStyleCnt="0"/>
      <dgm:spPr/>
    </dgm:pt>
    <dgm:pt modelId="{230C37CC-97E8-4BAE-A4FF-786FC1617858}" type="pres">
      <dgm:prSet presAssocID="{2BA1A473-FB2B-4626-A107-E6E861FBD139}" presName="sibTrans" presStyleLbl="sibTrans2D1" presStyleIdx="1" presStyleCnt="4"/>
      <dgm:spPr/>
    </dgm:pt>
    <dgm:pt modelId="{568F60C6-6A24-4E96-9F53-73FC81213A12}" type="pres">
      <dgm:prSet presAssocID="{D15B23C7-F625-4AB9-A5AD-E96EC6A3D97F}" presName="node" presStyleLbl="node1" presStyleIdx="2" presStyleCnt="4" custScaleX="219266" custScaleY="144213">
        <dgm:presLayoutVars>
          <dgm:bulletEnabled val="1"/>
        </dgm:presLayoutVars>
      </dgm:prSet>
      <dgm:spPr/>
    </dgm:pt>
    <dgm:pt modelId="{B6CEBFEC-86CE-4FAE-BE2F-B32329AE127A}" type="pres">
      <dgm:prSet presAssocID="{D15B23C7-F625-4AB9-A5AD-E96EC6A3D97F}" presName="dummy" presStyleCnt="0"/>
      <dgm:spPr/>
    </dgm:pt>
    <dgm:pt modelId="{FBC8C481-27F1-4BE2-9A4F-3DCD66F2A938}" type="pres">
      <dgm:prSet presAssocID="{7FE20EF6-6E43-4E6B-A9C9-FAEF6826A30C}" presName="sibTrans" presStyleLbl="sibTrans2D1" presStyleIdx="2" presStyleCnt="4"/>
      <dgm:spPr/>
    </dgm:pt>
    <dgm:pt modelId="{DE9F2EFF-D816-4665-88E1-98DE23CBAA80}" type="pres">
      <dgm:prSet presAssocID="{B120C70B-8C96-4287-BAE9-D686AD1CE046}" presName="node" presStyleLbl="node1" presStyleIdx="3" presStyleCnt="4" custScaleX="199959" custScaleY="118604">
        <dgm:presLayoutVars>
          <dgm:bulletEnabled val="1"/>
        </dgm:presLayoutVars>
      </dgm:prSet>
      <dgm:spPr/>
    </dgm:pt>
    <dgm:pt modelId="{2B081B7C-3441-4D2D-948B-919A39DDBBC6}" type="pres">
      <dgm:prSet presAssocID="{B120C70B-8C96-4287-BAE9-D686AD1CE046}" presName="dummy" presStyleCnt="0"/>
      <dgm:spPr/>
    </dgm:pt>
    <dgm:pt modelId="{4AE98985-2CCC-483D-A753-711748D662F4}" type="pres">
      <dgm:prSet presAssocID="{72CFDBAB-53C2-4812-AB50-B95330BE00CC}" presName="sibTrans" presStyleLbl="sibTrans2D1" presStyleIdx="3" presStyleCnt="4"/>
      <dgm:spPr/>
    </dgm:pt>
  </dgm:ptLst>
  <dgm:cxnLst>
    <dgm:cxn modelId="{80973916-6FED-4723-8F47-EA16878292F6}" type="presOf" srcId="{D15B23C7-F625-4AB9-A5AD-E96EC6A3D97F}" destId="{568F60C6-6A24-4E96-9F53-73FC81213A12}" srcOrd="0" destOrd="0" presId="urn:microsoft.com/office/officeart/2005/8/layout/radial6"/>
    <dgm:cxn modelId="{750A6F16-B0E3-43E3-96CA-84D61FD50845}" srcId="{CA70D170-C984-400B-8EA8-A7A30D400888}" destId="{7F8F4CDA-34FE-4FA9-A6A4-F7ED273552C7}" srcOrd="0" destOrd="0" parTransId="{75D3C7A1-0866-4D97-807F-4AADC5EB9242}" sibTransId="{426C2543-8D52-44FB-8AC4-2DB093894214}"/>
    <dgm:cxn modelId="{79076B1C-88E8-4A5E-9C9A-161B5C39C4AB}" type="presOf" srcId="{7FE20EF6-6E43-4E6B-A9C9-FAEF6826A30C}" destId="{FBC8C481-27F1-4BE2-9A4F-3DCD66F2A938}" srcOrd="0" destOrd="0" presId="urn:microsoft.com/office/officeart/2005/8/layout/radial6"/>
    <dgm:cxn modelId="{F4FF8027-6C25-41B7-AC23-7B96538F9163}" srcId="{7F8F4CDA-34FE-4FA9-A6A4-F7ED273552C7}" destId="{26C9AD51-3FD0-47A5-961D-849FB4F6C286}" srcOrd="0" destOrd="0" parTransId="{DF4990B5-D265-4C45-A82C-3045A70D039F}" sibTransId="{5E3076BD-CA34-43F5-A3E0-79ECE77194FA}"/>
    <dgm:cxn modelId="{C6042941-AF19-4832-80AF-69704BBD2F65}" type="presOf" srcId="{2BA1A473-FB2B-4626-A107-E6E861FBD139}" destId="{230C37CC-97E8-4BAE-A4FF-786FC1617858}" srcOrd="0" destOrd="0" presId="urn:microsoft.com/office/officeart/2005/8/layout/radial6"/>
    <dgm:cxn modelId="{ED110066-FB60-438E-85FE-C48BF4B78C9A}" type="presOf" srcId="{7F8F4CDA-34FE-4FA9-A6A4-F7ED273552C7}" destId="{7DF771C8-F216-42E0-B9E1-53FA9A8F3DE0}" srcOrd="0" destOrd="0" presId="urn:microsoft.com/office/officeart/2005/8/layout/radial6"/>
    <dgm:cxn modelId="{DA577B54-4774-45E5-942A-F9EEA026E87A}" srcId="{7F8F4CDA-34FE-4FA9-A6A4-F7ED273552C7}" destId="{02657667-45F8-4E83-BA48-03DEC061A6FB}" srcOrd="1" destOrd="0" parTransId="{C787DE05-1451-47E3-B171-657BE2BC7213}" sibTransId="{2BA1A473-FB2B-4626-A107-E6E861FBD139}"/>
    <dgm:cxn modelId="{5C9C7876-0F40-402F-8AB6-2743E55507B0}" type="presOf" srcId="{02657667-45F8-4E83-BA48-03DEC061A6FB}" destId="{A5FDEC20-2806-4F0F-9C1C-D0C0FCDCEF1E}" srcOrd="0" destOrd="0" presId="urn:microsoft.com/office/officeart/2005/8/layout/radial6"/>
    <dgm:cxn modelId="{147AB158-8E17-4C9C-86C4-C22AC3BC2629}" type="presOf" srcId="{26C9AD51-3FD0-47A5-961D-849FB4F6C286}" destId="{4E322AFD-8A3E-463F-A171-96397127E655}" srcOrd="0" destOrd="0" presId="urn:microsoft.com/office/officeart/2005/8/layout/radial6"/>
    <dgm:cxn modelId="{A70A398D-4502-4396-A735-F8C13086A772}" srcId="{7F8F4CDA-34FE-4FA9-A6A4-F7ED273552C7}" destId="{B120C70B-8C96-4287-BAE9-D686AD1CE046}" srcOrd="3" destOrd="0" parTransId="{9584EDA5-C72C-4709-9248-56CA8063D1ED}" sibTransId="{72CFDBAB-53C2-4812-AB50-B95330BE00CC}"/>
    <dgm:cxn modelId="{78A4CC8E-2AB6-490C-9422-A6AF7D7A1338}" type="presOf" srcId="{5E3076BD-CA34-43F5-A3E0-79ECE77194FA}" destId="{86F82D0D-FA2D-4001-9E3E-02803FBBD8E9}" srcOrd="0" destOrd="0" presId="urn:microsoft.com/office/officeart/2005/8/layout/radial6"/>
    <dgm:cxn modelId="{56BE9BAA-0CF1-4F0E-9430-66C47F4E3FB4}" type="presOf" srcId="{72CFDBAB-53C2-4812-AB50-B95330BE00CC}" destId="{4AE98985-2CCC-483D-A753-711748D662F4}" srcOrd="0" destOrd="0" presId="urn:microsoft.com/office/officeart/2005/8/layout/radial6"/>
    <dgm:cxn modelId="{3ADD65B2-B515-4B85-8EA3-24F65CD1039C}" type="presOf" srcId="{CA70D170-C984-400B-8EA8-A7A30D400888}" destId="{B8366444-14C5-44F6-90A1-9E44FAD131F3}" srcOrd="0" destOrd="0" presId="urn:microsoft.com/office/officeart/2005/8/layout/radial6"/>
    <dgm:cxn modelId="{C11DE4BE-012E-43E5-9662-6578D6ACD29D}" type="presOf" srcId="{B120C70B-8C96-4287-BAE9-D686AD1CE046}" destId="{DE9F2EFF-D816-4665-88E1-98DE23CBAA80}" srcOrd="0" destOrd="0" presId="urn:microsoft.com/office/officeart/2005/8/layout/radial6"/>
    <dgm:cxn modelId="{A56D93C5-A806-410E-91E3-29BD78429234}" srcId="{7F8F4CDA-34FE-4FA9-A6A4-F7ED273552C7}" destId="{D15B23C7-F625-4AB9-A5AD-E96EC6A3D97F}" srcOrd="2" destOrd="0" parTransId="{43841D49-27D1-4CC7-8C1C-A280926D7AF5}" sibTransId="{7FE20EF6-6E43-4E6B-A9C9-FAEF6826A30C}"/>
    <dgm:cxn modelId="{DA3A66A2-CAB7-45BE-A317-720A60833E60}" type="presParOf" srcId="{B8366444-14C5-44F6-90A1-9E44FAD131F3}" destId="{7DF771C8-F216-42E0-B9E1-53FA9A8F3DE0}" srcOrd="0" destOrd="0" presId="urn:microsoft.com/office/officeart/2005/8/layout/radial6"/>
    <dgm:cxn modelId="{79AF396A-10F1-4201-98BD-F1ABE23C0BE6}" type="presParOf" srcId="{B8366444-14C5-44F6-90A1-9E44FAD131F3}" destId="{4E322AFD-8A3E-463F-A171-96397127E655}" srcOrd="1" destOrd="0" presId="urn:microsoft.com/office/officeart/2005/8/layout/radial6"/>
    <dgm:cxn modelId="{1EED89FA-755E-47CD-ABF5-8888BB7178FB}" type="presParOf" srcId="{B8366444-14C5-44F6-90A1-9E44FAD131F3}" destId="{71F2B4E8-C5F7-4BE3-985A-A4C8C77D4C48}" srcOrd="2" destOrd="0" presId="urn:microsoft.com/office/officeart/2005/8/layout/radial6"/>
    <dgm:cxn modelId="{A5186DFA-8F15-4D39-8B49-3CD90B9B34D0}" type="presParOf" srcId="{B8366444-14C5-44F6-90A1-9E44FAD131F3}" destId="{86F82D0D-FA2D-4001-9E3E-02803FBBD8E9}" srcOrd="3" destOrd="0" presId="urn:microsoft.com/office/officeart/2005/8/layout/radial6"/>
    <dgm:cxn modelId="{CE8AEC55-80F7-4D11-815F-6B33D3713F3C}" type="presParOf" srcId="{B8366444-14C5-44F6-90A1-9E44FAD131F3}" destId="{A5FDEC20-2806-4F0F-9C1C-D0C0FCDCEF1E}" srcOrd="4" destOrd="0" presId="urn:microsoft.com/office/officeart/2005/8/layout/radial6"/>
    <dgm:cxn modelId="{C67A0986-CD7F-45C3-8971-E7A1D51DE389}" type="presParOf" srcId="{B8366444-14C5-44F6-90A1-9E44FAD131F3}" destId="{99F0353A-50E3-4CEE-9277-911A03D54DFE}" srcOrd="5" destOrd="0" presId="urn:microsoft.com/office/officeart/2005/8/layout/radial6"/>
    <dgm:cxn modelId="{B4EDD4F2-B730-4323-999D-D331854EAF43}" type="presParOf" srcId="{B8366444-14C5-44F6-90A1-9E44FAD131F3}" destId="{230C37CC-97E8-4BAE-A4FF-786FC1617858}" srcOrd="6" destOrd="0" presId="urn:microsoft.com/office/officeart/2005/8/layout/radial6"/>
    <dgm:cxn modelId="{BBEAF500-BF58-4061-A57A-A2E026CF87F7}" type="presParOf" srcId="{B8366444-14C5-44F6-90A1-9E44FAD131F3}" destId="{568F60C6-6A24-4E96-9F53-73FC81213A12}" srcOrd="7" destOrd="0" presId="urn:microsoft.com/office/officeart/2005/8/layout/radial6"/>
    <dgm:cxn modelId="{0669CE34-63AE-4EA0-8090-890DB5C94BCA}" type="presParOf" srcId="{B8366444-14C5-44F6-90A1-9E44FAD131F3}" destId="{B6CEBFEC-86CE-4FAE-BE2F-B32329AE127A}" srcOrd="8" destOrd="0" presId="urn:microsoft.com/office/officeart/2005/8/layout/radial6"/>
    <dgm:cxn modelId="{280AD6F6-E8A3-4B0A-991D-F322E9D5337E}" type="presParOf" srcId="{B8366444-14C5-44F6-90A1-9E44FAD131F3}" destId="{FBC8C481-27F1-4BE2-9A4F-3DCD66F2A938}" srcOrd="9" destOrd="0" presId="urn:microsoft.com/office/officeart/2005/8/layout/radial6"/>
    <dgm:cxn modelId="{AFE2F875-F4F3-49E3-8FFC-B7E4C0D39B1A}" type="presParOf" srcId="{B8366444-14C5-44F6-90A1-9E44FAD131F3}" destId="{DE9F2EFF-D816-4665-88E1-98DE23CBAA80}" srcOrd="10" destOrd="0" presId="urn:microsoft.com/office/officeart/2005/8/layout/radial6"/>
    <dgm:cxn modelId="{09331BF6-41EC-47BC-8AFE-4F9FD8E5BACE}" type="presParOf" srcId="{B8366444-14C5-44F6-90A1-9E44FAD131F3}" destId="{2B081B7C-3441-4D2D-948B-919A39DDBBC6}" srcOrd="11" destOrd="0" presId="urn:microsoft.com/office/officeart/2005/8/layout/radial6"/>
    <dgm:cxn modelId="{2A586AF9-68CC-4AA3-BBA6-79A7A35B61EE}" type="presParOf" srcId="{B8366444-14C5-44F6-90A1-9E44FAD131F3}" destId="{4AE98985-2CCC-483D-A753-711748D662F4}"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14D4-2FE9-4919-9CDE-AF1D9F167994}">
      <dsp:nvSpPr>
        <dsp:cNvPr id="0" name=""/>
        <dsp:cNvSpPr/>
      </dsp:nvSpPr>
      <dsp:spPr>
        <a:xfrm>
          <a:off x="0" y="48801"/>
          <a:ext cx="10911499" cy="16789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270764" rIns="846854" bIns="113792" numCol="1" spcCol="1270" anchor="t" anchorCtr="0">
          <a:noAutofit/>
        </a:bodyPr>
        <a:lstStyle/>
        <a:p>
          <a:pPr marL="171450" lvl="1" indent="-171450" algn="just" defTabSz="711200">
            <a:lnSpc>
              <a:spcPct val="90000"/>
            </a:lnSpc>
            <a:spcBef>
              <a:spcPct val="0"/>
            </a:spcBef>
            <a:spcAft>
              <a:spcPct val="15000"/>
            </a:spcAft>
            <a:buChar char="•"/>
          </a:pPr>
          <a:r>
            <a:rPr lang="de-AT" sz="1600" i="0" kern="1200" dirty="0">
              <a:solidFill>
                <a:prstClr val="black">
                  <a:hueOff val="0"/>
                  <a:satOff val="0"/>
                  <a:lumOff val="0"/>
                  <a:alphaOff val="0"/>
                </a:prstClr>
              </a:solidFill>
              <a:effectLst/>
              <a:latin typeface="Speak Pro" panose="020F0502020204030204"/>
              <a:ea typeface="+mn-ea"/>
              <a:cs typeface="+mn-cs"/>
            </a:rPr>
            <a:t>Eine Grundstückseigentümerin möchte ein Haus aus Holz bauen und wendet sich daher an einen Bauunternehmer. Der Bauunternehmer hat zwar Erfahrung im Bauwesen, aber sowohl er als auch die Grundstückseigentümerin haben keine Erfahrung mit Holz als Baumaterial. Gemeinsam gehen sie zu verschiedenen Experten, um sich über die Eigenschaften und Grenzen von Holz zu informieren</a:t>
          </a:r>
          <a:r>
            <a:rPr lang="en-US" sz="1600" i="0" kern="1200" dirty="0">
              <a:solidFill>
                <a:prstClr val="black">
                  <a:hueOff val="0"/>
                  <a:satOff val="0"/>
                  <a:lumOff val="0"/>
                  <a:alphaOff val="0"/>
                </a:prstClr>
              </a:solidFill>
              <a:effectLst/>
              <a:latin typeface="Speak Pro" panose="020F0502020204030204"/>
              <a:ea typeface="+mn-ea"/>
              <a:cs typeface="+mn-cs"/>
            </a:rPr>
            <a:t>. </a:t>
          </a:r>
          <a:endParaRPr lang="es-ES" sz="1600" i="0" kern="1200" dirty="0">
            <a:solidFill>
              <a:prstClr val="black">
                <a:hueOff val="0"/>
                <a:satOff val="0"/>
                <a:lumOff val="0"/>
                <a:alphaOff val="0"/>
              </a:prstClr>
            </a:solidFill>
            <a:effectLst/>
            <a:latin typeface="Speak Pro" panose="020F0502020204030204"/>
            <a:ea typeface="+mn-ea"/>
            <a:cs typeface="+mn-cs"/>
          </a:endParaRPr>
        </a:p>
        <a:p>
          <a:pPr marL="171450" lvl="1" indent="-171450" algn="just" defTabSz="711200">
            <a:lnSpc>
              <a:spcPct val="90000"/>
            </a:lnSpc>
            <a:spcBef>
              <a:spcPct val="0"/>
            </a:spcBef>
            <a:spcAft>
              <a:spcPct val="15000"/>
            </a:spcAft>
            <a:buChar char="•"/>
          </a:pPr>
          <a:r>
            <a:rPr lang="de-AT" sz="1600" i="1" kern="1200" dirty="0">
              <a:effectLst>
                <a:outerShdw blurRad="38100" dist="38100" dir="2700000" algn="tl">
                  <a:srgbClr val="000000">
                    <a:alpha val="43137"/>
                  </a:srgbClr>
                </a:outerShdw>
              </a:effectLst>
            </a:rPr>
            <a:t>Werden Sie als Baufachmann in der Lage sein, dem Bauherrn zu beweisen, dass Sie über gute Kenntnisse im Holzbau verfügen?</a:t>
          </a:r>
          <a:r>
            <a:rPr lang="en-US" sz="1600" i="1" kern="1200" dirty="0">
              <a:effectLst>
                <a:outerShdw blurRad="38100" dist="38100" dir="2700000" algn="tl">
                  <a:srgbClr val="000000">
                    <a:alpha val="43137"/>
                  </a:srgbClr>
                </a:outerShdw>
              </a:effectLst>
            </a:rPr>
            <a:t> </a:t>
          </a:r>
          <a:endParaRPr lang="es-ES" sz="1600" i="1" kern="1200" dirty="0">
            <a:effectLst>
              <a:outerShdw blurRad="38100" dist="38100" dir="2700000" algn="tl">
                <a:srgbClr val="000000">
                  <a:alpha val="43137"/>
                </a:srgbClr>
              </a:outerShdw>
            </a:effectLst>
          </a:endParaRPr>
        </a:p>
      </dsp:txBody>
      <dsp:txXfrm>
        <a:off x="0" y="48801"/>
        <a:ext cx="10911499" cy="1678950"/>
      </dsp:txXfrm>
    </dsp:sp>
    <dsp:sp modelId="{96283133-03F5-4879-934A-316FA3F3A226}">
      <dsp:nvSpPr>
        <dsp:cNvPr id="0" name=""/>
        <dsp:cNvSpPr/>
      </dsp:nvSpPr>
      <dsp:spPr>
        <a:xfrm>
          <a:off x="545574" y="22294"/>
          <a:ext cx="9527244" cy="21838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marL="0" lvl="0" indent="0" algn="l" defTabSz="711200">
            <a:lnSpc>
              <a:spcPct val="90000"/>
            </a:lnSpc>
            <a:spcBef>
              <a:spcPct val="0"/>
            </a:spcBef>
            <a:spcAft>
              <a:spcPct val="35000"/>
            </a:spcAft>
            <a:buNone/>
          </a:pPr>
          <a:r>
            <a:rPr lang="de-AT" sz="1600" b="1" kern="1200" dirty="0"/>
            <a:t>Schulungsszenario 1 über </a:t>
          </a:r>
          <a:r>
            <a:rPr lang="de-AT" sz="1600" b="1" kern="1200" dirty="0">
              <a:solidFill>
                <a:schemeClr val="tx1"/>
              </a:solidFill>
              <a:effectLst>
                <a:outerShdw blurRad="38100" dist="38100" dir="2700000" algn="tl">
                  <a:srgbClr val="000000">
                    <a:alpha val="43137"/>
                  </a:srgbClr>
                </a:outerShdw>
              </a:effectLst>
            </a:rPr>
            <a:t>die Eigenschaften von Holz als Baumaterial, seine Anwendungen und Grenzen </a:t>
          </a:r>
          <a:r>
            <a:rPr lang="en-US" sz="1600" b="1" kern="1200" dirty="0">
              <a:solidFill>
                <a:schemeClr val="tx1"/>
              </a:solidFill>
              <a:effectLst>
                <a:outerShdw blurRad="38100" dist="38100" dir="2700000" algn="tl">
                  <a:srgbClr val="000000">
                    <a:alpha val="43137"/>
                  </a:srgbClr>
                </a:outerShdw>
              </a:effectLst>
            </a:rPr>
            <a:t> </a:t>
          </a:r>
          <a:r>
            <a:rPr lang="en-US" sz="1600" kern="1200" dirty="0">
              <a:solidFill>
                <a:schemeClr val="tx1"/>
              </a:solidFill>
              <a:effectLst>
                <a:outerShdw blurRad="38100" dist="38100" dir="2700000" algn="tl">
                  <a:srgbClr val="000000">
                    <a:alpha val="43137"/>
                  </a:srgbClr>
                </a:outerShdw>
              </a:effectLst>
            </a:rPr>
            <a:t> </a:t>
          </a:r>
          <a:endParaRPr lang="es-ES" sz="1600" b="1" kern="1200" dirty="0">
            <a:solidFill>
              <a:schemeClr val="tx1"/>
            </a:solidFill>
            <a:effectLst>
              <a:outerShdw blurRad="38100" dist="38100" dir="2700000" algn="tl">
                <a:srgbClr val="000000">
                  <a:alpha val="43137"/>
                </a:srgbClr>
              </a:outerShdw>
            </a:effectLst>
          </a:endParaRPr>
        </a:p>
      </dsp:txBody>
      <dsp:txXfrm>
        <a:off x="556235" y="32955"/>
        <a:ext cx="9505922" cy="197064"/>
      </dsp:txXfrm>
    </dsp:sp>
    <dsp:sp modelId="{E33F2253-4DC8-4B21-8571-04621F29EA96}">
      <dsp:nvSpPr>
        <dsp:cNvPr id="0" name=""/>
        <dsp:cNvSpPr/>
      </dsp:nvSpPr>
      <dsp:spPr>
        <a:xfrm>
          <a:off x="0" y="1848492"/>
          <a:ext cx="10911499" cy="16789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54" tIns="270764" rIns="846854" bIns="113792" numCol="1" spcCol="1270" anchor="t" anchorCtr="0">
          <a:noAutofit/>
        </a:bodyPr>
        <a:lstStyle/>
        <a:p>
          <a:pPr marL="171450" lvl="1" indent="-171450" algn="just" defTabSz="711200">
            <a:lnSpc>
              <a:spcPct val="90000"/>
            </a:lnSpc>
            <a:spcBef>
              <a:spcPct val="0"/>
            </a:spcBef>
            <a:spcAft>
              <a:spcPct val="15000"/>
            </a:spcAft>
            <a:buChar char="•"/>
          </a:pPr>
          <a:r>
            <a:rPr lang="de-AT" sz="1600" i="0" kern="1200" dirty="0">
              <a:solidFill>
                <a:prstClr val="black">
                  <a:hueOff val="0"/>
                  <a:satOff val="0"/>
                  <a:lumOff val="0"/>
                  <a:alphaOff val="0"/>
                </a:prstClr>
              </a:solidFill>
              <a:effectLst/>
              <a:latin typeface="Speak Pro" panose="020F0502020204030204"/>
              <a:ea typeface="+mn-ea"/>
              <a:cs typeface="+mn-cs"/>
            </a:rPr>
            <a:t>Aki besitzt ein in den 1990er Jahren gebautes Blockhaus. Die Fassade muss renoviert werden, da die Außenpaneele und die Oberflächenfarbe im Laufe der Zeit abgenutzt sind. Da Aki mit der Verarbeitung von Holz vertraut ist, beschloss er, Material in einem örtlichen Holzgeschäft zu kaufen und die Fassade selbst zu renovieren</a:t>
          </a:r>
          <a:r>
            <a:rPr lang="en-US" sz="1600" i="0" kern="1200" dirty="0">
              <a:solidFill>
                <a:prstClr val="black">
                  <a:hueOff val="0"/>
                  <a:satOff val="0"/>
                  <a:lumOff val="0"/>
                  <a:alphaOff val="0"/>
                </a:prstClr>
              </a:solidFill>
              <a:effectLst/>
              <a:latin typeface="Speak Pro" panose="020F0502020204030204"/>
              <a:ea typeface="+mn-ea"/>
              <a:cs typeface="+mn-cs"/>
            </a:rPr>
            <a:t>. </a:t>
          </a:r>
          <a:endParaRPr lang="es-ES" sz="1600" i="0" kern="1200" dirty="0">
            <a:solidFill>
              <a:prstClr val="black">
                <a:hueOff val="0"/>
                <a:satOff val="0"/>
                <a:lumOff val="0"/>
                <a:alphaOff val="0"/>
              </a:prstClr>
            </a:solidFill>
            <a:effectLst/>
            <a:latin typeface="Speak Pro" panose="020F0502020204030204"/>
            <a:ea typeface="+mn-ea"/>
            <a:cs typeface="+mn-cs"/>
          </a:endParaRPr>
        </a:p>
        <a:p>
          <a:pPr marL="171450" lvl="1" indent="-171450" algn="just" defTabSz="711200">
            <a:lnSpc>
              <a:spcPct val="90000"/>
            </a:lnSpc>
            <a:spcBef>
              <a:spcPct val="0"/>
            </a:spcBef>
            <a:spcAft>
              <a:spcPct val="15000"/>
            </a:spcAft>
            <a:buChar char="•"/>
          </a:pPr>
          <a:r>
            <a:rPr lang="de-AT" sz="1600" i="1" kern="1200" dirty="0">
              <a:effectLst>
                <a:outerShdw blurRad="38100" dist="38100" dir="2700000" algn="tl">
                  <a:srgbClr val="000000">
                    <a:alpha val="43137"/>
                  </a:srgbClr>
                </a:outerShdw>
              </a:effectLst>
            </a:rPr>
            <a:t>Wird Aki die richtigen Kenntnisse haben, um die geeigneten Materialien auszuwählen und die Renovierung auszuführen?</a:t>
          </a:r>
          <a:endParaRPr lang="es-ES" sz="1600" i="1" kern="1200" dirty="0">
            <a:effectLst>
              <a:outerShdw blurRad="38100" dist="38100" dir="2700000" algn="tl">
                <a:srgbClr val="000000">
                  <a:alpha val="43137"/>
                </a:srgbClr>
              </a:outerShdw>
            </a:effectLst>
          </a:endParaRPr>
        </a:p>
      </dsp:txBody>
      <dsp:txXfrm>
        <a:off x="0" y="1848492"/>
        <a:ext cx="10911499" cy="1678950"/>
      </dsp:txXfrm>
    </dsp:sp>
    <dsp:sp modelId="{46F2408B-B76F-4518-8309-AA561F767D0E}">
      <dsp:nvSpPr>
        <dsp:cNvPr id="0" name=""/>
        <dsp:cNvSpPr/>
      </dsp:nvSpPr>
      <dsp:spPr>
        <a:xfrm>
          <a:off x="545574" y="1797951"/>
          <a:ext cx="9566503" cy="24242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00" tIns="0" rIns="288700" bIns="0" numCol="1" spcCol="1270" anchor="ctr" anchorCtr="0">
          <a:noAutofit/>
        </a:bodyPr>
        <a:lstStyle/>
        <a:p>
          <a:pPr marL="0" lvl="0" indent="0" algn="l" defTabSz="711200">
            <a:lnSpc>
              <a:spcPct val="90000"/>
            </a:lnSpc>
            <a:spcBef>
              <a:spcPct val="0"/>
            </a:spcBef>
            <a:spcAft>
              <a:spcPct val="35000"/>
            </a:spcAft>
            <a:buNone/>
          </a:pPr>
          <a:r>
            <a:rPr lang="de-AT" sz="1600" b="1" kern="1200" dirty="0"/>
            <a:t>Schulungsszenario 2 über</a:t>
          </a:r>
          <a:r>
            <a:rPr lang="en-US" sz="1600" b="1" kern="1200" dirty="0"/>
            <a:t> </a:t>
          </a:r>
          <a:r>
            <a:rPr lang="de-AT" sz="1600" b="1" kern="1200" dirty="0">
              <a:solidFill>
                <a:schemeClr val="tx1"/>
              </a:solidFill>
              <a:effectLst>
                <a:outerShdw blurRad="38100" dist="38100" dir="2700000" algn="tl">
                  <a:srgbClr val="000000">
                    <a:alpha val="43137"/>
                  </a:srgbClr>
                </a:outerShdw>
              </a:effectLst>
            </a:rPr>
            <a:t>Auswahl geeigneter Holzwerkstoffe und Materialien für die Fassadensanierung</a:t>
          </a:r>
          <a:endParaRPr lang="es-ES" sz="1600" b="1" kern="1200" dirty="0">
            <a:solidFill>
              <a:schemeClr val="tx1"/>
            </a:solidFill>
            <a:effectLst>
              <a:outerShdw blurRad="38100" dist="38100" dir="2700000" algn="tl">
                <a:srgbClr val="000000">
                  <a:alpha val="43137"/>
                </a:srgbClr>
              </a:outerShdw>
            </a:effectLst>
          </a:endParaRPr>
        </a:p>
      </dsp:txBody>
      <dsp:txXfrm>
        <a:off x="557408" y="1809785"/>
        <a:ext cx="9542835" cy="218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783C4-B7A9-457C-BE08-338573145E03}">
      <dsp:nvSpPr>
        <dsp:cNvPr id="0" name=""/>
        <dsp:cNvSpPr/>
      </dsp:nvSpPr>
      <dsp:spPr>
        <a:xfrm>
          <a:off x="0" y="138366"/>
          <a:ext cx="10914949" cy="1481436"/>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24968" rIns="847121" bIns="120904" numCol="1" spcCol="1270" anchor="t" anchorCtr="0">
          <a:noAutofit/>
        </a:bodyPr>
        <a:lstStyle/>
        <a:p>
          <a:pPr marL="171450" lvl="1" indent="-171450" algn="just" defTabSz="755650">
            <a:lnSpc>
              <a:spcPct val="90000"/>
            </a:lnSpc>
            <a:spcBef>
              <a:spcPct val="0"/>
            </a:spcBef>
            <a:spcAft>
              <a:spcPct val="15000"/>
            </a:spcAft>
            <a:buChar char="•"/>
          </a:pPr>
          <a:r>
            <a:rPr lang="de-AT" sz="1700" kern="1200" dirty="0">
              <a:solidFill>
                <a:prstClr val="black">
                  <a:hueOff val="0"/>
                  <a:satOff val="0"/>
                  <a:lumOff val="0"/>
                  <a:alphaOff val="0"/>
                </a:prstClr>
              </a:solidFill>
              <a:latin typeface="Speak Pro" panose="020F0502020204030204"/>
              <a:ea typeface="+mn-ea"/>
              <a:cs typeface="+mn-cs"/>
            </a:rPr>
            <a:t>Steve ist ein Bauarbeiter, der vor kurzem zu einem neuen Projekt auf die Baustelle geschickt wurde, auf der er sich gerade befindet. Steve arbeitet mit einem Team von anderen Bauarbeitern zusammen. Dem Vorarbeiter Tim ist es wichtig, dass seine Mitarbeiter Einblicke in wichtige Aufgaben auf der Baustelle erhalten, damit sie lernen, selbstständig zu arbeiten und sich verantwortungsvoll zu verhalten.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a:p>
          <a:pPr marL="171450" lvl="1" indent="-171450" algn="just" defTabSz="755650">
            <a:lnSpc>
              <a:spcPct val="90000"/>
            </a:lnSpc>
            <a:spcBef>
              <a:spcPct val="0"/>
            </a:spcBef>
            <a:spcAft>
              <a:spcPct val="15000"/>
            </a:spcAft>
            <a:buChar char="•"/>
          </a:pPr>
          <a:r>
            <a:rPr lang="de-AT"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Werden Sie Steve helfen können, den Erwartungen des Vorarbeiters Tim gerecht zu werden?</a:t>
          </a:r>
          <a:r>
            <a:rPr lang="en-U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rPr>
            <a:t> </a:t>
          </a:r>
          <a:endParaRPr lang="es-ES" sz="1700" i="1" kern="1200" dirty="0">
            <a:solidFill>
              <a:prstClr val="black">
                <a:hueOff val="0"/>
                <a:satOff val="0"/>
                <a:lumOff val="0"/>
                <a:alphaOff val="0"/>
              </a:prstClr>
            </a:solidFill>
            <a:effectLst>
              <a:outerShdw blurRad="38100" dist="38100" dir="2700000" algn="tl">
                <a:srgbClr val="000000">
                  <a:alpha val="43137"/>
                </a:srgbClr>
              </a:outerShdw>
            </a:effectLst>
            <a:latin typeface="Speak Pro" panose="020F0502020204030204"/>
            <a:ea typeface="+mn-ea"/>
            <a:cs typeface="+mn-cs"/>
          </a:endParaRPr>
        </a:p>
      </dsp:txBody>
      <dsp:txXfrm>
        <a:off x="0" y="138366"/>
        <a:ext cx="10914949" cy="1481436"/>
      </dsp:txXfrm>
    </dsp:sp>
    <dsp:sp modelId="{1FAA5AFC-3013-4783-B4F3-DF7D0B919F81}">
      <dsp:nvSpPr>
        <dsp:cNvPr id="0" name=""/>
        <dsp:cNvSpPr/>
      </dsp:nvSpPr>
      <dsp:spPr>
        <a:xfrm>
          <a:off x="545747" y="20668"/>
          <a:ext cx="9524526" cy="20617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11200">
            <a:lnSpc>
              <a:spcPct val="90000"/>
            </a:lnSpc>
            <a:spcBef>
              <a:spcPct val="0"/>
            </a:spcBef>
            <a:spcAft>
              <a:spcPct val="35000"/>
            </a:spcAft>
            <a:buNone/>
          </a:pPr>
          <a:r>
            <a:rPr lang="de-AT" sz="1600" b="1" kern="1200" dirty="0"/>
            <a:t>Schulungsszenario 3 über </a:t>
          </a:r>
          <a:r>
            <a:rPr lang="de-AT" sz="1600" b="1" kern="1200" dirty="0">
              <a:solidFill>
                <a:prstClr val="black"/>
              </a:solidFill>
              <a:effectLst>
                <a:outerShdw blurRad="38100" dist="38100" dir="2700000" algn="tl">
                  <a:srgbClr val="000000">
                    <a:alpha val="43137"/>
                  </a:srgbClr>
                </a:outerShdw>
              </a:effectLst>
              <a:latin typeface="Speak Pro" panose="020F0502020204030204"/>
              <a:ea typeface="+mn-ea"/>
              <a:cs typeface="+mn-cs"/>
            </a:rPr>
            <a:t>Brandschutz und Arbeitssicherheit in Holzgebäuden </a:t>
          </a:r>
          <a:endParaRPr lang="es-ES" sz="1600" b="1" kern="1200" dirty="0">
            <a:solidFill>
              <a:prstClr val="black"/>
            </a:solidFill>
            <a:effectLst>
              <a:outerShdw blurRad="38100" dist="38100" dir="2700000" algn="tl">
                <a:srgbClr val="000000">
                  <a:alpha val="43137"/>
                </a:srgbClr>
              </a:outerShdw>
            </a:effectLst>
            <a:latin typeface="Speak Pro" panose="020F0502020204030204"/>
            <a:ea typeface="+mn-ea"/>
            <a:cs typeface="+mn-cs"/>
          </a:endParaRPr>
        </a:p>
      </dsp:txBody>
      <dsp:txXfrm>
        <a:off x="555811" y="30732"/>
        <a:ext cx="9504398" cy="186043"/>
      </dsp:txXfrm>
    </dsp:sp>
    <dsp:sp modelId="{B97B1E5C-631C-4462-AD50-13D2144B3FE6}">
      <dsp:nvSpPr>
        <dsp:cNvPr id="0" name=""/>
        <dsp:cNvSpPr/>
      </dsp:nvSpPr>
      <dsp:spPr>
        <a:xfrm>
          <a:off x="0" y="1777733"/>
          <a:ext cx="10914949" cy="1623812"/>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121" tIns="124968" rIns="847121" bIns="120904" numCol="1" spcCol="1270" anchor="t" anchorCtr="0">
          <a:noAutofit/>
        </a:bodyPr>
        <a:lstStyle/>
        <a:p>
          <a:pPr marL="171450" lvl="1" indent="-171450" algn="just" defTabSz="755650">
            <a:lnSpc>
              <a:spcPct val="90000"/>
            </a:lnSpc>
            <a:spcBef>
              <a:spcPct val="0"/>
            </a:spcBef>
            <a:spcAft>
              <a:spcPct val="15000"/>
            </a:spcAft>
            <a:buChar char="•"/>
          </a:pPr>
          <a:r>
            <a:rPr lang="de-AT" sz="1700" kern="1200" dirty="0"/>
            <a:t>Es gibt eine alte Wohnung, die renovierungsbedürftig ist. Der Eigentümer, Mark, ist sich der schlechten Isolierung bewusst und möchte alle Wärmebrücken in der Wohnung beseitigen, die verbessert werden können.  Auch die Installationen müssen erneuert werden. Die Leiterin der Bauarbeiten, Victoria, hilft bei der Auswahl der besten verfügbaren Optionen</a:t>
          </a:r>
          <a:r>
            <a:rPr lang="en-US" sz="1700" kern="1200" dirty="0"/>
            <a:t>. </a:t>
          </a:r>
          <a:endParaRPr lang="es-ES" sz="1700" i="1" kern="1200" dirty="0">
            <a:effectLst>
              <a:outerShdw blurRad="38100" dist="38100" dir="2700000" algn="tl">
                <a:srgbClr val="000000">
                  <a:alpha val="43137"/>
                </a:srgbClr>
              </a:outerShdw>
            </a:effectLst>
          </a:endParaRPr>
        </a:p>
        <a:p>
          <a:pPr marL="171450" lvl="1" indent="-171450" algn="just" defTabSz="755650">
            <a:lnSpc>
              <a:spcPct val="90000"/>
            </a:lnSpc>
            <a:spcBef>
              <a:spcPct val="0"/>
            </a:spcBef>
            <a:spcAft>
              <a:spcPct val="15000"/>
            </a:spcAft>
            <a:buChar char="•"/>
          </a:pPr>
          <a:r>
            <a:rPr lang="de-AT" sz="1700" i="1" kern="1200" dirty="0">
              <a:effectLst>
                <a:outerShdw blurRad="38100" dist="38100" dir="2700000" algn="tl">
                  <a:srgbClr val="000000">
                    <a:alpha val="43137"/>
                  </a:srgbClr>
                </a:outerShdw>
              </a:effectLst>
            </a:rPr>
            <a:t>Wird Victoria in der Lage sein, Mark bei der Auswahl der besten Optionen für die Renovierung zu helfen? </a:t>
          </a:r>
          <a:endParaRPr lang="es-ES" sz="1700" i="1" kern="1200" dirty="0">
            <a:effectLst>
              <a:outerShdw blurRad="38100" dist="38100" dir="2700000" algn="tl">
                <a:srgbClr val="000000">
                  <a:alpha val="43137"/>
                </a:srgbClr>
              </a:outerShdw>
            </a:effectLst>
          </a:endParaRPr>
        </a:p>
      </dsp:txBody>
      <dsp:txXfrm>
        <a:off x="0" y="1777733"/>
        <a:ext cx="10914949" cy="1623812"/>
      </dsp:txXfrm>
    </dsp:sp>
    <dsp:sp modelId="{170A31C3-A79B-4F5F-A77F-1CC3847B8FC5}">
      <dsp:nvSpPr>
        <dsp:cNvPr id="0" name=""/>
        <dsp:cNvSpPr/>
      </dsp:nvSpPr>
      <dsp:spPr>
        <a:xfrm>
          <a:off x="545747" y="1652171"/>
          <a:ext cx="9565937" cy="2140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91" tIns="0" rIns="288791" bIns="0" numCol="1" spcCol="1270" anchor="ctr" anchorCtr="0">
          <a:noAutofit/>
        </a:bodyPr>
        <a:lstStyle/>
        <a:p>
          <a:pPr marL="0" lvl="0" indent="0" algn="l" defTabSz="711200">
            <a:lnSpc>
              <a:spcPct val="90000"/>
            </a:lnSpc>
            <a:spcBef>
              <a:spcPct val="0"/>
            </a:spcBef>
            <a:spcAft>
              <a:spcPct val="35000"/>
            </a:spcAft>
            <a:buNone/>
          </a:pPr>
          <a:r>
            <a:rPr lang="de-AT" sz="1600" b="1" kern="1200" dirty="0"/>
            <a:t>Schulungsszenario 4 über </a:t>
          </a:r>
          <a:r>
            <a:rPr lang="de-AT" sz="1600" b="1" kern="1200" dirty="0">
              <a:solidFill>
                <a:schemeClr val="tx1"/>
              </a:solidFill>
              <a:effectLst>
                <a:outerShdw blurRad="38100" dist="38100" dir="2700000" algn="tl">
                  <a:srgbClr val="000000">
                    <a:alpha val="43137"/>
                  </a:srgbClr>
                </a:outerShdw>
              </a:effectLst>
            </a:rPr>
            <a:t>Funktionalität und Effizienz von Holzgebäuden </a:t>
          </a:r>
          <a:endParaRPr lang="es-ES" sz="1600" b="1" kern="1200" dirty="0">
            <a:solidFill>
              <a:schemeClr val="tx1"/>
            </a:solidFill>
            <a:effectLst>
              <a:outerShdw blurRad="38100" dist="38100" dir="2700000" algn="tl">
                <a:srgbClr val="000000">
                  <a:alpha val="43137"/>
                </a:srgbClr>
              </a:outerShdw>
            </a:effectLst>
          </a:endParaRPr>
        </a:p>
      </dsp:txBody>
      <dsp:txXfrm>
        <a:off x="556195" y="1662619"/>
        <a:ext cx="9545041" cy="193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0" y="88917"/>
          <a:ext cx="3788888" cy="911109"/>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1800" b="1" kern="1200" dirty="0">
              <a:solidFill>
                <a:schemeClr val="tx1"/>
              </a:solidFill>
              <a:latin typeface="+mn-lt"/>
              <a:ea typeface="+mn-ea"/>
              <a:cs typeface="+mn-cs"/>
            </a:rPr>
            <a:t>O3-T4 </a:t>
          </a:r>
          <a:r>
            <a:rPr lang="de-AT" sz="1800" b="1" kern="1200" dirty="0">
              <a:solidFill>
                <a:schemeClr val="tx1"/>
              </a:solidFill>
              <a:latin typeface="+mn-lt"/>
              <a:ea typeface="+mn-ea"/>
              <a:cs typeface="+mn-cs"/>
            </a:rPr>
            <a:t>Leitfaden für Ausbilder</a:t>
          </a:r>
          <a:endParaRPr lang="en-GB" sz="1800" b="1" kern="1200" dirty="0">
            <a:solidFill>
              <a:schemeClr val="tx1"/>
            </a:solidFill>
            <a:latin typeface="+mn-lt"/>
            <a:ea typeface="+mn-ea"/>
            <a:cs typeface="+mn-cs"/>
          </a:endParaRPr>
        </a:p>
      </dsp:txBody>
      <dsp:txXfrm>
        <a:off x="0" y="88917"/>
        <a:ext cx="3788888" cy="911109"/>
      </dsp:txXfrm>
    </dsp:sp>
    <dsp:sp modelId="{9E11164B-CC2C-47C8-B576-DFD71A43EE60}">
      <dsp:nvSpPr>
        <dsp:cNvPr id="0" name=""/>
        <dsp:cNvSpPr/>
      </dsp:nvSpPr>
      <dsp:spPr>
        <a:xfrm>
          <a:off x="27319" y="989767"/>
          <a:ext cx="3788888" cy="213286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endParaRPr lang="en-GB" sz="1400" kern="1200" dirty="0"/>
        </a:p>
        <a:p>
          <a:pPr marL="171450" lvl="1" indent="-171450" algn="just" defTabSz="711200">
            <a:lnSpc>
              <a:spcPct val="90000"/>
            </a:lnSpc>
            <a:spcBef>
              <a:spcPct val="0"/>
            </a:spcBef>
            <a:spcAft>
              <a:spcPct val="15000"/>
            </a:spcAft>
            <a:buFont typeface="Symbol" panose="05050102010706020507" pitchFamily="18" charset="2"/>
            <a:buChar char=""/>
          </a:pPr>
          <a:r>
            <a:rPr lang="de-AT" sz="1600" strike="noStrike" kern="1200" dirty="0">
              <a:solidFill>
                <a:schemeClr val="tx1"/>
              </a:solidFill>
            </a:rPr>
            <a:t>Zweck: Anleitung für Ausbilder am Arbeitsplatz im Baugewerbe, wie die UPWOOD-Trainingsszenarien im WBL im Baugewerbe eingesetzt werden können</a:t>
          </a:r>
          <a:r>
            <a:rPr lang="en-GB" sz="1600" kern="1200" dirty="0">
              <a:solidFill>
                <a:schemeClr val="tx1"/>
              </a:solidFill>
            </a:rPr>
            <a:t>.  </a:t>
          </a:r>
        </a:p>
        <a:p>
          <a:pPr marL="171450" lvl="1" indent="-171450" algn="just" defTabSz="711200">
            <a:lnSpc>
              <a:spcPct val="90000"/>
            </a:lnSpc>
            <a:spcBef>
              <a:spcPct val="0"/>
            </a:spcBef>
            <a:spcAft>
              <a:spcPct val="15000"/>
            </a:spcAft>
            <a:buFont typeface="Symbol" panose="05050102010706020507" pitchFamily="18" charset="2"/>
            <a:buChar char=""/>
          </a:pPr>
          <a:r>
            <a:rPr lang="de-AT" sz="1600" kern="1200" dirty="0"/>
            <a:t>Bereitstellung von Leitlinien für die Vorbereitung praktischer Szenarien für unterschiedliche Bedürfnisse und Ausbildungsprioritäten</a:t>
          </a:r>
          <a:r>
            <a:rPr lang="en-GB" sz="1600" kern="1200" dirty="0"/>
            <a:t>.</a:t>
          </a:r>
        </a:p>
      </dsp:txBody>
      <dsp:txXfrm>
        <a:off x="27319" y="989767"/>
        <a:ext cx="3788888" cy="2132865"/>
      </dsp:txXfrm>
    </dsp:sp>
    <dsp:sp modelId="{E0D17CCE-8D8C-4D64-B866-8C2065A271E9}">
      <dsp:nvSpPr>
        <dsp:cNvPr id="0" name=""/>
        <dsp:cNvSpPr/>
      </dsp:nvSpPr>
      <dsp:spPr>
        <a:xfrm>
          <a:off x="4319412" y="95890"/>
          <a:ext cx="3788888" cy="890136"/>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488950">
            <a:lnSpc>
              <a:spcPct val="90000"/>
            </a:lnSpc>
            <a:spcBef>
              <a:spcPct val="0"/>
            </a:spcBef>
            <a:spcAft>
              <a:spcPct val="35000"/>
            </a:spcAft>
            <a:buNone/>
          </a:pPr>
          <a:r>
            <a:rPr lang="en-US" sz="1800" b="1" kern="1200" dirty="0">
              <a:solidFill>
                <a:prstClr val="black"/>
              </a:solidFill>
              <a:latin typeface="Speak Pro" panose="020F0502020204030204"/>
              <a:ea typeface="+mn-ea"/>
              <a:cs typeface="+mn-cs"/>
            </a:rPr>
            <a:t>O4-T1 </a:t>
          </a:r>
          <a:r>
            <a:rPr lang="de-AT" sz="1800" b="1" kern="1200" dirty="0">
              <a:solidFill>
                <a:prstClr val="black"/>
              </a:solidFill>
              <a:latin typeface="Speak Pro" panose="020F0502020204030204"/>
              <a:ea typeface="+mn-ea"/>
              <a:cs typeface="+mn-cs"/>
            </a:rPr>
            <a:t>Erklärung zur Unterstützung der Anerkennung von UPWOOD-Lernergebnissen</a:t>
          </a:r>
          <a:endParaRPr lang="en-GB" sz="1800" b="1" kern="1200" dirty="0">
            <a:solidFill>
              <a:prstClr val="black"/>
            </a:solidFill>
            <a:latin typeface="Speak Pro" panose="020F0502020204030204"/>
            <a:ea typeface="+mn-ea"/>
            <a:cs typeface="+mn-cs"/>
          </a:endParaRPr>
        </a:p>
      </dsp:txBody>
      <dsp:txXfrm>
        <a:off x="4319412" y="95890"/>
        <a:ext cx="3788888" cy="890136"/>
      </dsp:txXfrm>
    </dsp:sp>
    <dsp:sp modelId="{C705A925-160C-46AF-9751-F1C8824A7D6E}">
      <dsp:nvSpPr>
        <dsp:cNvPr id="0" name=""/>
        <dsp:cNvSpPr/>
      </dsp:nvSpPr>
      <dsp:spPr>
        <a:xfrm>
          <a:off x="4319412" y="1020922"/>
          <a:ext cx="3788888" cy="2056749"/>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Symbol" panose="05050102010706020507" pitchFamily="18" charset="2"/>
            <a:buNone/>
          </a:pPr>
          <a:endParaRPr lang="en-GB" sz="1600" kern="1200" dirty="0"/>
        </a:p>
        <a:p>
          <a:pPr marL="171450" lvl="1" indent="-171450" algn="just" defTabSz="711200">
            <a:lnSpc>
              <a:spcPct val="90000"/>
            </a:lnSpc>
            <a:spcBef>
              <a:spcPct val="0"/>
            </a:spcBef>
            <a:spcAft>
              <a:spcPct val="15000"/>
            </a:spcAft>
            <a:buFont typeface="Symbol" panose="05050102010706020507" pitchFamily="18" charset="2"/>
            <a:buChar char=""/>
          </a:pPr>
          <a:r>
            <a:rPr lang="de-AT" sz="1600" kern="1200" dirty="0"/>
            <a:t>Um die gegenseitige Anerkennung von Lernergebnissen durch die UPWOOD-Akteure zu erreichen, was auch zur Mobilität der Arbeitskräfte und zur Transparenz der beruflichen Qualifikationen beiträgt. </a:t>
          </a:r>
          <a:endParaRPr lang="en-GB" sz="1400" kern="1200" dirty="0"/>
        </a:p>
      </dsp:txBody>
      <dsp:txXfrm>
        <a:off x="4319412" y="1020922"/>
        <a:ext cx="3788888" cy="2056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98985-2CCC-483D-A753-711748D662F4}">
      <dsp:nvSpPr>
        <dsp:cNvPr id="0" name=""/>
        <dsp:cNvSpPr/>
      </dsp:nvSpPr>
      <dsp:spPr>
        <a:xfrm>
          <a:off x="787648" y="338020"/>
          <a:ext cx="1970636" cy="1970636"/>
        </a:xfrm>
        <a:prstGeom prst="blockArc">
          <a:avLst>
            <a:gd name="adj1" fmla="val 10800000"/>
            <a:gd name="adj2" fmla="val 162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BC8C481-27F1-4BE2-9A4F-3DCD66F2A938}">
      <dsp:nvSpPr>
        <dsp:cNvPr id="0" name=""/>
        <dsp:cNvSpPr/>
      </dsp:nvSpPr>
      <dsp:spPr>
        <a:xfrm>
          <a:off x="787648" y="338020"/>
          <a:ext cx="1970636" cy="1970636"/>
        </a:xfrm>
        <a:prstGeom prst="blockArc">
          <a:avLst>
            <a:gd name="adj1" fmla="val 5400000"/>
            <a:gd name="adj2" fmla="val 10800000"/>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0C37CC-97E8-4BAE-A4FF-786FC1617858}">
      <dsp:nvSpPr>
        <dsp:cNvPr id="0" name=""/>
        <dsp:cNvSpPr/>
      </dsp:nvSpPr>
      <dsp:spPr>
        <a:xfrm>
          <a:off x="872986" y="341811"/>
          <a:ext cx="1970636" cy="1970636"/>
        </a:xfrm>
        <a:prstGeom prst="blockArc">
          <a:avLst>
            <a:gd name="adj1" fmla="val 21514584"/>
            <a:gd name="adj2" fmla="val 5705219"/>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F82D0D-FA2D-4001-9E3E-02803FBBD8E9}">
      <dsp:nvSpPr>
        <dsp:cNvPr id="0" name=""/>
        <dsp:cNvSpPr/>
      </dsp:nvSpPr>
      <dsp:spPr>
        <a:xfrm>
          <a:off x="872827" y="334243"/>
          <a:ext cx="1970636" cy="1970636"/>
        </a:xfrm>
        <a:prstGeom prst="blockArc">
          <a:avLst>
            <a:gd name="adj1" fmla="val 15895349"/>
            <a:gd name="adj2" fmla="val 21541621"/>
            <a:gd name="adj3" fmla="val 4643"/>
          </a:avLst>
        </a:prstGeom>
        <a:solidFill>
          <a:schemeClr val="accent6">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DF771C8-F216-42E0-B9E1-53FA9A8F3DE0}">
      <dsp:nvSpPr>
        <dsp:cNvPr id="0" name=""/>
        <dsp:cNvSpPr/>
      </dsp:nvSpPr>
      <dsp:spPr>
        <a:xfrm>
          <a:off x="1342965" y="982966"/>
          <a:ext cx="858847" cy="512316"/>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i="1" kern="1200" noProof="0">
              <a:solidFill>
                <a:schemeClr val="tx1"/>
              </a:solidFill>
              <a:effectLst>
                <a:outerShdw blurRad="38100" dist="38100" dir="2700000" algn="tl">
                  <a:srgbClr val="000000">
                    <a:alpha val="43137"/>
                  </a:srgbClr>
                </a:outerShdw>
              </a:effectLst>
            </a:rPr>
            <a:t>Activity O4</a:t>
          </a:r>
          <a:endParaRPr lang="en-GB" sz="1400" i="1" kern="1200" noProof="0" dirty="0">
            <a:solidFill>
              <a:schemeClr val="tx1"/>
            </a:solidFill>
            <a:effectLst>
              <a:outerShdw blurRad="38100" dist="38100" dir="2700000" algn="tl">
                <a:srgbClr val="000000">
                  <a:alpha val="43137"/>
                </a:srgbClr>
              </a:outerShdw>
            </a:effectLst>
          </a:endParaRPr>
        </a:p>
      </dsp:txBody>
      <dsp:txXfrm>
        <a:off x="1468740" y="1057993"/>
        <a:ext cx="607297" cy="362262"/>
      </dsp:txXfrm>
    </dsp:sp>
    <dsp:sp modelId="{4E322AFD-8A3E-463F-A171-96397127E655}">
      <dsp:nvSpPr>
        <dsp:cNvPr id="0" name=""/>
        <dsp:cNvSpPr/>
      </dsp:nvSpPr>
      <dsp:spPr>
        <a:xfrm>
          <a:off x="1088044" y="-182753"/>
          <a:ext cx="1369844" cy="108729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AT" sz="1400" kern="1200" noProof="0" dirty="0">
              <a:solidFill>
                <a:schemeClr val="tx1"/>
              </a:solidFill>
            </a:rPr>
            <a:t>Verbände und Sozialpartner</a:t>
          </a:r>
          <a:endParaRPr lang="en-GB" sz="1400" kern="1200" noProof="0" dirty="0">
            <a:solidFill>
              <a:schemeClr val="tx1"/>
            </a:solidFill>
          </a:endParaRPr>
        </a:p>
      </dsp:txBody>
      <dsp:txXfrm>
        <a:off x="1288653" y="-23522"/>
        <a:ext cx="968626" cy="768833"/>
      </dsp:txXfrm>
    </dsp:sp>
    <dsp:sp modelId="{A5FDEC20-2806-4F0F-9C1C-D0C0FCDCEF1E}">
      <dsp:nvSpPr>
        <dsp:cNvPr id="0" name=""/>
        <dsp:cNvSpPr/>
      </dsp:nvSpPr>
      <dsp:spPr>
        <a:xfrm>
          <a:off x="2269487" y="945327"/>
          <a:ext cx="1101927" cy="715781"/>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noProof="0" dirty="0">
              <a:solidFill>
                <a:schemeClr val="tx1"/>
              </a:solidFill>
            </a:rPr>
            <a:t>VET </a:t>
          </a:r>
          <a:r>
            <a:rPr lang="en-GB" sz="1400" kern="1200" noProof="0" dirty="0" err="1">
              <a:solidFill>
                <a:schemeClr val="tx1"/>
              </a:solidFill>
            </a:rPr>
            <a:t>Anbieter</a:t>
          </a:r>
          <a:endParaRPr lang="en-GB" sz="1400" kern="1200" noProof="0" dirty="0">
            <a:solidFill>
              <a:schemeClr val="tx1"/>
            </a:solidFill>
          </a:endParaRPr>
        </a:p>
      </dsp:txBody>
      <dsp:txXfrm>
        <a:off x="2430860" y="1050151"/>
        <a:ext cx="779181" cy="506133"/>
      </dsp:txXfrm>
    </dsp:sp>
    <dsp:sp modelId="{568F60C6-6A24-4E96-9F53-73FC81213A12}">
      <dsp:nvSpPr>
        <dsp:cNvPr id="0" name=""/>
        <dsp:cNvSpPr/>
      </dsp:nvSpPr>
      <dsp:spPr>
        <a:xfrm>
          <a:off x="1076391" y="1827640"/>
          <a:ext cx="1393149" cy="916285"/>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AT" sz="1400" kern="1200" noProof="0" dirty="0">
              <a:solidFill>
                <a:schemeClr val="tx1"/>
              </a:solidFill>
            </a:rPr>
            <a:t>Bausektor Arbeitgeber</a:t>
          </a:r>
          <a:endParaRPr lang="en-GB" sz="1400" kern="1200" noProof="0" dirty="0">
            <a:solidFill>
              <a:schemeClr val="tx1"/>
            </a:solidFill>
          </a:endParaRPr>
        </a:p>
      </dsp:txBody>
      <dsp:txXfrm>
        <a:off x="1280413" y="1961827"/>
        <a:ext cx="985105" cy="647911"/>
      </dsp:txXfrm>
    </dsp:sp>
    <dsp:sp modelId="{DE9F2EFF-D816-4665-88E1-98DE23CBAA80}">
      <dsp:nvSpPr>
        <dsp:cNvPr id="0" name=""/>
        <dsp:cNvSpPr/>
      </dsp:nvSpPr>
      <dsp:spPr>
        <a:xfrm>
          <a:off x="175282" y="946551"/>
          <a:ext cx="1270478" cy="753573"/>
        </a:xfrm>
        <a:prstGeom prst="ellipse">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AT" sz="1400" kern="1200" noProof="0" dirty="0">
              <a:solidFill>
                <a:schemeClr val="tx1"/>
              </a:solidFill>
            </a:rPr>
            <a:t>Politische Entscheider</a:t>
          </a:r>
          <a:endParaRPr lang="en-GB" sz="1400" kern="1200" noProof="0" dirty="0">
            <a:solidFill>
              <a:schemeClr val="tx1"/>
            </a:solidFill>
          </a:endParaRPr>
        </a:p>
      </dsp:txBody>
      <dsp:txXfrm>
        <a:off x="361339" y="1056909"/>
        <a:ext cx="898364" cy="5328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01.10.2021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‹Nr.›</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497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6</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87013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412567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9</a:t>
            </a:fld>
            <a:endParaRPr lang="de-DE"/>
          </a:p>
        </p:txBody>
      </p:sp>
    </p:spTree>
    <p:extLst>
      <p:ext uri="{BB962C8B-B14F-4D97-AF65-F5344CB8AC3E}">
        <p14:creationId xmlns:p14="http://schemas.microsoft.com/office/powerpoint/2010/main" val="73129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F3964F1-F3AD-486C-BFDF-9051747A3CBC}" type="slidenum">
              <a:rPr lang="de-DE" smtClean="0"/>
              <a:t>10</a:t>
            </a:fld>
            <a:endParaRPr lang="de-DE"/>
          </a:p>
        </p:txBody>
      </p:sp>
    </p:spTree>
    <p:extLst>
      <p:ext uri="{BB962C8B-B14F-4D97-AF65-F5344CB8AC3E}">
        <p14:creationId xmlns:p14="http://schemas.microsoft.com/office/powerpoint/2010/main" val="392821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10/1/2021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10/1/2021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10/1/2021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01/10/2021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01/10/2021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01/10/2021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10/1/2021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10/1/2021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10/1/2021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10/1/2021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10/1/2021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10/1/2021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10/1/2021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10/1/2021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01/10/2021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‹Nr.›</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40.jpg"/><Relationship Id="rId5" Type="http://schemas.openxmlformats.org/officeDocument/2006/relationships/image" Target="../media/image37.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bin"/><Relationship Id="rId7" Type="http://schemas.openxmlformats.org/officeDocument/2006/relationships/image" Target="../media/image20.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bin"/><Relationship Id="rId5" Type="http://schemas.openxmlformats.org/officeDocument/2006/relationships/image" Target="../media/image18.bin"/><Relationship Id="rId4" Type="http://schemas.openxmlformats.org/officeDocument/2006/relationships/image" Target="../media/image17.bin"/></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sv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0" Type="http://schemas.openxmlformats.org/officeDocument/2006/relationships/image" Target="../media/image28.png"/><Relationship Id="rId4" Type="http://schemas.openxmlformats.org/officeDocument/2006/relationships/diagramLayout" Target="../diagrams/layout2.xml"/><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de-DE"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Weiterbildung von Bauarbeitern </a:t>
            </a: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in der Holzbauweise </a:t>
            </a:r>
            <a:b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für energieeffiziente Gebäude</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Projekt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4104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300" cap="none" dirty="0">
                <a:solidFill>
                  <a:srgbClr val="FFFFFF"/>
                </a:solidFill>
                <a:latin typeface="Arial Narrow" panose="020B0606020202030204" pitchFamily="34" charset="0"/>
                <a:cs typeface="Arabic Typesetting" panose="020B0604020202020204" pitchFamily="66" charset="-78"/>
              </a:rPr>
              <a:t>4. Semester </a:t>
            </a:r>
            <a:r>
              <a:rPr lang="en-US" sz="1300" cap="none" dirty="0" err="1">
                <a:solidFill>
                  <a:srgbClr val="FFFFFF"/>
                </a:solidFill>
                <a:latin typeface="Arial Narrow" panose="020B0606020202030204" pitchFamily="34" charset="0"/>
                <a:cs typeface="Arabic Typesetting" panose="020B0604020202020204" pitchFamily="66" charset="-78"/>
              </a:rPr>
              <a:t>Überblick</a:t>
            </a:r>
            <a:r>
              <a:rPr lang="en-US" sz="1300" cap="none" dirty="0">
                <a:solidFill>
                  <a:srgbClr val="FFFFFF"/>
                </a:solidFill>
                <a:latin typeface="Arial Narrow" panose="020B0606020202030204" pitchFamily="34" charset="0"/>
                <a:cs typeface="Arabic Typesetting" panose="020B0604020202020204" pitchFamily="66" charset="-78"/>
              </a:rPr>
              <a:t> &amp; </a:t>
            </a:r>
            <a:r>
              <a:rPr lang="en-US" sz="1300" cap="none" dirty="0" err="1">
                <a:solidFill>
                  <a:srgbClr val="FFFFFF"/>
                </a:solidFill>
                <a:latin typeface="Arial Narrow" panose="020B0606020202030204" pitchFamily="34" charset="0"/>
                <a:cs typeface="Arabic Typesetting" panose="020B0604020202020204" pitchFamily="66" charset="-78"/>
              </a:rPr>
              <a:t>Fortschritt</a:t>
            </a:r>
            <a:r>
              <a:rPr lang="en-US" sz="1300" cap="none" dirty="0">
                <a:solidFill>
                  <a:srgbClr val="FFFFFF"/>
                </a:solidFill>
                <a:latin typeface="Arial Narrow" panose="020B0606020202030204" pitchFamily="34" charset="0"/>
                <a:cs typeface="Arabic Typesetting" panose="020B0604020202020204" pitchFamily="66" charset="-78"/>
              </a:rPr>
              <a:t>    </a:t>
            </a:r>
            <a:r>
              <a:rPr lang="en-US" sz="1200" cap="none" dirty="0">
                <a:solidFill>
                  <a:srgbClr val="FFFFFF"/>
                </a:solidFill>
                <a:latin typeface="Arial Narrow" panose="020B0606020202030204" pitchFamily="34" charset="0"/>
                <a:cs typeface="Arabic Typesetting" panose="020B0604020202020204" pitchFamily="66" charset="-78"/>
              </a:rPr>
              <a:t>                                     April 2021 - September 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8301A81D-A773-4BA3-A218-B7EE7EB67384}"/>
              </a:ext>
            </a:extLst>
          </p:cNvPr>
          <p:cNvSpPr/>
          <p:nvPr/>
        </p:nvSpPr>
        <p:spPr>
          <a:xfrm>
            <a:off x="1097279" y="1737360"/>
            <a:ext cx="8578565" cy="400110"/>
          </a:xfrm>
          <a:prstGeom prst="rect">
            <a:avLst/>
          </a:prstGeom>
        </p:spPr>
        <p:txBody>
          <a:bodyPr wrap="square">
            <a:spAutoFit/>
          </a:bodyPr>
          <a:lstStyle/>
          <a:p>
            <a:pPr lvl="0" algn="just">
              <a:buClr>
                <a:srgbClr val="00B050"/>
              </a:buClr>
            </a:pPr>
            <a:r>
              <a:rPr lang="de-AT" sz="2000" b="1" dirty="0">
                <a:solidFill>
                  <a:prstClr val="black">
                    <a:hueOff val="0"/>
                    <a:satOff val="0"/>
                    <a:lumOff val="0"/>
                    <a:alphaOff val="0"/>
                  </a:prstClr>
                </a:solidFill>
                <a:latin typeface="Bahnschrift SemiBold SemiConden" panose="020B0502040204020203" pitchFamily="34" charset="0"/>
              </a:rPr>
              <a:t>Weitere Aktivitäten, die in den kommenden Monaten durchgeführt werden sollen: </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877078" y="2328331"/>
            <a:ext cx="3853541" cy="6263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dirty="0">
                <a:solidFill>
                  <a:schemeClr val="tx1"/>
                </a:solidFill>
              </a:rPr>
              <a:t>O3: Online-Schulungsszenarien</a:t>
            </a:r>
          </a:p>
        </p:txBody>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de-DE" dirty="0"/>
              <a:t>NEXT STEPS</a:t>
            </a:r>
          </a:p>
        </p:txBody>
      </p:sp>
      <p:graphicFrame>
        <p:nvGraphicFramePr>
          <p:cNvPr id="5" name="Diagrama 4">
            <a:extLst>
              <a:ext uri="{FF2B5EF4-FFF2-40B4-BE49-F238E27FC236}">
                <a16:creationId xmlns:a16="http://schemas.microsoft.com/office/drawing/2014/main" id="{EDAB83F2-935F-433D-A446-5A8F05A7E753}"/>
              </a:ext>
            </a:extLst>
          </p:cNvPr>
          <p:cNvGraphicFramePr/>
          <p:nvPr>
            <p:extLst>
              <p:ext uri="{D42A27DB-BD31-4B8C-83A1-F6EECF244321}">
                <p14:modId xmlns:p14="http://schemas.microsoft.com/office/powerpoint/2010/main" val="3441918052"/>
              </p:ext>
            </p:extLst>
          </p:nvPr>
        </p:nvGraphicFramePr>
        <p:xfrm>
          <a:off x="877079" y="3035571"/>
          <a:ext cx="8108301" cy="312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5C6E1061-622F-4A27-AF82-6DAA506DACF8}"/>
              </a:ext>
            </a:extLst>
          </p:cNvPr>
          <p:cNvGraphicFramePr/>
          <p:nvPr>
            <p:extLst>
              <p:ext uri="{D42A27DB-BD31-4B8C-83A1-F6EECF244321}">
                <p14:modId xmlns:p14="http://schemas.microsoft.com/office/powerpoint/2010/main" val="1001993446"/>
              </p:ext>
            </p:extLst>
          </p:nvPr>
        </p:nvGraphicFramePr>
        <p:xfrm>
          <a:off x="8826760" y="3316301"/>
          <a:ext cx="3461657" cy="2561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ángulo 10">
            <a:extLst>
              <a:ext uri="{FF2B5EF4-FFF2-40B4-BE49-F238E27FC236}">
                <a16:creationId xmlns:a16="http://schemas.microsoft.com/office/drawing/2014/main" id="{41B453B4-AE15-4401-872F-89D82AC1A1CE}"/>
              </a:ext>
            </a:extLst>
          </p:cNvPr>
          <p:cNvSpPr/>
          <p:nvPr/>
        </p:nvSpPr>
        <p:spPr>
          <a:xfrm>
            <a:off x="5227942" y="2328332"/>
            <a:ext cx="6370009" cy="6488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O4: </a:t>
            </a:r>
            <a:r>
              <a:rPr lang="de-AT" sz="1600" dirty="0">
                <a:solidFill>
                  <a:schemeClr val="tx1"/>
                </a:solidFill>
              </a:rPr>
              <a:t>Rahmen für die Einbeziehung von Umweltaspekten in die WBL des Bausektors</a:t>
            </a:r>
            <a:endParaRPr lang="es-ES" sz="1600" dirty="0">
              <a:solidFill>
                <a:schemeClr val="tx1"/>
              </a:solidFill>
            </a:endParaRPr>
          </a:p>
        </p:txBody>
      </p:sp>
    </p:spTree>
    <p:extLst>
      <p:ext uri="{BB962C8B-B14F-4D97-AF65-F5344CB8AC3E}">
        <p14:creationId xmlns:p14="http://schemas.microsoft.com/office/powerpoint/2010/main" val="198991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345012" y="952506"/>
            <a:ext cx="4750988" cy="2918258"/>
          </a:xfrm>
        </p:spPr>
        <p:txBody>
          <a:bodyPr>
            <a:normAutofit fontScale="90000"/>
          </a:bodyPr>
          <a:lstStyle/>
          <a:p>
            <a:r>
              <a:rPr lang="es-ES" sz="2800" b="1" dirty="0"/>
              <a:t>Kontaktieren Sie uns: </a:t>
            </a:r>
            <a:br>
              <a:rPr lang="es-ES" sz="2500" b="1" dirty="0"/>
            </a:br>
            <a:br>
              <a:rPr lang="es-ES" sz="2500" b="1" dirty="0"/>
            </a:br>
            <a:r>
              <a:rPr lang="es-ES" sz="2500" b="1" dirty="0"/>
              <a:t>	</a:t>
            </a:r>
            <a:r>
              <a:rPr lang="en-GB" sz="2400" dirty="0"/>
              <a:t>DI Robert Pirker</a:t>
            </a:r>
            <a:br>
              <a:rPr lang="en-GB" sz="2400" dirty="0"/>
            </a:br>
            <a:r>
              <a:rPr lang="en-GB" sz="2400" dirty="0"/>
              <a:t>	Holzcluster Steiermark GmbH</a:t>
            </a:r>
            <a:br>
              <a:rPr lang="en-GB" sz="2400" dirty="0"/>
            </a:br>
            <a:r>
              <a:rPr lang="en-GB" sz="2400" dirty="0"/>
              <a:t>	T +43 (0) 316 - 58 78 50 – 215</a:t>
            </a:r>
            <a:br>
              <a:rPr lang="en-GB" sz="2400" dirty="0"/>
            </a:br>
            <a:r>
              <a:rPr lang="en-GB" sz="2400" dirty="0"/>
              <a:t>	pirker@holzcluster-steiermark.at</a:t>
            </a:r>
            <a:br>
              <a:rPr lang="en-GB" sz="2400" dirty="0"/>
            </a:br>
            <a:r>
              <a:rPr lang="es-ES" sz="2400" dirty="0"/>
              <a:t> </a:t>
            </a:r>
            <a:br>
              <a:rPr lang="es-ES" sz="2800" dirty="0"/>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a:solidFill>
                  <a:schemeClr val="accent5">
                    <a:lumMod val="75000"/>
                  </a:schemeClr>
                </a:solidFill>
                <a:hlinkClick r:id="rId10">
                  <a:extLst>
                    <a:ext uri="{A12FA001-AC4F-418D-AE19-62706E023703}">
                      <ahyp:hlinkClr xmlns:ahyp="http://schemas.microsoft.com/office/drawing/2018/hyperlinkcolor" val="tx"/>
                    </a:ext>
                  </a:extLst>
                </a:hlinkClick>
              </a:rPr>
              <a:t>www.upwoodproject.eu</a:t>
            </a:r>
            <a:endParaRPr lang="en-GB">
              <a:solidFill>
                <a:schemeClr val="accent5">
                  <a:lumMod val="75000"/>
                </a:schemeClr>
              </a:solidFill>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6" y="4555983"/>
            <a:ext cx="2414379" cy="461665"/>
          </a:xfrm>
          <a:prstGeom prst="rect">
            <a:avLst/>
          </a:prstGeom>
        </p:spPr>
        <p:txBody>
          <a:bodyPr wrap="square">
            <a:spAutoFit/>
          </a:bodyPr>
          <a:lstStyle/>
          <a:p>
            <a:r>
              <a:rPr lang="en-GB" sz="2400" b="1" dirty="0" err="1">
                <a:effectLst>
                  <a:outerShdw blurRad="38100" dist="38100" dir="2700000" algn="tl">
                    <a:srgbClr val="000000">
                      <a:alpha val="43137"/>
                    </a:srgbClr>
                  </a:outerShdw>
                </a:effectLst>
                <a:latin typeface="Bahnschrift SemiBold SemiConden" panose="020B0502040204020203" pitchFamily="34" charset="0"/>
              </a:rPr>
              <a:t>Folgen</a:t>
            </a:r>
            <a:r>
              <a:rPr lang="en-GB" sz="2400" b="1" dirty="0">
                <a:effectLst>
                  <a:outerShdw blurRad="38100" dist="38100" dir="2700000" algn="tl">
                    <a:srgbClr val="000000">
                      <a:alpha val="43137"/>
                    </a:srgbClr>
                  </a:outerShdw>
                </a:effectLst>
                <a:latin typeface="Bahnschrift SemiBold SemiConden" panose="020B0502040204020203" pitchFamily="34" charset="0"/>
              </a:rPr>
              <a:t> Sie </a:t>
            </a:r>
            <a:r>
              <a:rPr lang="en-GB" sz="2400" b="1" dirty="0" err="1">
                <a:effectLst>
                  <a:outerShdw blurRad="38100" dist="38100" dir="2700000" algn="tl">
                    <a:srgbClr val="000000">
                      <a:alpha val="43137"/>
                    </a:srgbClr>
                  </a:outerShdw>
                </a:effectLst>
                <a:latin typeface="Bahnschrift SemiBold SemiConden" panose="020B0502040204020203" pitchFamily="34" charset="0"/>
              </a:rPr>
              <a:t>uns</a:t>
            </a:r>
            <a:r>
              <a:rPr lang="en-GB" sz="2400" b="1" dirty="0">
                <a:effectLst>
                  <a:outerShdw blurRad="38100" dist="38100" dir="2700000" algn="tl">
                    <a:srgbClr val="000000">
                      <a:alpha val="43137"/>
                    </a:srgbClr>
                  </a:outerShdw>
                </a:effectLst>
                <a:latin typeface="Bahnschrift SemiBold SemiConden" panose="020B0502040204020203" pitchFamily="34" charset="0"/>
              </a:rPr>
              <a:t>:</a:t>
            </a:r>
            <a:endParaRPr lang="en-GB" sz="2400" dirty="0">
              <a:latin typeface="Bahnschrift SemiBold SemiConden" panose="020B0502040204020203" pitchFamily="34" charset="0"/>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DISCLAIMER: </a:t>
            </a:r>
            <a:r>
              <a:rPr lang="en-US" sz="800" kern="100" dirty="0">
                <a:solidFill>
                  <a:srgbClr val="262626"/>
                </a:solidFill>
                <a:latin typeface="Bahnschrift" panose="020B0502040204020203" pitchFamily="34" charset="0"/>
                <a:cs typeface="Times New Roman" panose="02020603050405020304" pitchFamily="18" charset="0"/>
              </a:rPr>
              <a:t>“</a:t>
            </a:r>
            <a:r>
              <a:rPr lang="de-AT" sz="800" kern="100" dirty="0">
                <a:solidFill>
                  <a:srgbClr val="262626"/>
                </a:solidFill>
                <a:latin typeface="Bahnschrift" panose="020B0502040204020203" pitchFamily="34" charset="0"/>
                <a:cs typeface="Times New Roman" panose="02020603050405020304" pitchFamily="18"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Grafik 13">
            <a:extLst>
              <a:ext uri="{FF2B5EF4-FFF2-40B4-BE49-F238E27FC236}">
                <a16:creationId xmlns:a16="http://schemas.microsoft.com/office/drawing/2014/main" id="{ED780A52-014B-4F6A-A502-BD61E5E7D7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50253" y="1969881"/>
            <a:ext cx="2997986" cy="1309120"/>
          </a:xfrm>
          <a:prstGeom prst="rect">
            <a:avLst/>
          </a:prstGeom>
        </p:spPr>
      </p:pic>
    </p:spTree>
    <p:extLst>
      <p:ext uri="{BB962C8B-B14F-4D97-AF65-F5344CB8AC3E}">
        <p14:creationId xmlns:p14="http://schemas.microsoft.com/office/powerpoint/2010/main" val="37523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dirty="0">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lnSpcReduction="10000"/>
          </a:bodyPr>
          <a:lstStyle/>
          <a:p>
            <a:pPr algn="just"/>
            <a:r>
              <a:rPr lang="de-DE" b="1" dirty="0"/>
              <a:t>UPWOOD bildet eine strategische Partnerschaft zur Verbesserung von praxisbezogener Berufsausbildung, indem Bildungsressourcen entwickelt und zur Verfügung gestellt werden. Damit soll das Ziel den aktuellen und künftigen Bedarf an beruflichen Qualifikationen für energieeffiziente und innovative Holzbaumethoden zu decken, erfüllt werden.</a:t>
            </a:r>
            <a:r>
              <a:rPr lang="en-US" b="1" dirty="0"/>
              <a:t> </a:t>
            </a:r>
          </a:p>
          <a:p>
            <a:pPr marL="0" indent="0" algn="just">
              <a:buNone/>
            </a:pPr>
            <a:endParaRPr lang="en-US" sz="1000" b="1" dirty="0"/>
          </a:p>
          <a:p>
            <a:pPr algn="just">
              <a:buClr>
                <a:srgbClr val="00B050"/>
              </a:buClr>
              <a:buFont typeface="Wingdings" panose="05000000000000000000" pitchFamily="2" charset="2"/>
              <a:buChar char="v"/>
            </a:pPr>
            <a:r>
              <a:rPr lang="en-US" b="1" dirty="0"/>
              <a:t> </a:t>
            </a:r>
            <a:r>
              <a:rPr lang="en-US" b="1" dirty="0" err="1"/>
              <a:t>Projektdauer</a:t>
            </a:r>
            <a:r>
              <a:rPr lang="en-US" b="1" dirty="0"/>
              <a:t>: </a:t>
            </a:r>
            <a:r>
              <a:rPr lang="en-US" b="1" dirty="0" err="1"/>
              <a:t>Oktober</a:t>
            </a:r>
            <a:r>
              <a:rPr lang="en-US" b="1" dirty="0"/>
              <a:t> 2019 - </a:t>
            </a:r>
            <a:r>
              <a:rPr lang="en-US" b="1" dirty="0" err="1"/>
              <a:t>März</a:t>
            </a:r>
            <a:r>
              <a:rPr lang="en-US" b="1" dirty="0"/>
              <a:t> 2022</a:t>
            </a:r>
          </a:p>
          <a:p>
            <a:pPr algn="just">
              <a:buClr>
                <a:srgbClr val="00B050"/>
              </a:buClr>
              <a:buFont typeface="Wingdings" panose="05000000000000000000" pitchFamily="2" charset="2"/>
              <a:buChar char="v"/>
            </a:pPr>
            <a:r>
              <a:rPr lang="en-US" b="1" dirty="0"/>
              <a:t> </a:t>
            </a:r>
            <a:r>
              <a:rPr lang="en-US" b="1" dirty="0" err="1"/>
              <a:t>Laufzeit</a:t>
            </a:r>
            <a:r>
              <a:rPr lang="en-US" b="1" dirty="0"/>
              <a:t>: 30 </a:t>
            </a:r>
            <a:r>
              <a:rPr lang="en-US" b="1" dirty="0" err="1"/>
              <a:t>Monate</a:t>
            </a:r>
            <a:endParaRPr lang="en-US" b="1" dirty="0"/>
          </a:p>
        </p:txBody>
      </p:sp>
      <p:pic>
        <p:nvPicPr>
          <p:cNvPr id="7" name="Imagen 6">
            <a:extLst>
              <a:ext uri="{FF2B5EF4-FFF2-40B4-BE49-F238E27FC236}">
                <a16:creationId xmlns:a16="http://schemas.microsoft.com/office/drawing/2014/main" id="{BF8B3FF2-08EC-4B51-87CD-BA554FEB872B}"/>
              </a:ext>
            </a:extLst>
          </p:cNvPr>
          <p:cNvPicPr>
            <a:picLocks noChangeAspect="1"/>
          </p:cNvPicPr>
          <p:nvPr/>
        </p:nvPicPr>
        <p:blipFill>
          <a:blip r:embed="rId2"/>
          <a:stretch>
            <a:fillRect/>
          </a:stretch>
        </p:blipFill>
        <p:spPr>
          <a:xfrm>
            <a:off x="5790034" y="2417543"/>
            <a:ext cx="6272483" cy="2625016"/>
          </a:xfrm>
          <a:prstGeom prst="rect">
            <a:avLst/>
          </a:prstGeom>
        </p:spPr>
      </p:pic>
      <p:sp>
        <p:nvSpPr>
          <p:cNvPr id="9" name="CuadroTexto 8">
            <a:extLst>
              <a:ext uri="{FF2B5EF4-FFF2-40B4-BE49-F238E27FC236}">
                <a16:creationId xmlns:a16="http://schemas.microsoft.com/office/drawing/2014/main" id="{870F8460-09AC-49F8-AF59-1D52E9A2AB4A}"/>
              </a:ext>
            </a:extLst>
          </p:cNvPr>
          <p:cNvSpPr txBox="1"/>
          <p:nvPr/>
        </p:nvSpPr>
        <p:spPr>
          <a:xfrm>
            <a:off x="7642535" y="1828517"/>
            <a:ext cx="3009900" cy="369332"/>
          </a:xfrm>
          <a:prstGeom prst="rect">
            <a:avLst/>
          </a:prstGeom>
          <a:noFill/>
        </p:spPr>
        <p:txBody>
          <a:bodyPr wrap="square">
            <a:spAutoFit/>
          </a:bodyPr>
          <a:lstStyle/>
          <a:p>
            <a:pPr algn="ctr"/>
            <a:r>
              <a:rPr lang="de-DE" b="1" dirty="0"/>
              <a:t>HAUPTZIELGRUPPE</a:t>
            </a:r>
            <a:endParaRPr lang="es-ES" b="1" dirty="0"/>
          </a:p>
        </p:txBody>
      </p:sp>
      <p:pic>
        <p:nvPicPr>
          <p:cNvPr id="11" name="Gráfico 10" descr="Cabaña con relleno sólido">
            <a:extLst>
              <a:ext uri="{FF2B5EF4-FFF2-40B4-BE49-F238E27FC236}">
                <a16:creationId xmlns:a16="http://schemas.microsoft.com/office/drawing/2014/main" id="{200EBDE5-14E2-4B61-B942-22C04064A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846" y="1669091"/>
            <a:ext cx="507379" cy="507379"/>
          </a:xfrm>
          <a:prstGeom prst="rect">
            <a:avLst/>
          </a:prstGeom>
        </p:spPr>
      </p:pic>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B8E636A7-9177-4DB3-BDD9-18B5CD2353D3}"/>
              </a:ext>
            </a:extLst>
          </p:cNvPr>
          <p:cNvGrpSpPr/>
          <p:nvPr/>
        </p:nvGrpSpPr>
        <p:grpSpPr>
          <a:xfrm>
            <a:off x="190000" y="1737360"/>
            <a:ext cx="6104575" cy="4851785"/>
            <a:chOff x="93052" y="1737360"/>
            <a:chExt cx="6136082" cy="4851785"/>
          </a:xfrm>
        </p:grpSpPr>
        <p:sp>
          <p:nvSpPr>
            <p:cNvPr id="5" name="Rectángulo 4" descr="Presentación con gráfico circular">
              <a:extLst>
                <a:ext uri="{FF2B5EF4-FFF2-40B4-BE49-F238E27FC236}">
                  <a16:creationId xmlns:a16="http://schemas.microsoft.com/office/drawing/2014/main" id="{13F5487B-6EDE-4E80-9379-8672907B33DB}"/>
                </a:ext>
              </a:extLst>
            </p:cNvPr>
            <p:cNvSpPr/>
            <p:nvPr/>
          </p:nvSpPr>
          <p:spPr>
            <a:xfrm>
              <a:off x="1021520" y="1737360"/>
              <a:ext cx="962291" cy="871849"/>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Forma libre: forma 5">
              <a:extLst>
                <a:ext uri="{FF2B5EF4-FFF2-40B4-BE49-F238E27FC236}">
                  <a16:creationId xmlns:a16="http://schemas.microsoft.com/office/drawing/2014/main" id="{3F332A5D-371F-4048-B267-85DD8B084C71}"/>
                </a:ext>
              </a:extLst>
            </p:cNvPr>
            <p:cNvSpPr/>
            <p:nvPr/>
          </p:nvSpPr>
          <p:spPr>
            <a:xfrm>
              <a:off x="93052" y="2640739"/>
              <a:ext cx="3064023" cy="647367"/>
            </a:xfrm>
            <a:custGeom>
              <a:avLst/>
              <a:gdLst>
                <a:gd name="connsiteX0" fmla="*/ 0 w 3292121"/>
                <a:gd name="connsiteY0" fmla="*/ 0 h 647367"/>
                <a:gd name="connsiteX1" fmla="*/ 3292121 w 3292121"/>
                <a:gd name="connsiteY1" fmla="*/ 0 h 647367"/>
                <a:gd name="connsiteX2" fmla="*/ 3292121 w 3292121"/>
                <a:gd name="connsiteY2" fmla="*/ 647367 h 647367"/>
                <a:gd name="connsiteX3" fmla="*/ 0 w 3292121"/>
                <a:gd name="connsiteY3" fmla="*/ 647367 h 647367"/>
                <a:gd name="connsiteX4" fmla="*/ 0 w 3292121"/>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121" h="647367">
                  <a:moveTo>
                    <a:pt x="0" y="0"/>
                  </a:moveTo>
                  <a:lnTo>
                    <a:pt x="3292121" y="0"/>
                  </a:lnTo>
                  <a:lnTo>
                    <a:pt x="3292121"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s-ES" sz="2000" b="1" kern="1200" dirty="0">
                  <a:effectLst/>
                  <a:latin typeface="Bahnschrift SemiBold SemiConden" panose="020B0502040204020203" pitchFamily="34" charset="0"/>
                </a:rPr>
                <a:t>O1 UPWOOD </a:t>
              </a:r>
              <a:r>
                <a:rPr lang="en-GB" sz="2000" b="1" dirty="0" err="1">
                  <a:latin typeface="Bahnschrift SemiBold SemiConden" panose="020B0502040204020203" pitchFamily="34" charset="0"/>
                </a:rPr>
                <a:t>arbeit</a:t>
              </a:r>
              <a:r>
                <a:rPr lang="en-GB" sz="2000" b="1" kern="1200" noProof="0" dirty="0" err="1">
                  <a:effectLst/>
                  <a:latin typeface="Bahnschrift SemiBold SemiConden" panose="020B0502040204020203" pitchFamily="34" charset="0"/>
                </a:rPr>
                <a:t>sbezogene</a:t>
              </a:r>
              <a:r>
                <a:rPr lang="en-GB" sz="2000" b="1" kern="1200" noProof="0" dirty="0">
                  <a:effectLst/>
                  <a:latin typeface="Bahnschrift SemiBold SemiConden" panose="020B0502040204020203" pitchFamily="34" charset="0"/>
                </a:rPr>
                <a:t> </a:t>
              </a:r>
              <a:r>
                <a:rPr lang="en-GB" sz="2000" b="1" kern="1200" noProof="0" dirty="0" err="1">
                  <a:effectLst/>
                  <a:latin typeface="Bahnschrift SemiBold SemiConden" panose="020B0502040204020203" pitchFamily="34" charset="0"/>
                </a:rPr>
                <a:t>Lernergebnisse</a:t>
              </a:r>
              <a:endParaRPr lang="en-GB" sz="2000" b="1" kern="1200" noProof="0" dirty="0">
                <a:effectLst/>
                <a:latin typeface="Bahnschrift SemiBold SemiConden" panose="020B0502040204020203" pitchFamily="34" charset="0"/>
              </a:endParaRPr>
            </a:p>
          </p:txBody>
        </p:sp>
        <p:sp>
          <p:nvSpPr>
            <p:cNvPr id="7" name="Forma libre: forma 6">
              <a:extLst>
                <a:ext uri="{FF2B5EF4-FFF2-40B4-BE49-F238E27FC236}">
                  <a16:creationId xmlns:a16="http://schemas.microsoft.com/office/drawing/2014/main" id="{BC0BB902-AD68-49F4-94B1-C126D8AACEC2}"/>
                </a:ext>
              </a:extLst>
            </p:cNvPr>
            <p:cNvSpPr/>
            <p:nvPr/>
          </p:nvSpPr>
          <p:spPr>
            <a:xfrm>
              <a:off x="93053" y="3282083"/>
              <a:ext cx="3064023" cy="848635"/>
            </a:xfrm>
            <a:custGeom>
              <a:avLst/>
              <a:gdLst>
                <a:gd name="connsiteX0" fmla="*/ 0 w 3064023"/>
                <a:gd name="connsiteY0" fmla="*/ 0 h 1697270"/>
                <a:gd name="connsiteX1" fmla="*/ 3064023 w 3064023"/>
                <a:gd name="connsiteY1" fmla="*/ 0 h 1697270"/>
                <a:gd name="connsiteX2" fmla="*/ 3064023 w 3064023"/>
                <a:gd name="connsiteY2" fmla="*/ 1697270 h 1697270"/>
                <a:gd name="connsiteX3" fmla="*/ 0 w 3064023"/>
                <a:gd name="connsiteY3" fmla="*/ 1697270 h 1697270"/>
                <a:gd name="connsiteX4" fmla="*/ 0 w 3064023"/>
                <a:gd name="connsiteY4" fmla="*/ 0 h 169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4023" h="1697270">
                  <a:moveTo>
                    <a:pt x="0" y="0"/>
                  </a:moveTo>
                  <a:lnTo>
                    <a:pt x="3064023" y="0"/>
                  </a:lnTo>
                  <a:lnTo>
                    <a:pt x="3064023" y="1697270"/>
                  </a:lnTo>
                  <a:lnTo>
                    <a:pt x="0" y="16972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AT" sz="1600" b="1" kern="1200" dirty="0"/>
                <a:t>Analyse des aktuellen und künftigen Bedarfs an Fähigkeiten und Kenntnissen, die zur Entwicklung von Lernergebnissen führt.</a:t>
              </a:r>
              <a:endParaRPr lang="es-ES" sz="1600" kern="1200" dirty="0"/>
            </a:p>
          </p:txBody>
        </p:sp>
        <p:sp>
          <p:nvSpPr>
            <p:cNvPr id="8" name="Rectángulo 7" descr="Classroom">
              <a:extLst>
                <a:ext uri="{FF2B5EF4-FFF2-40B4-BE49-F238E27FC236}">
                  <a16:creationId xmlns:a16="http://schemas.microsoft.com/office/drawing/2014/main" id="{B76FDBB1-9819-49EE-A60B-52B443F3316B}"/>
                </a:ext>
              </a:extLst>
            </p:cNvPr>
            <p:cNvSpPr/>
            <p:nvPr/>
          </p:nvSpPr>
          <p:spPr>
            <a:xfrm>
              <a:off x="3856657" y="3528870"/>
              <a:ext cx="869727" cy="81137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9" name="Forma libre: forma 8">
              <a:extLst>
                <a:ext uri="{FF2B5EF4-FFF2-40B4-BE49-F238E27FC236}">
                  <a16:creationId xmlns:a16="http://schemas.microsoft.com/office/drawing/2014/main" id="{7A08F260-F153-42D2-9130-C1A33B5D1E92}"/>
                </a:ext>
              </a:extLst>
            </p:cNvPr>
            <p:cNvSpPr/>
            <p:nvPr/>
          </p:nvSpPr>
          <p:spPr>
            <a:xfrm>
              <a:off x="2491015" y="4429858"/>
              <a:ext cx="3338919" cy="647367"/>
            </a:xfrm>
            <a:custGeom>
              <a:avLst/>
              <a:gdLst>
                <a:gd name="connsiteX0" fmla="*/ 0 w 5110273"/>
                <a:gd name="connsiteY0" fmla="*/ 0 h 647367"/>
                <a:gd name="connsiteX1" fmla="*/ 5110273 w 5110273"/>
                <a:gd name="connsiteY1" fmla="*/ 0 h 647367"/>
                <a:gd name="connsiteX2" fmla="*/ 5110273 w 5110273"/>
                <a:gd name="connsiteY2" fmla="*/ 647367 h 647367"/>
                <a:gd name="connsiteX3" fmla="*/ 0 w 5110273"/>
                <a:gd name="connsiteY3" fmla="*/ 647367 h 647367"/>
                <a:gd name="connsiteX4" fmla="*/ 0 w 5110273"/>
                <a:gd name="connsiteY4" fmla="*/ 0 h 64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0273" h="647367">
                  <a:moveTo>
                    <a:pt x="0" y="0"/>
                  </a:moveTo>
                  <a:lnTo>
                    <a:pt x="5110273" y="0"/>
                  </a:lnTo>
                  <a:lnTo>
                    <a:pt x="5110273" y="647367"/>
                  </a:lnTo>
                  <a:lnTo>
                    <a:pt x="0" y="6473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Lerneinheiten</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 &amp;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Freie</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Lern</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 und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Lehrmaterialien</a:t>
              </a:r>
              <a:endPar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0" name="Forma libre: forma 9">
              <a:extLst>
                <a:ext uri="{FF2B5EF4-FFF2-40B4-BE49-F238E27FC236}">
                  <a16:creationId xmlns:a16="http://schemas.microsoft.com/office/drawing/2014/main" id="{6E2EEA7E-7FE2-4C39-B4C8-C0AFF022F8DB}"/>
                </a:ext>
              </a:extLst>
            </p:cNvPr>
            <p:cNvSpPr/>
            <p:nvPr/>
          </p:nvSpPr>
          <p:spPr>
            <a:xfrm>
              <a:off x="2171147" y="5077225"/>
              <a:ext cx="4057987" cy="1511920"/>
            </a:xfrm>
            <a:custGeom>
              <a:avLst/>
              <a:gdLst>
                <a:gd name="connsiteX0" fmla="*/ 0 w 5195639"/>
                <a:gd name="connsiteY0" fmla="*/ 0 h 2146335"/>
                <a:gd name="connsiteX1" fmla="*/ 5195639 w 5195639"/>
                <a:gd name="connsiteY1" fmla="*/ 0 h 2146335"/>
                <a:gd name="connsiteX2" fmla="*/ 5195639 w 5195639"/>
                <a:gd name="connsiteY2" fmla="*/ 2146335 h 2146335"/>
                <a:gd name="connsiteX3" fmla="*/ 0 w 5195639"/>
                <a:gd name="connsiteY3" fmla="*/ 2146335 h 2146335"/>
                <a:gd name="connsiteX4" fmla="*/ 0 w 5195639"/>
                <a:gd name="connsiteY4" fmla="*/ 0 h 214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639" h="2146335">
                  <a:moveTo>
                    <a:pt x="0" y="0"/>
                  </a:moveTo>
                  <a:lnTo>
                    <a:pt x="5195639" y="0"/>
                  </a:lnTo>
                  <a:lnTo>
                    <a:pt x="5195639" y="2146335"/>
                  </a:lnTo>
                  <a:lnTo>
                    <a:pt x="0" y="2146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de-AT" sz="1600" b="1" kern="1200" dirty="0"/>
                <a:t>Entwicklung von pädagogischen Materialien zu innovativen, energieeffizienten Holzbautechnologien, Methoden und praktischen Anwendungen, die als "Open Education Resources" angeboten werden sollen</a:t>
              </a:r>
              <a:r>
                <a:rPr lang="en-US" sz="1600" b="1" kern="1200" dirty="0"/>
                <a:t>.</a:t>
              </a:r>
              <a:endParaRPr lang="es-ES" sz="1600" kern="1200" dirty="0"/>
            </a:p>
          </p:txBody>
        </p:sp>
      </p:grpSp>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p:txBody>
          <a:bodyPr/>
          <a:lstStyle/>
          <a:p>
            <a:r>
              <a:rPr lang="de-DE" dirty="0"/>
              <a:t>wichtigste Ergebnisse</a:t>
            </a:r>
          </a:p>
        </p:txBody>
      </p:sp>
      <p:sp>
        <p:nvSpPr>
          <p:cNvPr id="11" name="Rectángulo 10" descr="Internet">
            <a:extLst>
              <a:ext uri="{FF2B5EF4-FFF2-40B4-BE49-F238E27FC236}">
                <a16:creationId xmlns:a16="http://schemas.microsoft.com/office/drawing/2014/main" id="{82A061C2-1FAC-4773-AEAD-04CF9B90AE6E}"/>
              </a:ext>
            </a:extLst>
          </p:cNvPr>
          <p:cNvSpPr/>
          <p:nvPr/>
        </p:nvSpPr>
        <p:spPr>
          <a:xfrm>
            <a:off x="6546395" y="1754301"/>
            <a:ext cx="962291" cy="990598"/>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Forma libre: forma 11">
            <a:extLst>
              <a:ext uri="{FF2B5EF4-FFF2-40B4-BE49-F238E27FC236}">
                <a16:creationId xmlns:a16="http://schemas.microsoft.com/office/drawing/2014/main" id="{17AA4004-24F4-4344-8DF5-4BF1D2FBB2DF}"/>
              </a:ext>
            </a:extLst>
          </p:cNvPr>
          <p:cNvSpPr/>
          <p:nvPr/>
        </p:nvSpPr>
        <p:spPr>
          <a:xfrm>
            <a:off x="5495530" y="2747060"/>
            <a:ext cx="3064023" cy="504438"/>
          </a:xfrm>
          <a:custGeom>
            <a:avLst/>
            <a:gdLst>
              <a:gd name="connsiteX0" fmla="*/ 0 w 4311566"/>
              <a:gd name="connsiteY0" fmla="*/ 0 h 936188"/>
              <a:gd name="connsiteX1" fmla="*/ 4311566 w 4311566"/>
              <a:gd name="connsiteY1" fmla="*/ 0 h 936188"/>
              <a:gd name="connsiteX2" fmla="*/ 4311566 w 4311566"/>
              <a:gd name="connsiteY2" fmla="*/ 936188 h 936188"/>
              <a:gd name="connsiteX3" fmla="*/ 0 w 4311566"/>
              <a:gd name="connsiteY3" fmla="*/ 936188 h 936188"/>
              <a:gd name="connsiteX4" fmla="*/ 0 w 4311566"/>
              <a:gd name="connsiteY4" fmla="*/ 0 h 93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36188">
                <a:moveTo>
                  <a:pt x="0" y="0"/>
                </a:moveTo>
                <a:lnTo>
                  <a:pt x="4311566" y="0"/>
                </a:lnTo>
                <a:lnTo>
                  <a:pt x="4311566" y="936188"/>
                </a:lnTo>
                <a:lnTo>
                  <a:pt x="0" y="9361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a:t>
            </a:r>
            <a:r>
              <a:rPr lang="en-GB" sz="2000" b="1" kern="1200" noProof="0" dirty="0" err="1">
                <a:solidFill>
                  <a:prstClr val="black">
                    <a:hueOff val="0"/>
                    <a:satOff val="0"/>
                    <a:lumOff val="0"/>
                    <a:alphaOff val="0"/>
                  </a:prstClr>
                </a:solidFill>
                <a:effectLst/>
                <a:latin typeface="Bahnschrift SemiBold SemiConden" panose="020B0502040204020203" pitchFamily="34" charset="0"/>
                <a:ea typeface="+mn-ea"/>
                <a:cs typeface="+mn-cs"/>
              </a:rPr>
              <a:t>Trainingsszenarien</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3" name="Forma libre: forma 12">
            <a:extLst>
              <a:ext uri="{FF2B5EF4-FFF2-40B4-BE49-F238E27FC236}">
                <a16:creationId xmlns:a16="http://schemas.microsoft.com/office/drawing/2014/main" id="{F4E57C77-FA95-41FE-9C85-CB622A8F8C31}"/>
              </a:ext>
            </a:extLst>
          </p:cNvPr>
          <p:cNvSpPr/>
          <p:nvPr/>
        </p:nvSpPr>
        <p:spPr>
          <a:xfrm>
            <a:off x="5153025" y="3074700"/>
            <a:ext cx="3800686" cy="1302499"/>
          </a:xfrm>
          <a:custGeom>
            <a:avLst/>
            <a:gdLst>
              <a:gd name="connsiteX0" fmla="*/ 0 w 4311566"/>
              <a:gd name="connsiteY0" fmla="*/ 0 h 971455"/>
              <a:gd name="connsiteX1" fmla="*/ 4311566 w 4311566"/>
              <a:gd name="connsiteY1" fmla="*/ 0 h 971455"/>
              <a:gd name="connsiteX2" fmla="*/ 4311566 w 4311566"/>
              <a:gd name="connsiteY2" fmla="*/ 971455 h 971455"/>
              <a:gd name="connsiteX3" fmla="*/ 0 w 4311566"/>
              <a:gd name="connsiteY3" fmla="*/ 971455 h 971455"/>
              <a:gd name="connsiteX4" fmla="*/ 0 w 4311566"/>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971455">
                <a:moveTo>
                  <a:pt x="0" y="0"/>
                </a:moveTo>
                <a:lnTo>
                  <a:pt x="4311566" y="0"/>
                </a:lnTo>
                <a:lnTo>
                  <a:pt x="4311566"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AT" sz="1600" b="1" kern="1200" dirty="0">
                <a:solidFill>
                  <a:prstClr val="black">
                    <a:hueOff val="0"/>
                    <a:satOff val="0"/>
                    <a:lumOff val="0"/>
                    <a:alphaOff val="0"/>
                  </a:prstClr>
                </a:solidFill>
                <a:latin typeface="Speak Pro" panose="020F0502020204030204"/>
                <a:ea typeface="+mn-ea"/>
                <a:cs typeface="+mn-cs"/>
              </a:rPr>
              <a:t>Entwicklung, Erprobung und Bereitstellung von Online-Schulungsszenarien für </a:t>
            </a:r>
            <a:r>
              <a:rPr lang="de-AT" sz="1600" b="1" kern="1200" dirty="0"/>
              <a:t>Holzbautechnologien</a:t>
            </a:r>
            <a:r>
              <a:rPr lang="de-AT" sz="1600" b="1" kern="1200" dirty="0">
                <a:solidFill>
                  <a:prstClr val="black">
                    <a:hueOff val="0"/>
                    <a:satOff val="0"/>
                    <a:lumOff val="0"/>
                    <a:alphaOff val="0"/>
                  </a:prstClr>
                </a:solidFill>
                <a:latin typeface="Speak Pro" panose="020F0502020204030204"/>
                <a:ea typeface="+mn-ea"/>
                <a:cs typeface="+mn-cs"/>
              </a:rPr>
              <a:t> im Bauwesen zur Förderung der Einführung innovativer und flexibler Praktiken in der Berufsbildung</a:t>
            </a:r>
            <a:r>
              <a:rPr lang="en-US" sz="1600" b="1" kern="1200" dirty="0">
                <a:solidFill>
                  <a:prstClr val="black">
                    <a:hueOff val="0"/>
                    <a:satOff val="0"/>
                    <a:lumOff val="0"/>
                    <a:alphaOff val="0"/>
                  </a:prstClr>
                </a:solidFill>
                <a:latin typeface="Speak Pro" panose="020F0502020204030204"/>
                <a:ea typeface="+mn-ea"/>
                <a:cs typeface="+mn-cs"/>
              </a:rPr>
              <a:t>.</a:t>
            </a:r>
            <a:endParaRPr lang="es-ES" sz="1600" b="1" kern="1200" dirty="0">
              <a:solidFill>
                <a:prstClr val="black">
                  <a:hueOff val="0"/>
                  <a:satOff val="0"/>
                  <a:lumOff val="0"/>
                  <a:alphaOff val="0"/>
                </a:prstClr>
              </a:solidFill>
              <a:latin typeface="Speak Pro" panose="020F0502020204030204"/>
              <a:ea typeface="+mn-ea"/>
              <a:cs typeface="+mn-cs"/>
            </a:endParaRPr>
          </a:p>
        </p:txBody>
      </p:sp>
      <p:sp>
        <p:nvSpPr>
          <p:cNvPr id="14" name="Rectángulo 13" descr="Diploma">
            <a:extLst>
              <a:ext uri="{FF2B5EF4-FFF2-40B4-BE49-F238E27FC236}">
                <a16:creationId xmlns:a16="http://schemas.microsoft.com/office/drawing/2014/main" id="{F04FBFCF-2A28-4734-A867-705C4EE50D4F}"/>
              </a:ext>
            </a:extLst>
          </p:cNvPr>
          <p:cNvSpPr/>
          <p:nvPr/>
        </p:nvSpPr>
        <p:spPr>
          <a:xfrm>
            <a:off x="9712243" y="3387682"/>
            <a:ext cx="962291" cy="990598"/>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0">
            <a:schemeClr val="lt1">
              <a:hueOff val="0"/>
              <a:satOff val="0"/>
              <a:lumOff val="0"/>
              <a:alphaOff val="0"/>
            </a:schemeClr>
          </a:lnRef>
          <a:fillRef idx="3">
            <a:scrgbClr r="0" g="0" b="0"/>
          </a:fillRef>
          <a:effectRef idx="2">
            <a:schemeClr val="accent5">
              <a:hueOff val="-1837137"/>
              <a:satOff val="270"/>
              <a:lumOff val="-6471"/>
              <a:alphaOff val="0"/>
            </a:schemeClr>
          </a:effectRef>
          <a:fontRef idx="minor">
            <a:schemeClr val="lt1"/>
          </a:fontRef>
        </p:style>
      </p:sp>
      <p:sp>
        <p:nvSpPr>
          <p:cNvPr id="15" name="Forma libre: forma 14">
            <a:extLst>
              <a:ext uri="{FF2B5EF4-FFF2-40B4-BE49-F238E27FC236}">
                <a16:creationId xmlns:a16="http://schemas.microsoft.com/office/drawing/2014/main" id="{6FD9AC5E-90C4-463C-98F4-D235CBEC1335}"/>
              </a:ext>
            </a:extLst>
          </p:cNvPr>
          <p:cNvSpPr/>
          <p:nvPr/>
        </p:nvSpPr>
        <p:spPr>
          <a:xfrm>
            <a:off x="8353828" y="4334633"/>
            <a:ext cx="3679122" cy="1372850"/>
          </a:xfrm>
          <a:custGeom>
            <a:avLst/>
            <a:gdLst>
              <a:gd name="connsiteX0" fmla="*/ 0 w 5490780"/>
              <a:gd name="connsiteY0" fmla="*/ 0 h 938857"/>
              <a:gd name="connsiteX1" fmla="*/ 5490780 w 5490780"/>
              <a:gd name="connsiteY1" fmla="*/ 0 h 938857"/>
              <a:gd name="connsiteX2" fmla="*/ 5490780 w 5490780"/>
              <a:gd name="connsiteY2" fmla="*/ 938857 h 938857"/>
              <a:gd name="connsiteX3" fmla="*/ 0 w 5490780"/>
              <a:gd name="connsiteY3" fmla="*/ 938857 h 938857"/>
              <a:gd name="connsiteX4" fmla="*/ 0 w 5490780"/>
              <a:gd name="connsiteY4" fmla="*/ 0 h 93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780" h="938857">
                <a:moveTo>
                  <a:pt x="0" y="0"/>
                </a:moveTo>
                <a:lnTo>
                  <a:pt x="5490780" y="0"/>
                </a:lnTo>
                <a:lnTo>
                  <a:pt x="5490780" y="938857"/>
                </a:lnTo>
                <a:lnTo>
                  <a:pt x="0" y="9388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de-AT"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Rahmen für die Integration von Umweltaspekten in WBL-Lehrpläne und Zertifizierungssysteme im Bausektor</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p:txBody>
      </p:sp>
      <p:sp>
        <p:nvSpPr>
          <p:cNvPr id="16" name="Forma libre: forma 15">
            <a:extLst>
              <a:ext uri="{FF2B5EF4-FFF2-40B4-BE49-F238E27FC236}">
                <a16:creationId xmlns:a16="http://schemas.microsoft.com/office/drawing/2014/main" id="{D19CB4AD-9E62-4394-AC9C-1E1E1DA041D5}"/>
              </a:ext>
            </a:extLst>
          </p:cNvPr>
          <p:cNvSpPr/>
          <p:nvPr/>
        </p:nvSpPr>
        <p:spPr>
          <a:xfrm>
            <a:off x="8129250" y="5630209"/>
            <a:ext cx="3903700" cy="782723"/>
          </a:xfrm>
          <a:custGeom>
            <a:avLst/>
            <a:gdLst>
              <a:gd name="connsiteX0" fmla="*/ 0 w 5255627"/>
              <a:gd name="connsiteY0" fmla="*/ 0 h 971455"/>
              <a:gd name="connsiteX1" fmla="*/ 5255627 w 5255627"/>
              <a:gd name="connsiteY1" fmla="*/ 0 h 971455"/>
              <a:gd name="connsiteX2" fmla="*/ 5255627 w 5255627"/>
              <a:gd name="connsiteY2" fmla="*/ 971455 h 971455"/>
              <a:gd name="connsiteX3" fmla="*/ 0 w 5255627"/>
              <a:gd name="connsiteY3" fmla="*/ 971455 h 971455"/>
              <a:gd name="connsiteX4" fmla="*/ 0 w 5255627"/>
              <a:gd name="connsiteY4" fmla="*/ 0 h 9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5627" h="971455">
                <a:moveTo>
                  <a:pt x="0" y="0"/>
                </a:moveTo>
                <a:lnTo>
                  <a:pt x="5255627" y="0"/>
                </a:lnTo>
                <a:lnTo>
                  <a:pt x="5255627" y="971455"/>
                </a:lnTo>
                <a:lnTo>
                  <a:pt x="0" y="9714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AT" sz="1600" b="1" kern="1200" dirty="0">
                <a:solidFill>
                  <a:prstClr val="black">
                    <a:hueOff val="0"/>
                    <a:satOff val="0"/>
                    <a:lumOff val="0"/>
                    <a:alphaOff val="0"/>
                  </a:prstClr>
                </a:solidFill>
                <a:latin typeface="Speak Pro" panose="020F0502020204030204"/>
                <a:ea typeface="+mn-ea"/>
                <a:cs typeface="+mn-cs"/>
              </a:rPr>
              <a:t>Einbindung wichtiger politischer Entscheidungsträger und Stakeholder für die Anerkennung von UPWOOD-Lernergebnissen.</a:t>
            </a:r>
            <a:endParaRPr lang="es-ES" sz="1600" b="1" kern="1200" dirty="0">
              <a:solidFill>
                <a:prstClr val="black">
                  <a:hueOff val="0"/>
                  <a:satOff val="0"/>
                  <a:lumOff val="0"/>
                  <a:alphaOff val="0"/>
                </a:prstClr>
              </a:solidFill>
              <a:latin typeface="Speak Pro" panose="020F0502020204030204"/>
              <a:ea typeface="+mn-ea"/>
              <a:cs typeface="+mn-cs"/>
            </a:endParaRPr>
          </a:p>
        </p:txBody>
      </p:sp>
    </p:spTree>
    <p:extLst>
      <p:ext uri="{BB962C8B-B14F-4D97-AF65-F5344CB8AC3E}">
        <p14:creationId xmlns:p14="http://schemas.microsoft.com/office/powerpoint/2010/main" val="342130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dirty="0"/>
              <a:t>PROJEKTPARTNER</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de-DE" sz="1600" dirty="0">
                <a:solidFill>
                  <a:schemeClr val="tx1"/>
                </a:solidFill>
              </a:rPr>
              <a:t>Projektleitung in UPWOOD, Entwicklung und Umsetzung von Projekten entlang der Holzwertschöpfungs-kette mit besonderem Schwerpunkt auf Holzbau.</a:t>
            </a:r>
            <a:endParaRPr lang="en-US" sz="1600" dirty="0">
              <a:solidFill>
                <a:schemeClr val="tx1"/>
              </a:solidFill>
            </a:endParaRP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endParaRPr lang="en-GB" sz="1600" dirty="0">
              <a:solidFill>
                <a:schemeClr val="tx1"/>
              </a:solidFill>
            </a:endParaRPr>
          </a:p>
          <a:p>
            <a:pPr lvl="0" algn="ctr"/>
            <a:r>
              <a:rPr lang="de-DE" sz="1600" dirty="0">
                <a:solidFill>
                  <a:schemeClr val="tx1"/>
                </a:solidFill>
              </a:rPr>
              <a:t>Unternehmen für kreative Lernlösungen, spezialisiert auf Berufsausbildung mit innovativen Methoden mit Sitz in Athen, Griechenland</a:t>
            </a:r>
            <a:r>
              <a:rPr lang="en-US" sz="1600" dirty="0">
                <a:solidFill>
                  <a:schemeClr val="tx1"/>
                </a:solidFill>
              </a:rPr>
              <a:t>.</a:t>
            </a: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p>
          <a:p>
            <a:pPr algn="ctr"/>
            <a:endParaRPr lang="es-ES" b="1" dirty="0">
              <a:solidFill>
                <a:schemeClr val="tx1"/>
              </a:solidFill>
              <a:latin typeface="Bahnschrift Light SemiCondensed" panose="020B0502040204020203" pitchFamily="34" charset="0"/>
            </a:endParaRPr>
          </a:p>
          <a:p>
            <a:pPr algn="ctr"/>
            <a:r>
              <a:rPr lang="de-DE" sz="1600" dirty="0">
                <a:solidFill>
                  <a:schemeClr val="tx1"/>
                </a:solidFill>
              </a:rPr>
              <a:t>Die renommierte Schule für technische Ausbildung in Lettland bietet professionelle Ausbildungsprogramme an, darunter Bauarbeiten und Holzverarbeitung</a:t>
            </a:r>
            <a:r>
              <a:rPr lang="en-US" sz="1600" dirty="0">
                <a:solidFill>
                  <a:schemeClr val="tx1"/>
                </a:solidFill>
              </a:rPr>
              <a:t>.</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r>
              <a:rPr lang="en-GB" b="1" dirty="0" err="1">
                <a:solidFill>
                  <a:schemeClr val="tx1"/>
                </a:solidFill>
                <a:latin typeface="Bahnschrift Light SemiCondensed" panose="020B0502040204020203" pitchFamily="34" charset="0"/>
              </a:rPr>
              <a:t>Universitat</a:t>
            </a:r>
            <a:r>
              <a:rPr lang="en-GB" b="1" dirty="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a:solidFill>
                  <a:schemeClr val="tx1"/>
                </a:solidFill>
                <a:latin typeface="Bahnschrift Light SemiCondensed" panose="020B0502040204020203" pitchFamily="34" charset="0"/>
              </a:rPr>
              <a:t>València</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de-DE" sz="1600" dirty="0">
                <a:solidFill>
                  <a:schemeClr val="tx1"/>
                </a:solidFill>
              </a:rPr>
              <a:t>Öffentliche akademische Institution für Forschung und Lehre im Bereich der Bautechnologien</a:t>
            </a:r>
            <a:r>
              <a:rPr lang="en-US" sz="1600" dirty="0">
                <a:solidFill>
                  <a:schemeClr val="tx1"/>
                </a:solidFill>
              </a:rPr>
              <a:t>.</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Woodpolis</a:t>
            </a:r>
          </a:p>
          <a:p>
            <a:pPr algn="ctr"/>
            <a:endParaRPr lang="es-ES" b="1" dirty="0">
              <a:solidFill>
                <a:schemeClr val="tx1"/>
              </a:solidFill>
              <a:latin typeface="Bahnschrift Light SemiCondensed" panose="020B0502040204020203" pitchFamily="34" charset="0"/>
            </a:endParaRPr>
          </a:p>
          <a:p>
            <a:pPr algn="ctr"/>
            <a:r>
              <a:rPr lang="de-DE" sz="1600" dirty="0">
                <a:solidFill>
                  <a:schemeClr val="tx1"/>
                </a:solidFill>
              </a:rPr>
              <a:t>Expertenorganisation für Schulungs- und Produktentwicklungsdienstleistungen für den Holzbau in Finnland</a:t>
            </a:r>
            <a:r>
              <a:rPr lang="en-US" sz="1600" dirty="0">
                <a:solidFill>
                  <a:schemeClr val="tx1"/>
                </a:solidFill>
              </a:rPr>
              <a:t>.</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dirty="0"/>
              <a:t>4. PROJEKTTREFFEN</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3" y="1853796"/>
            <a:ext cx="6286052" cy="3580211"/>
          </a:xfrm>
          <a:prstGeom prst="rect">
            <a:avLst/>
          </a:prstGeom>
          <a:noFill/>
        </p:spPr>
        <p:txBody>
          <a:bodyPr wrap="square" rtlCol="0">
            <a:spAutoFit/>
          </a:bodyPr>
          <a:lstStyle/>
          <a:p>
            <a:pPr marL="285750" indent="-285750" algn="just">
              <a:lnSpc>
                <a:spcPct val="110000"/>
              </a:lnSpc>
              <a:spcBef>
                <a:spcPts val="1200"/>
              </a:spcBef>
              <a:buClr>
                <a:srgbClr val="00B050"/>
              </a:buClr>
              <a:buSzPct val="100000"/>
              <a:buFont typeface="Wingdings" panose="05000000000000000000" pitchFamily="2" charset="2"/>
              <a:buChar char="v"/>
            </a:pPr>
            <a:r>
              <a:rPr lang="de-AT" b="1" dirty="0">
                <a:solidFill>
                  <a:schemeClr val="tx1">
                    <a:lumMod val="75000"/>
                    <a:lumOff val="25000"/>
                  </a:schemeClr>
                </a:solidFill>
              </a:rPr>
              <a:t>Datum: 5. Mai 2021 (ursprünglich geplant in Athen, Griechenland) </a:t>
            </a:r>
            <a:r>
              <a:rPr lang="en-US" b="1" dirty="0">
                <a:solidFill>
                  <a:schemeClr val="tx1">
                    <a:lumMod val="75000"/>
                    <a:lumOff val="25000"/>
                  </a:schemeClr>
                </a:solidFill>
              </a:rPr>
              <a:t> </a:t>
            </a:r>
          </a:p>
          <a:p>
            <a:pPr marL="285750" indent="-285750" algn="just">
              <a:lnSpc>
                <a:spcPct val="110000"/>
              </a:lnSpc>
              <a:spcBef>
                <a:spcPts val="1200"/>
              </a:spcBef>
              <a:buClr>
                <a:srgbClr val="00B050"/>
              </a:buClr>
              <a:buSzPct val="100000"/>
              <a:buFont typeface="Wingdings" panose="05000000000000000000" pitchFamily="2" charset="2"/>
              <a:buChar char="v"/>
            </a:pPr>
            <a:r>
              <a:rPr lang="de-AT" b="1" dirty="0">
                <a:solidFill>
                  <a:schemeClr val="tx1">
                    <a:lumMod val="75000"/>
                    <a:lumOff val="25000"/>
                  </a:schemeClr>
                </a:solidFill>
              </a:rPr>
              <a:t>Diese Sitzung und dieses Semester konzentrierten sich hauptsächlich auf das Arbeitspaket O3, bei der es um die Entwicklung der UPWOOD-Schulungsszenarien geht. Diese Szenarien werden reale Arbeitssituationen bei einem Bau, einer Renovierung oder einem Abriss simulieren, um den Lernenden zu helfen, neue Methoden des Holzbaus in einem attraktiveren Format zu verstehen. Im Laufe des Semesters wurden mehrere Folgetreffen abgehalten, um diese Aufgabe abzuschließen</a:t>
            </a:r>
            <a:endParaRPr lang="en-US"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488537"/>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4. </a:t>
            </a:r>
            <a:r>
              <a:rPr lang="en-GB" sz="1400" b="1" dirty="0" err="1">
                <a:solidFill>
                  <a:schemeClr val="tx1">
                    <a:lumMod val="75000"/>
                    <a:lumOff val="25000"/>
                  </a:schemeClr>
                </a:solidFill>
              </a:rPr>
              <a:t>Projekttreffen</a:t>
            </a:r>
            <a:r>
              <a:rPr lang="en-GB" sz="1400" b="1" dirty="0">
                <a:solidFill>
                  <a:schemeClr val="tx1">
                    <a:lumMod val="75000"/>
                    <a:lumOff val="25000"/>
                  </a:schemeClr>
                </a:solidFill>
              </a:rPr>
              <a:t> (Online)</a:t>
            </a:r>
          </a:p>
          <a:p>
            <a:pPr algn="r"/>
            <a:r>
              <a:rPr lang="en-GB" sz="1400" b="1" dirty="0">
                <a:solidFill>
                  <a:schemeClr val="tx1">
                    <a:lumMod val="75000"/>
                    <a:lumOff val="25000"/>
                  </a:schemeClr>
                </a:solidFill>
              </a:rPr>
              <a:t>5. Mai 2021 </a:t>
            </a:r>
          </a:p>
        </p:txBody>
      </p:sp>
      <p:sp>
        <p:nvSpPr>
          <p:cNvPr id="13" name="CuadroTexto 12">
            <a:extLst>
              <a:ext uri="{FF2B5EF4-FFF2-40B4-BE49-F238E27FC236}">
                <a16:creationId xmlns:a16="http://schemas.microsoft.com/office/drawing/2014/main" id="{B72EDDFE-B18D-43BE-BF16-F672CFFF233C}"/>
              </a:ext>
            </a:extLst>
          </p:cNvPr>
          <p:cNvSpPr txBox="1"/>
          <p:nvPr/>
        </p:nvSpPr>
        <p:spPr>
          <a:xfrm>
            <a:off x="916853" y="5277468"/>
            <a:ext cx="11084647" cy="988732"/>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AT" b="1" dirty="0">
                <a:solidFill>
                  <a:schemeClr val="tx1">
                    <a:lumMod val="75000"/>
                    <a:lumOff val="25000"/>
                  </a:schemeClr>
                </a:solidFill>
              </a:rPr>
              <a:t>Es wurden die nächsten Aktivitäten besprochen, wie z.B. die nächsten Informationstage, die während des kommenden Semesters in Spanien, Österreich und Finnland stattfinden werden, und die Aktivitäten des Arbeitspakets O4 zur Unterstützungsbekundung, um nur einige zu nennen.</a:t>
            </a:r>
            <a:endParaRPr lang="en-US" b="1" dirty="0">
              <a:solidFill>
                <a:schemeClr val="tx1">
                  <a:lumMod val="75000"/>
                  <a:lumOff val="25000"/>
                </a:schemeClr>
              </a:solidFill>
            </a:endParaRPr>
          </a:p>
        </p:txBody>
      </p:sp>
      <p:pic>
        <p:nvPicPr>
          <p:cNvPr id="5" name="Imagen 4" descr="Interfaz de usuario gráfica, Aplicación, Teams&#10;&#10;Descripción generada automáticamente">
            <a:extLst>
              <a:ext uri="{FF2B5EF4-FFF2-40B4-BE49-F238E27FC236}">
                <a16:creationId xmlns:a16="http://schemas.microsoft.com/office/drawing/2014/main" id="{3B19B56A-6EA9-4A33-9A72-51A722D10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66" y="2203279"/>
            <a:ext cx="4549534" cy="2285258"/>
          </a:xfrm>
          <a:prstGeom prst="rect">
            <a:avLst/>
          </a:prstGeom>
        </p:spPr>
      </p:pic>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en-US" sz="2000" b="1" dirty="0" err="1">
                <a:solidFill>
                  <a:prstClr val="black">
                    <a:hueOff val="0"/>
                    <a:satOff val="0"/>
                    <a:lumOff val="0"/>
                    <a:alphaOff val="0"/>
                  </a:prstClr>
                </a:solidFill>
                <a:latin typeface="Bahnschrift SemiBold SemiConden" panose="020B0502040204020203" pitchFamily="34" charset="0"/>
              </a:rPr>
              <a:t>Entwicklung</a:t>
            </a:r>
            <a:r>
              <a:rPr lang="en-US" sz="2000" b="1" dirty="0">
                <a:solidFill>
                  <a:prstClr val="black">
                    <a:hueOff val="0"/>
                    <a:satOff val="0"/>
                    <a:lumOff val="0"/>
                    <a:alphaOff val="0"/>
                  </a:prstClr>
                </a:solidFill>
                <a:latin typeface="Bahnschrift SemiBold SemiConden" panose="020B0502040204020203" pitchFamily="34" charset="0"/>
              </a:rPr>
              <a:t> von </a:t>
            </a:r>
            <a:r>
              <a:rPr lang="en-US" sz="2000" b="1" dirty="0" err="1">
                <a:solidFill>
                  <a:prstClr val="black">
                    <a:hueOff val="0"/>
                    <a:satOff val="0"/>
                    <a:lumOff val="0"/>
                    <a:alphaOff val="0"/>
                  </a:prstClr>
                </a:solidFill>
                <a:latin typeface="Bahnschrift SemiBold SemiConden" panose="020B0502040204020203" pitchFamily="34" charset="0"/>
              </a:rPr>
              <a:t>Trainingsszenarien</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de-AT" sz="2000" b="1" dirty="0">
                <a:effectLst>
                  <a:outerShdw blurRad="38100" dist="38100" dir="2700000" algn="tl">
                    <a:srgbClr val="000000">
                      <a:alpha val="43137"/>
                    </a:srgbClr>
                  </a:outerShdw>
                </a:effectLst>
              </a:rPr>
              <a:t>In diesem Semester wurden 4 praktische Szenarien entwickelt, auf deren Grundlage das Trainingsspiel entwickelt wird.</a:t>
            </a:r>
            <a:endParaRPr lang="en-US" sz="2000" b="1" dirty="0">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1849195367"/>
              </p:ext>
            </p:extLst>
          </p:nvPr>
        </p:nvGraphicFramePr>
        <p:xfrm>
          <a:off x="564249" y="2829076"/>
          <a:ext cx="10911499" cy="3549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uadroTexto 21">
            <a:extLst>
              <a:ext uri="{FF2B5EF4-FFF2-40B4-BE49-F238E27FC236}">
                <a16:creationId xmlns:a16="http://schemas.microsoft.com/office/drawing/2014/main" id="{77D24F87-C87B-408E-83CD-A63194876311}"/>
              </a:ext>
            </a:extLst>
          </p:cNvPr>
          <p:cNvSpPr txBox="1"/>
          <p:nvPr/>
        </p:nvSpPr>
        <p:spPr>
          <a:xfrm>
            <a:off x="484627" y="2490522"/>
            <a:ext cx="6097554" cy="338554"/>
          </a:xfrm>
          <a:prstGeom prst="rect">
            <a:avLst/>
          </a:prstGeom>
          <a:noFill/>
        </p:spPr>
        <p:txBody>
          <a:bodyPr wrap="square">
            <a:spAutoFit/>
          </a:bodyPr>
          <a:lstStyle/>
          <a:p>
            <a:r>
              <a:rPr lang="de-AT" sz="1600" b="1" dirty="0"/>
              <a:t>Die Themen werden im Folgenden beschrieben:</a:t>
            </a:r>
            <a:endParaRPr lang="en-GB" sz="2000" dirty="0"/>
          </a:p>
        </p:txBody>
      </p:sp>
      <p:pic>
        <p:nvPicPr>
          <p:cNvPr id="24" name="Gráfico 23" descr="Tocón de árbol con relleno sólido">
            <a:extLst>
              <a:ext uri="{FF2B5EF4-FFF2-40B4-BE49-F238E27FC236}">
                <a16:creationId xmlns:a16="http://schemas.microsoft.com/office/drawing/2014/main" id="{1EF70B0D-40E8-4713-9EF7-02671AFB42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76016" y="3941973"/>
            <a:ext cx="763537" cy="763537"/>
          </a:xfrm>
          <a:prstGeom prst="rect">
            <a:avLst/>
          </a:prstGeom>
        </p:spPr>
      </p:pic>
      <p:pic>
        <p:nvPicPr>
          <p:cNvPr id="18" name="Gráfico 17" descr="Escena suburbana con relleno sólido">
            <a:extLst>
              <a:ext uri="{FF2B5EF4-FFF2-40B4-BE49-F238E27FC236}">
                <a16:creationId xmlns:a16="http://schemas.microsoft.com/office/drawing/2014/main" id="{2955B0C1-D62B-4C27-B028-8E0A403EF2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25153" y="5400845"/>
            <a:ext cx="914400" cy="914400"/>
          </a:xfrm>
          <a:prstGeom prst="rect">
            <a:avLst/>
          </a:prstGeom>
        </p:spPr>
      </p:pic>
    </p:spTree>
    <p:extLst>
      <p:ext uri="{BB962C8B-B14F-4D97-AF65-F5344CB8AC3E}">
        <p14:creationId xmlns:p14="http://schemas.microsoft.com/office/powerpoint/2010/main" val="263450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O3-T2 </a:t>
            </a:r>
            <a:r>
              <a:rPr lang="en-US" sz="2000" b="1" dirty="0" err="1">
                <a:solidFill>
                  <a:prstClr val="black">
                    <a:hueOff val="0"/>
                    <a:satOff val="0"/>
                    <a:lumOff val="0"/>
                    <a:alphaOff val="0"/>
                  </a:prstClr>
                </a:solidFill>
                <a:latin typeface="Bahnschrift SemiBold SemiConden" panose="020B0502040204020203" pitchFamily="34" charset="0"/>
              </a:rPr>
              <a:t>Entwicklung</a:t>
            </a:r>
            <a:r>
              <a:rPr lang="en-US" sz="2000" b="1" dirty="0">
                <a:solidFill>
                  <a:prstClr val="black">
                    <a:hueOff val="0"/>
                    <a:satOff val="0"/>
                    <a:lumOff val="0"/>
                    <a:alphaOff val="0"/>
                  </a:prstClr>
                </a:solidFill>
                <a:latin typeface="Bahnschrift SemiBold SemiConden" panose="020B0502040204020203" pitchFamily="34" charset="0"/>
              </a:rPr>
              <a:t> von </a:t>
            </a:r>
            <a:r>
              <a:rPr lang="en-US" sz="2000" b="1" dirty="0" err="1">
                <a:solidFill>
                  <a:prstClr val="black">
                    <a:hueOff val="0"/>
                    <a:satOff val="0"/>
                    <a:lumOff val="0"/>
                    <a:alphaOff val="0"/>
                  </a:prstClr>
                </a:solidFill>
                <a:latin typeface="Bahnschrift SemiBold SemiConden" panose="020B0502040204020203" pitchFamily="34" charset="0"/>
              </a:rPr>
              <a:t>Trainingsszenarien</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61020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de-AT" sz="2000" b="1" dirty="0">
                <a:effectLst>
                  <a:outerShdw blurRad="38100" dist="38100" dir="2700000" algn="tl">
                    <a:srgbClr val="000000">
                      <a:alpha val="43137"/>
                    </a:srgbClr>
                  </a:outerShdw>
                </a:effectLst>
              </a:rPr>
              <a:t>In diesem Semester wurden 4 praktische Szenarien entwickelt, auf deren Grundlage das Trainingsspiel entwickelt wird.</a:t>
            </a:r>
            <a:endParaRPr lang="en-US" sz="2000" b="1" dirty="0">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BDBB8E67-CAC8-4754-A9D4-FA4D18AEA1EB}"/>
              </a:ext>
            </a:extLst>
          </p:cNvPr>
          <p:cNvGraphicFramePr/>
          <p:nvPr>
            <p:extLst>
              <p:ext uri="{D42A27DB-BD31-4B8C-83A1-F6EECF244321}">
                <p14:modId xmlns:p14="http://schemas.microsoft.com/office/powerpoint/2010/main" val="472321538"/>
              </p:ext>
            </p:extLst>
          </p:nvPr>
        </p:nvGraphicFramePr>
        <p:xfrm>
          <a:off x="564249" y="2930961"/>
          <a:ext cx="10914949" cy="342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42B1036-C9E0-4175-8790-F211406B5066}"/>
              </a:ext>
            </a:extLst>
          </p:cNvPr>
          <p:cNvSpPr txBox="1"/>
          <p:nvPr/>
        </p:nvSpPr>
        <p:spPr>
          <a:xfrm>
            <a:off x="484627" y="2490522"/>
            <a:ext cx="6097554" cy="338554"/>
          </a:xfrm>
          <a:prstGeom prst="rect">
            <a:avLst/>
          </a:prstGeom>
          <a:noFill/>
        </p:spPr>
        <p:txBody>
          <a:bodyPr wrap="square">
            <a:spAutoFit/>
          </a:bodyPr>
          <a:lstStyle/>
          <a:p>
            <a:r>
              <a:rPr lang="de-AT" sz="1600" b="1" dirty="0"/>
              <a:t>Die Themen werden im Folgenden beschrieben:</a:t>
            </a:r>
            <a:endParaRPr lang="en-GB" sz="2000" dirty="0"/>
          </a:p>
        </p:txBody>
      </p:sp>
      <p:pic>
        <p:nvPicPr>
          <p:cNvPr id="5" name="Gráfico 4" descr="Mujer trabajadora de la construcción con relleno sólido">
            <a:extLst>
              <a:ext uri="{FF2B5EF4-FFF2-40B4-BE49-F238E27FC236}">
                <a16:creationId xmlns:a16="http://schemas.microsoft.com/office/drawing/2014/main" id="{83EF60BD-B465-4189-9161-263849A118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9183" y="3753853"/>
            <a:ext cx="914400" cy="914400"/>
          </a:xfrm>
          <a:prstGeom prst="rect">
            <a:avLst/>
          </a:prstGeom>
        </p:spPr>
      </p:pic>
      <p:pic>
        <p:nvPicPr>
          <p:cNvPr id="12" name="Gráfico 11" descr="Архитектура con relleno sólido">
            <a:extLst>
              <a:ext uri="{FF2B5EF4-FFF2-40B4-BE49-F238E27FC236}">
                <a16:creationId xmlns:a16="http://schemas.microsoft.com/office/drawing/2014/main" id="{D941AE9D-064D-44CF-9F14-967BAA576C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49235" y="5491145"/>
            <a:ext cx="714295" cy="714295"/>
          </a:xfrm>
          <a:prstGeom prst="rect">
            <a:avLst/>
          </a:prstGeom>
        </p:spPr>
      </p:pic>
    </p:spTree>
    <p:extLst>
      <p:ext uri="{BB962C8B-B14F-4D97-AF65-F5344CB8AC3E}">
        <p14:creationId xmlns:p14="http://schemas.microsoft.com/office/powerpoint/2010/main" val="3523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a:t>
            </a:r>
            <a:r>
              <a:rPr lang="de-AT" sz="2000" b="1" dirty="0">
                <a:solidFill>
                  <a:prstClr val="black">
                    <a:hueOff val="0"/>
                    <a:satOff val="0"/>
                    <a:lumOff val="0"/>
                    <a:alphaOff val="0"/>
                  </a:prstClr>
                </a:solidFill>
                <a:latin typeface="Bahnschrift SemiBold SemiConden" panose="020B0502040204020203" pitchFamily="34" charset="0"/>
              </a:rPr>
              <a:t>Auswahl und Einsatz des Online-Tools UPWOOD</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861880"/>
            <a:ext cx="11124462" cy="5790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Aft>
                <a:spcPts val="0"/>
              </a:spcAft>
            </a:pPr>
            <a:r>
              <a:rPr lang="de-AT" b="1" dirty="0">
                <a:solidFill>
                  <a:schemeClr val="bg1"/>
                </a:solidFill>
                <a:effectLst>
                  <a:outerShdw blurRad="38100" dist="38100" dir="2700000" algn="tl">
                    <a:srgbClr val="000000">
                      <a:alpha val="43137"/>
                    </a:srgbClr>
                  </a:outerShdw>
                </a:effectLst>
              </a:rPr>
              <a:t>Das Trainingsspiel, das aus 4 verschiedenen verzweigten Szenarien besteht, wird in seiner Online-Form mit der Software </a:t>
            </a:r>
            <a:r>
              <a:rPr lang="de-AT" b="1" dirty="0" err="1">
                <a:solidFill>
                  <a:schemeClr val="bg1"/>
                </a:solidFill>
                <a:effectLst>
                  <a:outerShdw blurRad="38100" dist="38100" dir="2700000" algn="tl">
                    <a:srgbClr val="000000">
                      <a:alpha val="43137"/>
                    </a:srgbClr>
                  </a:outerShdw>
                </a:effectLst>
                <a:latin typeface="Source Sans Pro SemiBold" panose="020B0604020202020204" pitchFamily="34" charset="0"/>
              </a:rPr>
              <a:t>Articulate</a:t>
            </a:r>
            <a:r>
              <a:rPr lang="de-AT" b="1" dirty="0">
                <a:solidFill>
                  <a:schemeClr val="bg1"/>
                </a:solidFill>
                <a:effectLst>
                  <a:outerShdw blurRad="38100" dist="38100" dir="2700000" algn="tl">
                    <a:srgbClr val="000000">
                      <a:alpha val="43137"/>
                    </a:srgbClr>
                  </a:outerShdw>
                </a:effectLst>
                <a:latin typeface="Source Sans Pro SemiBold" panose="020B0604020202020204" pitchFamily="34" charset="0"/>
              </a:rPr>
              <a:t> Storyline 2 </a:t>
            </a:r>
            <a:r>
              <a:rPr lang="de-AT" b="1" dirty="0">
                <a:solidFill>
                  <a:schemeClr val="bg1"/>
                </a:solidFill>
                <a:effectLst>
                  <a:outerShdw blurRad="38100" dist="38100" dir="2700000" algn="tl">
                    <a:srgbClr val="000000">
                      <a:alpha val="43137"/>
                    </a:srgbClr>
                  </a:outerShdw>
                </a:effectLst>
              </a:rPr>
              <a:t>entwickelt.</a:t>
            </a:r>
            <a:endParaRPr lang="en-GB"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E125E338-876B-4473-B346-2265CF8BE6C6}"/>
              </a:ext>
            </a:extLst>
          </p:cNvPr>
          <p:cNvSpPr txBox="1"/>
          <p:nvPr/>
        </p:nvSpPr>
        <p:spPr>
          <a:xfrm>
            <a:off x="564249" y="3551091"/>
            <a:ext cx="6994811" cy="2846933"/>
          </a:xfrm>
          <a:prstGeom prst="rect">
            <a:avLst/>
          </a:prstGeom>
          <a:noFill/>
        </p:spPr>
        <p:txBody>
          <a:bodyPr wrap="square">
            <a:spAutoFit/>
          </a:bodyPr>
          <a:lstStyle/>
          <a:p>
            <a:pPr marL="285750" indent="-285750" algn="just">
              <a:spcAft>
                <a:spcPts val="1400"/>
              </a:spcAft>
              <a:buClr>
                <a:schemeClr val="accent5">
                  <a:lumMod val="50000"/>
                </a:schemeClr>
              </a:buClr>
              <a:buFont typeface="Wingdings" panose="05000000000000000000" pitchFamily="2" charset="2"/>
              <a:buChar char="ü"/>
            </a:pPr>
            <a:r>
              <a:rPr lang="de-AT" sz="1600" dirty="0"/>
              <a:t>Dieses Tool ermöglicht die Erstellung </a:t>
            </a:r>
            <a:r>
              <a:rPr lang="de-AT" sz="1600" b="1" dirty="0"/>
              <a:t>interaktiver Geschichten in Form von Dialogsimulationen</a:t>
            </a:r>
            <a:r>
              <a:rPr lang="de-AT" sz="1600" dirty="0"/>
              <a:t> in einer Spielumgebung, in der der Benutzer die Rolle des Protagonisten der Geschichte übernimmt. </a:t>
            </a:r>
            <a:r>
              <a:rPr lang="en-US" sz="1600" dirty="0"/>
              <a:t> </a:t>
            </a:r>
          </a:p>
          <a:p>
            <a:pPr marL="285750" indent="-285750" algn="just">
              <a:spcAft>
                <a:spcPts val="1400"/>
              </a:spcAft>
              <a:buClr>
                <a:schemeClr val="accent5">
                  <a:lumMod val="50000"/>
                </a:schemeClr>
              </a:buClr>
              <a:buFont typeface="Wingdings" panose="05000000000000000000" pitchFamily="2" charset="2"/>
              <a:buChar char="ü"/>
            </a:pPr>
            <a:r>
              <a:rPr lang="de-AT" sz="1600" dirty="0"/>
              <a:t>Dieses Spiel wird als </a:t>
            </a:r>
            <a:r>
              <a:rPr lang="de-AT" sz="1600" b="1" dirty="0"/>
              <a:t>zielorientierte Struktur </a:t>
            </a:r>
            <a:r>
              <a:rPr lang="de-AT" sz="1600" dirty="0"/>
              <a:t>verstanden</a:t>
            </a:r>
            <a:r>
              <a:rPr lang="en-US" sz="1600" b="1" dirty="0"/>
              <a:t>. </a:t>
            </a:r>
          </a:p>
          <a:p>
            <a:pPr marL="285750" indent="-285750" algn="just">
              <a:spcAft>
                <a:spcPts val="1400"/>
              </a:spcAft>
              <a:buClr>
                <a:schemeClr val="accent5">
                  <a:lumMod val="50000"/>
                </a:schemeClr>
              </a:buClr>
              <a:buFont typeface="Wingdings" panose="05000000000000000000" pitchFamily="2" charset="2"/>
              <a:buChar char="ü"/>
            </a:pPr>
            <a:r>
              <a:rPr lang="de-AT" sz="1600" dirty="0"/>
              <a:t>Am Ende eines Spiels erhalten die Lernenden eine </a:t>
            </a:r>
            <a:r>
              <a:rPr lang="de-AT" sz="1600" b="1" dirty="0"/>
              <a:t>Bewertung</a:t>
            </a:r>
            <a:r>
              <a:rPr lang="de-AT" sz="1600" dirty="0"/>
              <a:t>, um festzustellen, ob sie ausreichende Kenntnisse in den einzelnen Holzbaumethoden erworben haben, um das Szenario erfolgreich abzuschließen. </a:t>
            </a:r>
            <a:r>
              <a:rPr lang="en-US" sz="1600" dirty="0"/>
              <a:t> </a:t>
            </a:r>
          </a:p>
          <a:p>
            <a:pPr marL="285750" indent="-285750" algn="just">
              <a:spcAft>
                <a:spcPts val="1400"/>
              </a:spcAft>
              <a:buClr>
                <a:schemeClr val="accent5">
                  <a:lumMod val="50000"/>
                </a:schemeClr>
              </a:buClr>
              <a:buFont typeface="Wingdings" panose="05000000000000000000" pitchFamily="2" charset="2"/>
              <a:buChar char="ü"/>
            </a:pPr>
            <a:r>
              <a:rPr lang="de-AT" sz="1600" dirty="0"/>
              <a:t>Die Ausbilder werden auch in der Lage sein, den Lernenden </a:t>
            </a:r>
            <a:r>
              <a:rPr lang="de-AT" sz="1600" b="1" dirty="0"/>
              <a:t>zusätzliches Feedback </a:t>
            </a:r>
            <a:r>
              <a:rPr lang="de-AT" sz="1600" dirty="0"/>
              <a:t>und Ratschläge für weitere Verbesserungen zu geben. </a:t>
            </a:r>
            <a:endParaRPr lang="es-ES" sz="1600" dirty="0"/>
          </a:p>
        </p:txBody>
      </p:sp>
      <p:sp>
        <p:nvSpPr>
          <p:cNvPr id="17" name="CuadroTexto 16">
            <a:extLst>
              <a:ext uri="{FF2B5EF4-FFF2-40B4-BE49-F238E27FC236}">
                <a16:creationId xmlns:a16="http://schemas.microsoft.com/office/drawing/2014/main" id="{9EA0FDE3-1B1D-4529-A0E9-0C3C9831D4BD}"/>
              </a:ext>
            </a:extLst>
          </p:cNvPr>
          <p:cNvSpPr txBox="1"/>
          <p:nvPr/>
        </p:nvSpPr>
        <p:spPr>
          <a:xfrm>
            <a:off x="7890344" y="5993781"/>
            <a:ext cx="3939706" cy="276999"/>
          </a:xfrm>
          <a:prstGeom prst="rect">
            <a:avLst/>
          </a:prstGeom>
          <a:noFill/>
        </p:spPr>
        <p:txBody>
          <a:bodyPr wrap="square">
            <a:spAutoFit/>
          </a:bodyPr>
          <a:lstStyle/>
          <a:p>
            <a:r>
              <a:rPr lang="de-AT" sz="1200" i="1" dirty="0">
                <a:solidFill>
                  <a:schemeClr val="accent6">
                    <a:lumMod val="50000"/>
                  </a:schemeClr>
                </a:solidFill>
              </a:rPr>
              <a:t>Beispiel für die Anzeige der </a:t>
            </a:r>
            <a:r>
              <a:rPr lang="de-AT" sz="1200" i="1" dirty="0" err="1">
                <a:solidFill>
                  <a:schemeClr val="accent6">
                    <a:lumMod val="50000"/>
                  </a:schemeClr>
                </a:solidFill>
              </a:rPr>
              <a:t>Articulate</a:t>
            </a:r>
            <a:r>
              <a:rPr lang="de-AT" sz="1200" i="1" dirty="0">
                <a:solidFill>
                  <a:schemeClr val="accent6">
                    <a:lumMod val="50000"/>
                  </a:schemeClr>
                </a:solidFill>
              </a:rPr>
              <a:t> Storyline 2 Plattform</a:t>
            </a:r>
            <a:endParaRPr lang="en-GB" sz="1200" i="1" dirty="0">
              <a:solidFill>
                <a:schemeClr val="accent6">
                  <a:lumMod val="50000"/>
                </a:schemeClr>
              </a:solidFill>
            </a:endParaRPr>
          </a:p>
        </p:txBody>
      </p:sp>
      <p:sp>
        <p:nvSpPr>
          <p:cNvPr id="19" name="CuadroTexto 18">
            <a:extLst>
              <a:ext uri="{FF2B5EF4-FFF2-40B4-BE49-F238E27FC236}">
                <a16:creationId xmlns:a16="http://schemas.microsoft.com/office/drawing/2014/main" id="{E62D1BF5-EFED-4548-B6C6-834C792135F6}"/>
              </a:ext>
            </a:extLst>
          </p:cNvPr>
          <p:cNvSpPr txBox="1"/>
          <p:nvPr/>
        </p:nvSpPr>
        <p:spPr>
          <a:xfrm>
            <a:off x="564249" y="2473873"/>
            <a:ext cx="11124462" cy="1077218"/>
          </a:xfrm>
          <a:prstGeom prst="rect">
            <a:avLst/>
          </a:prstGeom>
          <a:noFill/>
        </p:spPr>
        <p:txBody>
          <a:bodyPr wrap="square">
            <a:spAutoFit/>
          </a:bodyPr>
          <a:lstStyle/>
          <a:p>
            <a:pPr marL="285750" indent="-285750" algn="just">
              <a:buClr>
                <a:schemeClr val="accent5">
                  <a:lumMod val="50000"/>
                </a:schemeClr>
              </a:buClr>
              <a:buFont typeface="Wingdings" panose="05000000000000000000" pitchFamily="2" charset="2"/>
              <a:buChar char="ü"/>
            </a:pPr>
            <a:r>
              <a:rPr lang="de-AT" sz="1600" dirty="0"/>
              <a:t>Der größte Vorteil von sich </a:t>
            </a:r>
            <a:r>
              <a:rPr lang="de-AT" sz="1600" b="1" dirty="0"/>
              <a:t>verzweigenden Szenarien </a:t>
            </a:r>
            <a:r>
              <a:rPr lang="de-AT" sz="1600" dirty="0"/>
              <a:t>gegenüber linearen Erzählungen besteht darin, dass die Teilnehmer verschiedene Optionen ausprobieren und sowohl aus erfolgreichen als auch aus erfolglosen Entscheidungen lernen können. Sie erleben eine Geschichte, die </a:t>
            </a:r>
            <a:r>
              <a:rPr lang="de-AT" sz="1600" b="1" dirty="0"/>
              <a:t>das wirkliche Leben simuliert</a:t>
            </a:r>
            <a:r>
              <a:rPr lang="de-AT" sz="1600" dirty="0"/>
              <a:t>, indem sie in einen realistischen Kontext eintauchen, in dem sie ihre unmittelbare Auswirkung in </a:t>
            </a:r>
            <a:r>
              <a:rPr lang="de-AT" sz="1600" b="1" dirty="0"/>
              <a:t>einer von Konsequenzen freien Umgebung </a:t>
            </a:r>
            <a:r>
              <a:rPr lang="de-AT" sz="1600" dirty="0"/>
              <a:t>erleben können.</a:t>
            </a:r>
            <a:endParaRPr lang="en-US" sz="1600" dirty="0"/>
          </a:p>
        </p:txBody>
      </p:sp>
      <p:pic>
        <p:nvPicPr>
          <p:cNvPr id="5" name="Imagen 4">
            <a:extLst>
              <a:ext uri="{FF2B5EF4-FFF2-40B4-BE49-F238E27FC236}">
                <a16:creationId xmlns:a16="http://schemas.microsoft.com/office/drawing/2014/main" id="{DCF65628-D0AF-46E5-88A4-C79374774979}"/>
              </a:ext>
            </a:extLst>
          </p:cNvPr>
          <p:cNvPicPr>
            <a:picLocks noChangeAspect="1"/>
          </p:cNvPicPr>
          <p:nvPr/>
        </p:nvPicPr>
        <p:blipFill>
          <a:blip r:embed="rId3"/>
          <a:stretch>
            <a:fillRect/>
          </a:stretch>
        </p:blipFill>
        <p:spPr>
          <a:xfrm>
            <a:off x="8049808" y="3551091"/>
            <a:ext cx="3577943" cy="2498644"/>
          </a:xfrm>
          <a:custGeom>
            <a:avLst/>
            <a:gdLst>
              <a:gd name="connsiteX0" fmla="*/ 0 w 3577943"/>
              <a:gd name="connsiteY0" fmla="*/ 0 h 2498644"/>
              <a:gd name="connsiteX1" fmla="*/ 632103 w 3577943"/>
              <a:gd name="connsiteY1" fmla="*/ 0 h 2498644"/>
              <a:gd name="connsiteX2" fmla="*/ 1121089 w 3577943"/>
              <a:gd name="connsiteY2" fmla="*/ 0 h 2498644"/>
              <a:gd name="connsiteX3" fmla="*/ 1788972 w 3577943"/>
              <a:gd name="connsiteY3" fmla="*/ 0 h 2498644"/>
              <a:gd name="connsiteX4" fmla="*/ 2421075 w 3577943"/>
              <a:gd name="connsiteY4" fmla="*/ 0 h 2498644"/>
              <a:gd name="connsiteX5" fmla="*/ 2945840 w 3577943"/>
              <a:gd name="connsiteY5" fmla="*/ 0 h 2498644"/>
              <a:gd name="connsiteX6" fmla="*/ 3577943 w 3577943"/>
              <a:gd name="connsiteY6" fmla="*/ 0 h 2498644"/>
              <a:gd name="connsiteX7" fmla="*/ 3577943 w 3577943"/>
              <a:gd name="connsiteY7" fmla="*/ 474742 h 2498644"/>
              <a:gd name="connsiteX8" fmla="*/ 3577943 w 3577943"/>
              <a:gd name="connsiteY8" fmla="*/ 924498 h 2498644"/>
              <a:gd name="connsiteX9" fmla="*/ 3577943 w 3577943"/>
              <a:gd name="connsiteY9" fmla="*/ 1399241 h 2498644"/>
              <a:gd name="connsiteX10" fmla="*/ 3577943 w 3577943"/>
              <a:gd name="connsiteY10" fmla="*/ 1873983 h 2498644"/>
              <a:gd name="connsiteX11" fmla="*/ 3577943 w 3577943"/>
              <a:gd name="connsiteY11" fmla="*/ 2498644 h 2498644"/>
              <a:gd name="connsiteX12" fmla="*/ 3088957 w 3577943"/>
              <a:gd name="connsiteY12" fmla="*/ 2498644 h 2498644"/>
              <a:gd name="connsiteX13" fmla="*/ 2528413 w 3577943"/>
              <a:gd name="connsiteY13" fmla="*/ 2498644 h 2498644"/>
              <a:gd name="connsiteX14" fmla="*/ 1932089 w 3577943"/>
              <a:gd name="connsiteY14" fmla="*/ 2498644 h 2498644"/>
              <a:gd name="connsiteX15" fmla="*/ 1371545 w 3577943"/>
              <a:gd name="connsiteY15" fmla="*/ 2498644 h 2498644"/>
              <a:gd name="connsiteX16" fmla="*/ 775221 w 3577943"/>
              <a:gd name="connsiteY16" fmla="*/ 2498644 h 2498644"/>
              <a:gd name="connsiteX17" fmla="*/ 0 w 3577943"/>
              <a:gd name="connsiteY17" fmla="*/ 2498644 h 2498644"/>
              <a:gd name="connsiteX18" fmla="*/ 0 w 3577943"/>
              <a:gd name="connsiteY18" fmla="*/ 1973929 h 2498644"/>
              <a:gd name="connsiteX19" fmla="*/ 0 w 3577943"/>
              <a:gd name="connsiteY19" fmla="*/ 1449214 h 2498644"/>
              <a:gd name="connsiteX20" fmla="*/ 0 w 3577943"/>
              <a:gd name="connsiteY20" fmla="*/ 999458 h 2498644"/>
              <a:gd name="connsiteX21" fmla="*/ 0 w 3577943"/>
              <a:gd name="connsiteY21" fmla="*/ 524715 h 2498644"/>
              <a:gd name="connsiteX22" fmla="*/ 0 w 3577943"/>
              <a:gd name="connsiteY22" fmla="*/ 0 h 24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943" h="2498644" fill="none" extrusionOk="0">
                <a:moveTo>
                  <a:pt x="0" y="0"/>
                </a:moveTo>
                <a:cubicBezTo>
                  <a:pt x="288225" y="-1855"/>
                  <a:pt x="378147" y="74585"/>
                  <a:pt x="632103" y="0"/>
                </a:cubicBezTo>
                <a:cubicBezTo>
                  <a:pt x="886059" y="-74585"/>
                  <a:pt x="964834" y="18405"/>
                  <a:pt x="1121089" y="0"/>
                </a:cubicBezTo>
                <a:cubicBezTo>
                  <a:pt x="1277344" y="-18405"/>
                  <a:pt x="1566305" y="7474"/>
                  <a:pt x="1788972" y="0"/>
                </a:cubicBezTo>
                <a:cubicBezTo>
                  <a:pt x="2011639" y="-7474"/>
                  <a:pt x="2225469" y="65152"/>
                  <a:pt x="2421075" y="0"/>
                </a:cubicBezTo>
                <a:cubicBezTo>
                  <a:pt x="2616681" y="-65152"/>
                  <a:pt x="2759492" y="11654"/>
                  <a:pt x="2945840" y="0"/>
                </a:cubicBezTo>
                <a:cubicBezTo>
                  <a:pt x="3132188" y="-11654"/>
                  <a:pt x="3425457" y="66728"/>
                  <a:pt x="3577943" y="0"/>
                </a:cubicBezTo>
                <a:cubicBezTo>
                  <a:pt x="3589512" y="202971"/>
                  <a:pt x="3547357" y="243715"/>
                  <a:pt x="3577943" y="474742"/>
                </a:cubicBezTo>
                <a:cubicBezTo>
                  <a:pt x="3608529" y="705769"/>
                  <a:pt x="3547323" y="810804"/>
                  <a:pt x="3577943" y="924498"/>
                </a:cubicBezTo>
                <a:cubicBezTo>
                  <a:pt x="3608563" y="1038192"/>
                  <a:pt x="3566836" y="1281123"/>
                  <a:pt x="3577943" y="1399241"/>
                </a:cubicBezTo>
                <a:cubicBezTo>
                  <a:pt x="3589050" y="1517359"/>
                  <a:pt x="3535180" y="1758327"/>
                  <a:pt x="3577943" y="1873983"/>
                </a:cubicBezTo>
                <a:cubicBezTo>
                  <a:pt x="3620706" y="1989639"/>
                  <a:pt x="3505528" y="2319884"/>
                  <a:pt x="3577943" y="2498644"/>
                </a:cubicBezTo>
                <a:cubicBezTo>
                  <a:pt x="3428865" y="2521861"/>
                  <a:pt x="3207621" y="2441604"/>
                  <a:pt x="3088957" y="2498644"/>
                </a:cubicBezTo>
                <a:cubicBezTo>
                  <a:pt x="2970293" y="2555684"/>
                  <a:pt x="2760197" y="2444990"/>
                  <a:pt x="2528413" y="2498644"/>
                </a:cubicBezTo>
                <a:cubicBezTo>
                  <a:pt x="2296629" y="2552298"/>
                  <a:pt x="2207635" y="2437235"/>
                  <a:pt x="1932089" y="2498644"/>
                </a:cubicBezTo>
                <a:cubicBezTo>
                  <a:pt x="1656543" y="2560053"/>
                  <a:pt x="1650031" y="2445125"/>
                  <a:pt x="1371545" y="2498644"/>
                </a:cubicBezTo>
                <a:cubicBezTo>
                  <a:pt x="1093059" y="2552163"/>
                  <a:pt x="895636" y="2448867"/>
                  <a:pt x="775221" y="2498644"/>
                </a:cubicBezTo>
                <a:cubicBezTo>
                  <a:pt x="654806" y="2548421"/>
                  <a:pt x="248457" y="2444837"/>
                  <a:pt x="0" y="2498644"/>
                </a:cubicBezTo>
                <a:cubicBezTo>
                  <a:pt x="-41360" y="2279439"/>
                  <a:pt x="53204" y="2107465"/>
                  <a:pt x="0" y="1973929"/>
                </a:cubicBezTo>
                <a:cubicBezTo>
                  <a:pt x="-53204" y="1840394"/>
                  <a:pt x="54062" y="1601132"/>
                  <a:pt x="0" y="1449214"/>
                </a:cubicBezTo>
                <a:cubicBezTo>
                  <a:pt x="-54062" y="1297297"/>
                  <a:pt x="43719" y="1222280"/>
                  <a:pt x="0" y="999458"/>
                </a:cubicBezTo>
                <a:cubicBezTo>
                  <a:pt x="-43719" y="776636"/>
                  <a:pt x="32046" y="659639"/>
                  <a:pt x="0" y="524715"/>
                </a:cubicBezTo>
                <a:cubicBezTo>
                  <a:pt x="-32046" y="389791"/>
                  <a:pt x="48164" y="245598"/>
                  <a:pt x="0" y="0"/>
                </a:cubicBezTo>
                <a:close/>
              </a:path>
              <a:path w="3577943" h="2498644" stroke="0" extrusionOk="0">
                <a:moveTo>
                  <a:pt x="0" y="0"/>
                </a:moveTo>
                <a:cubicBezTo>
                  <a:pt x="167848" y="-9091"/>
                  <a:pt x="329125" y="7821"/>
                  <a:pt x="632103" y="0"/>
                </a:cubicBezTo>
                <a:cubicBezTo>
                  <a:pt x="935081" y="-7821"/>
                  <a:pt x="1090967" y="64689"/>
                  <a:pt x="1299986" y="0"/>
                </a:cubicBezTo>
                <a:cubicBezTo>
                  <a:pt x="1509005" y="-64689"/>
                  <a:pt x="1722703" y="25607"/>
                  <a:pt x="1896310" y="0"/>
                </a:cubicBezTo>
                <a:cubicBezTo>
                  <a:pt x="2069917" y="-25607"/>
                  <a:pt x="2219430" y="33931"/>
                  <a:pt x="2421075" y="0"/>
                </a:cubicBezTo>
                <a:cubicBezTo>
                  <a:pt x="2622721" y="-33931"/>
                  <a:pt x="2807603" y="41239"/>
                  <a:pt x="3053178" y="0"/>
                </a:cubicBezTo>
                <a:cubicBezTo>
                  <a:pt x="3298753" y="-41239"/>
                  <a:pt x="3351296" y="51091"/>
                  <a:pt x="3577943" y="0"/>
                </a:cubicBezTo>
                <a:cubicBezTo>
                  <a:pt x="3614412" y="128720"/>
                  <a:pt x="3575716" y="323605"/>
                  <a:pt x="3577943" y="524715"/>
                </a:cubicBezTo>
                <a:cubicBezTo>
                  <a:pt x="3580170" y="725825"/>
                  <a:pt x="3516171" y="923353"/>
                  <a:pt x="3577943" y="1049430"/>
                </a:cubicBezTo>
                <a:cubicBezTo>
                  <a:pt x="3639715" y="1175507"/>
                  <a:pt x="3551541" y="1459672"/>
                  <a:pt x="3577943" y="1574146"/>
                </a:cubicBezTo>
                <a:cubicBezTo>
                  <a:pt x="3604345" y="1688620"/>
                  <a:pt x="3519901" y="2075420"/>
                  <a:pt x="3577943" y="2498644"/>
                </a:cubicBezTo>
                <a:cubicBezTo>
                  <a:pt x="3398000" y="2553375"/>
                  <a:pt x="3233382" y="2473143"/>
                  <a:pt x="2910060" y="2498644"/>
                </a:cubicBezTo>
                <a:cubicBezTo>
                  <a:pt x="2586738" y="2524145"/>
                  <a:pt x="2550494" y="2482724"/>
                  <a:pt x="2313736" y="2498644"/>
                </a:cubicBezTo>
                <a:cubicBezTo>
                  <a:pt x="2076978" y="2514564"/>
                  <a:pt x="1817380" y="2449401"/>
                  <a:pt x="1681633" y="2498644"/>
                </a:cubicBezTo>
                <a:cubicBezTo>
                  <a:pt x="1545886" y="2547887"/>
                  <a:pt x="1298286" y="2456644"/>
                  <a:pt x="1049530" y="2498644"/>
                </a:cubicBezTo>
                <a:cubicBezTo>
                  <a:pt x="800774" y="2540644"/>
                  <a:pt x="496322" y="2490897"/>
                  <a:pt x="0" y="2498644"/>
                </a:cubicBezTo>
                <a:cubicBezTo>
                  <a:pt x="-22295" y="2281791"/>
                  <a:pt x="42971" y="2183351"/>
                  <a:pt x="0" y="2048888"/>
                </a:cubicBezTo>
                <a:cubicBezTo>
                  <a:pt x="-42971" y="1914425"/>
                  <a:pt x="42704" y="1804163"/>
                  <a:pt x="0" y="1599132"/>
                </a:cubicBezTo>
                <a:cubicBezTo>
                  <a:pt x="-42704" y="1394101"/>
                  <a:pt x="46519" y="1324094"/>
                  <a:pt x="0" y="1149376"/>
                </a:cubicBezTo>
                <a:cubicBezTo>
                  <a:pt x="-46519" y="974658"/>
                  <a:pt x="48449" y="784975"/>
                  <a:pt x="0" y="599675"/>
                </a:cubicBezTo>
                <a:cubicBezTo>
                  <a:pt x="-48449" y="414375"/>
                  <a:pt x="42551" y="154488"/>
                  <a:pt x="0" y="0"/>
                </a:cubicBezTo>
                <a:close/>
              </a:path>
            </a:pathLst>
          </a:custGeom>
          <a:ln>
            <a:solidFill>
              <a:schemeClr val="accent6"/>
            </a:solidFill>
            <a:extLst>
              <a:ext uri="{C807C97D-BFC1-408E-A445-0C87EB9F89A2}">
                <ask:lineSketchStyleProps xmlns:ask="http://schemas.microsoft.com/office/drawing/2018/sketchyshapes" sd="3131744814">
                  <a:prstGeom prst="rect">
                    <a:avLst/>
                  </a:prstGeom>
                  <ask:type>
                    <ask:lineSketchScribble/>
                  </ask:type>
                </ask:lineSketchStyleProps>
              </a:ext>
            </a:extLst>
          </a:ln>
        </p:spPr>
      </p:pic>
    </p:spTree>
    <p:extLst>
      <p:ext uri="{BB962C8B-B14F-4D97-AF65-F5344CB8AC3E}">
        <p14:creationId xmlns:p14="http://schemas.microsoft.com/office/powerpoint/2010/main" val="119512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dirty="0"/>
              <a:t>FORTSCHRITT DER AKTIVITÄTEN</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O3-T3 </a:t>
            </a:r>
            <a:r>
              <a:rPr lang="de-AT" sz="2000" b="1" dirty="0">
                <a:solidFill>
                  <a:prstClr val="black">
                    <a:hueOff val="0"/>
                    <a:satOff val="0"/>
                    <a:lumOff val="0"/>
                    <a:alphaOff val="0"/>
                  </a:prstClr>
                </a:solidFill>
                <a:latin typeface="Bahnschrift SemiBold SemiConden" panose="020B0502040204020203" pitchFamily="34" charset="0"/>
              </a:rPr>
              <a:t>Auswahl und Einsatz des Online-Tools UPWOOD</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0011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de-AT" sz="2000" b="1" dirty="0">
                <a:effectLst>
                  <a:outerShdw blurRad="38100" dist="38100" dir="2700000" algn="tl">
                    <a:srgbClr val="000000">
                      <a:alpha val="43137"/>
                    </a:srgbClr>
                  </a:outerShdw>
                </a:effectLst>
              </a:rPr>
              <a:t>Zur Entwicklung des Online-Tools wurden die folgenden Schritte unternommen.</a:t>
            </a:r>
            <a:endParaRPr lang="en-GB" sz="2000" b="1" dirty="0">
              <a:effectLst>
                <a:outerShdw blurRad="38100" dist="38100" dir="2700000" algn="tl">
                  <a:srgbClr val="000000">
                    <a:alpha val="43137"/>
                  </a:srgbClr>
                </a:outerShdw>
              </a:effectLst>
            </a:endParaRPr>
          </a:p>
        </p:txBody>
      </p:sp>
      <p:sp>
        <p:nvSpPr>
          <p:cNvPr id="7" name="Globo: flecha derecha 6">
            <a:extLst>
              <a:ext uri="{FF2B5EF4-FFF2-40B4-BE49-F238E27FC236}">
                <a16:creationId xmlns:a16="http://schemas.microsoft.com/office/drawing/2014/main" id="{A64DF763-9EFD-4528-B09B-7C45456D07A1}"/>
              </a:ext>
            </a:extLst>
          </p:cNvPr>
          <p:cNvSpPr/>
          <p:nvPr/>
        </p:nvSpPr>
        <p:spPr>
          <a:xfrm>
            <a:off x="243230" y="3164657"/>
            <a:ext cx="1852457" cy="2183538"/>
          </a:xfrm>
          <a:prstGeom prst="rightArrowCallout">
            <a:avLst>
              <a:gd name="adj1" fmla="val 25000"/>
              <a:gd name="adj2" fmla="val 25000"/>
              <a:gd name="adj3" fmla="val 15875"/>
              <a:gd name="adj4" fmla="val 79763"/>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solidFill>
                  <a:prstClr val="black">
                    <a:hueOff val="0"/>
                    <a:satOff val="0"/>
                    <a:lumOff val="0"/>
                    <a:alphaOff val="0"/>
                  </a:prstClr>
                </a:solidFill>
                <a:latin typeface="Bahnschrift SemiBold SemiConden" panose="020B0502040204020203" pitchFamily="34" charset="0"/>
              </a:rPr>
              <a:t>O3-T2 </a:t>
            </a:r>
            <a:r>
              <a:rPr lang="de-AT" sz="1600" dirty="0">
                <a:solidFill>
                  <a:prstClr val="black">
                    <a:hueOff val="0"/>
                    <a:satOff val="0"/>
                    <a:lumOff val="0"/>
                    <a:alphaOff val="0"/>
                  </a:prstClr>
                </a:solidFill>
              </a:rPr>
              <a:t>Entwicklung von </a:t>
            </a:r>
            <a:r>
              <a:rPr lang="de-AT" sz="1600" b="1" dirty="0">
                <a:solidFill>
                  <a:prstClr val="black">
                    <a:hueOff val="0"/>
                    <a:satOff val="0"/>
                    <a:lumOff val="0"/>
                    <a:alphaOff val="0"/>
                  </a:prstClr>
                </a:solidFill>
              </a:rPr>
              <a:t>Trainings- </a:t>
            </a:r>
            <a:r>
              <a:rPr lang="de-AT" sz="1600" b="1" dirty="0" err="1">
                <a:solidFill>
                  <a:prstClr val="black">
                    <a:hueOff val="0"/>
                    <a:satOff val="0"/>
                    <a:lumOff val="0"/>
                    <a:alphaOff val="0"/>
                  </a:prstClr>
                </a:solidFill>
              </a:rPr>
              <a:t>szenarien</a:t>
            </a:r>
            <a:r>
              <a:rPr lang="de-AT" sz="1600" dirty="0">
                <a:solidFill>
                  <a:prstClr val="black">
                    <a:hueOff val="0"/>
                    <a:satOff val="0"/>
                    <a:lumOff val="0"/>
                    <a:alphaOff val="0"/>
                  </a:prstClr>
                </a:solidFill>
              </a:rPr>
              <a:t> auf der Grundlage von Lerneinheiten</a:t>
            </a:r>
            <a:endParaRPr lang="es-ES" sz="1600" dirty="0">
              <a:solidFill>
                <a:prstClr val="black">
                  <a:hueOff val="0"/>
                  <a:satOff val="0"/>
                  <a:lumOff val="0"/>
                  <a:alphaOff val="0"/>
                </a:prstClr>
              </a:solidFill>
            </a:endParaRPr>
          </a:p>
        </p:txBody>
      </p:sp>
      <p:grpSp>
        <p:nvGrpSpPr>
          <p:cNvPr id="17" name="Grupo 16">
            <a:extLst>
              <a:ext uri="{FF2B5EF4-FFF2-40B4-BE49-F238E27FC236}">
                <a16:creationId xmlns:a16="http://schemas.microsoft.com/office/drawing/2014/main" id="{A23DCACC-4B69-469A-999F-9C7D2D7D159D}"/>
              </a:ext>
            </a:extLst>
          </p:cNvPr>
          <p:cNvGrpSpPr/>
          <p:nvPr/>
        </p:nvGrpSpPr>
        <p:grpSpPr>
          <a:xfrm>
            <a:off x="5318895" y="2320282"/>
            <a:ext cx="5142544" cy="3984984"/>
            <a:chOff x="3419788" y="2571364"/>
            <a:chExt cx="5479663" cy="3634720"/>
          </a:xfrm>
        </p:grpSpPr>
        <p:sp>
          <p:nvSpPr>
            <p:cNvPr id="8" name="Globo: flecha derecha 7">
              <a:extLst>
                <a:ext uri="{FF2B5EF4-FFF2-40B4-BE49-F238E27FC236}">
                  <a16:creationId xmlns:a16="http://schemas.microsoft.com/office/drawing/2014/main" id="{B465B1DE-257E-4C06-AC85-839FC314EECC}"/>
                </a:ext>
              </a:extLst>
            </p:cNvPr>
            <p:cNvSpPr/>
            <p:nvPr/>
          </p:nvSpPr>
          <p:spPr>
            <a:xfrm>
              <a:off x="3419788" y="2571364"/>
              <a:ext cx="5479663" cy="3634720"/>
            </a:xfrm>
            <a:prstGeom prst="rightArrowCallout">
              <a:avLst>
                <a:gd name="adj1" fmla="val 21639"/>
                <a:gd name="adj2" fmla="val 24440"/>
                <a:gd name="adj3" fmla="val 11903"/>
                <a:gd name="adj4" fmla="val 873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sz="1600" dirty="0">
                  <a:solidFill>
                    <a:schemeClr val="tx1"/>
                  </a:solidFill>
                </a:rPr>
                <a:t>Entwicklung von </a:t>
              </a:r>
              <a:r>
                <a:rPr lang="de-AT" sz="1600" b="1" dirty="0">
                  <a:solidFill>
                    <a:schemeClr val="tx1"/>
                  </a:solidFill>
                </a:rPr>
                <a:t>verzweigten Szenarien</a:t>
              </a:r>
              <a:r>
                <a:rPr lang="de-AT" sz="1600" dirty="0">
                  <a:solidFill>
                    <a:schemeClr val="tx1"/>
                  </a:solidFill>
                </a:rPr>
                <a:t>, um die Story des Spiels zu definieren und den Spielerfolg auf Grundlage der Entscheidungen des Benutzers festzulegen.</a:t>
              </a:r>
            </a:p>
            <a:p>
              <a:pPr algn="ctr"/>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s-ES" dirty="0"/>
            </a:p>
          </p:txBody>
        </p:sp>
        <p:pic>
          <p:nvPicPr>
            <p:cNvPr id="6" name="Imagen 5">
              <a:extLst>
                <a:ext uri="{FF2B5EF4-FFF2-40B4-BE49-F238E27FC236}">
                  <a16:creationId xmlns:a16="http://schemas.microsoft.com/office/drawing/2014/main" id="{D8108EA0-B1C5-4C3D-BEDE-EDE15A6FDE5C}"/>
                </a:ext>
              </a:extLst>
            </p:cNvPr>
            <p:cNvPicPr>
              <a:picLocks noChangeAspect="1"/>
            </p:cNvPicPr>
            <p:nvPr/>
          </p:nvPicPr>
          <p:blipFill>
            <a:blip r:embed="rId3"/>
            <a:stretch>
              <a:fillRect/>
            </a:stretch>
          </p:blipFill>
          <p:spPr>
            <a:xfrm>
              <a:off x="6329726" y="3482656"/>
              <a:ext cx="1676770" cy="2620610"/>
            </a:xfrm>
            <a:prstGeom prst="rect">
              <a:avLst/>
            </a:prstGeom>
            <a:ln>
              <a:solidFill>
                <a:schemeClr val="accent6">
                  <a:lumMod val="50000"/>
                </a:schemeClr>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74CE5F9B-1618-4D9C-B4AD-FBBE8AE9C50D}"/>
                </a:ext>
              </a:extLst>
            </p:cNvPr>
            <p:cNvPicPr>
              <a:picLocks noChangeAspect="1"/>
            </p:cNvPicPr>
            <p:nvPr/>
          </p:nvPicPr>
          <p:blipFill rotWithShape="1">
            <a:blip r:embed="rId4"/>
            <a:srcRect r="20834"/>
            <a:stretch/>
          </p:blipFill>
          <p:spPr>
            <a:xfrm>
              <a:off x="3559058" y="3478377"/>
              <a:ext cx="1869430" cy="2624889"/>
            </a:xfrm>
            <a:prstGeom prst="rect">
              <a:avLst/>
            </a:prstGeom>
            <a:effectLst>
              <a:outerShdw blurRad="50800" dist="38100" dir="2700000" algn="tl" rotWithShape="0">
                <a:prstClr val="black">
                  <a:alpha val="40000"/>
                </a:prstClr>
              </a:outerShdw>
            </a:effectLst>
          </p:spPr>
        </p:pic>
        <p:sp>
          <p:nvSpPr>
            <p:cNvPr id="16" name="Flecha: cheurón 15">
              <a:extLst>
                <a:ext uri="{FF2B5EF4-FFF2-40B4-BE49-F238E27FC236}">
                  <a16:creationId xmlns:a16="http://schemas.microsoft.com/office/drawing/2014/main" id="{3F162538-CDE0-4769-9313-24537BCA5D43}"/>
                </a:ext>
              </a:extLst>
            </p:cNvPr>
            <p:cNvSpPr/>
            <p:nvPr/>
          </p:nvSpPr>
          <p:spPr>
            <a:xfrm>
              <a:off x="5710795" y="4441974"/>
              <a:ext cx="374146" cy="539959"/>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solidFill>
                  <a:schemeClr val="tx1"/>
                </a:solidFill>
              </a:endParaRPr>
            </a:p>
          </p:txBody>
        </p:sp>
      </p:grpSp>
      <p:sp>
        <p:nvSpPr>
          <p:cNvPr id="18" name="Globo: flecha derecha 17">
            <a:extLst>
              <a:ext uri="{FF2B5EF4-FFF2-40B4-BE49-F238E27FC236}">
                <a16:creationId xmlns:a16="http://schemas.microsoft.com/office/drawing/2014/main" id="{678E841C-59F8-4BF4-880B-36B521DFC693}"/>
              </a:ext>
            </a:extLst>
          </p:cNvPr>
          <p:cNvSpPr/>
          <p:nvPr/>
        </p:nvSpPr>
        <p:spPr>
          <a:xfrm>
            <a:off x="2158040" y="2492559"/>
            <a:ext cx="3098502" cy="3710350"/>
          </a:xfrm>
          <a:prstGeom prst="rightArrowCallout">
            <a:avLst>
              <a:gd name="adj1" fmla="val 25000"/>
              <a:gd name="adj2" fmla="val 25000"/>
              <a:gd name="adj3" fmla="val 14649"/>
              <a:gd name="adj4" fmla="val 80037"/>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sz="1600" b="1" dirty="0">
                <a:solidFill>
                  <a:schemeClr val="tx1"/>
                </a:solidFill>
              </a:rPr>
              <a:t>Vorlage</a:t>
            </a:r>
            <a:r>
              <a:rPr lang="de-AT" sz="1600" dirty="0">
                <a:solidFill>
                  <a:schemeClr val="tx1"/>
                </a:solidFill>
              </a:rPr>
              <a:t> zur Definition der grundlegenden Merkmale jedes Szenarios.</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s-ES" sz="1600" dirty="0">
              <a:solidFill>
                <a:schemeClr val="tx1"/>
              </a:solidFill>
            </a:endParaRPr>
          </a:p>
        </p:txBody>
      </p:sp>
      <p:pic>
        <p:nvPicPr>
          <p:cNvPr id="5" name="Imagen 4">
            <a:extLst>
              <a:ext uri="{FF2B5EF4-FFF2-40B4-BE49-F238E27FC236}">
                <a16:creationId xmlns:a16="http://schemas.microsoft.com/office/drawing/2014/main" id="{209B4D8A-C37F-44E9-B3B5-662781C56196}"/>
              </a:ext>
            </a:extLst>
          </p:cNvPr>
          <p:cNvPicPr>
            <a:picLocks noChangeAspect="1"/>
          </p:cNvPicPr>
          <p:nvPr/>
        </p:nvPicPr>
        <p:blipFill>
          <a:blip r:embed="rId5"/>
          <a:stretch>
            <a:fillRect/>
          </a:stretch>
        </p:blipFill>
        <p:spPr>
          <a:xfrm>
            <a:off x="10523792" y="3745078"/>
            <a:ext cx="1471502" cy="1091545"/>
          </a:xfrm>
          <a:prstGeom prst="roundRect">
            <a:avLst>
              <a:gd name="adj" fmla="val 8594"/>
            </a:avLst>
          </a:prstGeom>
          <a:solidFill>
            <a:srgbClr val="FFFFFF">
              <a:shade val="85000"/>
            </a:srgbClr>
          </a:solidFill>
          <a:ln w="28575">
            <a:solidFill>
              <a:schemeClr val="accent5">
                <a:lumMod val="50000"/>
              </a:schemeClr>
            </a:solidFill>
          </a:ln>
          <a:effectLst>
            <a:reflection blurRad="12700" stA="38000" endPos="28000" dist="5000" dir="5400000" sy="-100000" algn="bl" rotWithShape="0"/>
          </a:effectLst>
        </p:spPr>
      </p:pic>
      <p:pic>
        <p:nvPicPr>
          <p:cNvPr id="20" name="Imagen 19">
            <a:extLst>
              <a:ext uri="{FF2B5EF4-FFF2-40B4-BE49-F238E27FC236}">
                <a16:creationId xmlns:a16="http://schemas.microsoft.com/office/drawing/2014/main" id="{BAA5707A-6BDE-44AD-A193-6B4B71766BA0}"/>
              </a:ext>
            </a:extLst>
          </p:cNvPr>
          <p:cNvPicPr>
            <a:picLocks noChangeAspect="1"/>
          </p:cNvPicPr>
          <p:nvPr/>
        </p:nvPicPr>
        <p:blipFill rotWithShape="1">
          <a:blip r:embed="rId6"/>
          <a:srcRect l="1" r="3414"/>
          <a:stretch/>
        </p:blipFill>
        <p:spPr>
          <a:xfrm>
            <a:off x="2405686" y="3526127"/>
            <a:ext cx="2003155" cy="2620992"/>
          </a:xfrm>
          <a:prstGeom prst="rect">
            <a:avLst/>
          </a:prstGeom>
          <a:ln>
            <a:solidFill>
              <a:schemeClr val="accent5">
                <a:lumMod val="50000"/>
              </a:schemeClr>
            </a:solidFill>
          </a:ln>
          <a:effectLst>
            <a:outerShdw blurRad="50800" dist="38100" dir="2700000" algn="tl" rotWithShape="0">
              <a:prstClr val="black">
                <a:alpha val="40000"/>
              </a:prstClr>
            </a:outerShdw>
          </a:effectLst>
        </p:spPr>
      </p:pic>
      <p:sp>
        <p:nvSpPr>
          <p:cNvPr id="23" name="CuadroTexto 22">
            <a:extLst>
              <a:ext uri="{FF2B5EF4-FFF2-40B4-BE49-F238E27FC236}">
                <a16:creationId xmlns:a16="http://schemas.microsoft.com/office/drawing/2014/main" id="{1371694E-B314-4782-BC1B-27701E7840BE}"/>
              </a:ext>
            </a:extLst>
          </p:cNvPr>
          <p:cNvSpPr txBox="1"/>
          <p:nvPr/>
        </p:nvSpPr>
        <p:spPr>
          <a:xfrm>
            <a:off x="10550792" y="4895264"/>
            <a:ext cx="1444502" cy="830997"/>
          </a:xfrm>
          <a:prstGeom prst="rect">
            <a:avLst/>
          </a:prstGeom>
          <a:noFill/>
        </p:spPr>
        <p:txBody>
          <a:bodyPr wrap="square" rtlCol="0">
            <a:spAutoFit/>
          </a:bodyPr>
          <a:lstStyle/>
          <a:p>
            <a:r>
              <a:rPr lang="de-AT" sz="1200" b="1" dirty="0"/>
              <a:t>Ab den nächsten Monaten in den folgenden Sprachen erhältlich:</a:t>
            </a:r>
            <a:endParaRPr lang="en-GB" sz="1200" b="1" dirty="0"/>
          </a:p>
        </p:txBody>
      </p:sp>
      <p:pic>
        <p:nvPicPr>
          <p:cNvPr id="25" name="Imagen 24">
            <a:extLst>
              <a:ext uri="{FF2B5EF4-FFF2-40B4-BE49-F238E27FC236}">
                <a16:creationId xmlns:a16="http://schemas.microsoft.com/office/drawing/2014/main" id="{397F874B-9D88-4E07-A6E7-11812403565E}"/>
              </a:ext>
            </a:extLst>
          </p:cNvPr>
          <p:cNvPicPr>
            <a:picLocks noChangeAspect="1"/>
          </p:cNvPicPr>
          <p:nvPr/>
        </p:nvPicPr>
        <p:blipFill>
          <a:blip r:embed="rId7"/>
          <a:stretch>
            <a:fillRect/>
          </a:stretch>
        </p:blipFill>
        <p:spPr>
          <a:xfrm>
            <a:off x="10592141" y="5691103"/>
            <a:ext cx="1273265" cy="614163"/>
          </a:xfrm>
          <a:prstGeom prst="rect">
            <a:avLst/>
          </a:prstGeom>
        </p:spPr>
      </p:pic>
    </p:spTree>
    <p:extLst>
      <p:ext uri="{BB962C8B-B14F-4D97-AF65-F5344CB8AC3E}">
        <p14:creationId xmlns:p14="http://schemas.microsoft.com/office/powerpoint/2010/main" val="238713064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1318</Words>
  <Application>Microsoft Office PowerPoint</Application>
  <PresentationFormat>Breitbild</PresentationFormat>
  <Paragraphs>132</Paragraphs>
  <Slides>11</Slides>
  <Notes>7</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11</vt:i4>
      </vt:variant>
    </vt:vector>
  </HeadingPairs>
  <TitlesOfParts>
    <vt:vector size="24" baseType="lpstr">
      <vt:lpstr>Arial</vt:lpstr>
      <vt:lpstr>Arial Narrow</vt:lpstr>
      <vt:lpstr>Bahnschrift</vt:lpstr>
      <vt:lpstr>Bahnschrift Light SemiCondensed</vt:lpstr>
      <vt:lpstr>Bahnschrift SemiBold SemiConden</vt:lpstr>
      <vt:lpstr>Calibri</vt:lpstr>
      <vt:lpstr>Calibri Light</vt:lpstr>
      <vt:lpstr>Source Sans Pro SemiBold</vt:lpstr>
      <vt:lpstr>Speak Pro</vt:lpstr>
      <vt:lpstr>Symbol</vt:lpstr>
      <vt:lpstr>Wingdings</vt:lpstr>
      <vt:lpstr>RetrospectVTI</vt:lpstr>
      <vt:lpstr>Custom Design</vt:lpstr>
      <vt:lpstr>Weiterbildung von Bauarbeitern in der Holzbauweise  für energieeffiziente Gebäude</vt:lpstr>
      <vt:lpstr>PROJECT AIM</vt:lpstr>
      <vt:lpstr>wichtigste Ergebnisse</vt:lpstr>
      <vt:lpstr>PROJEKTPARTNER</vt:lpstr>
      <vt:lpstr>4. PROJEKTTREFFEN</vt:lpstr>
      <vt:lpstr>FORTSCHRITT DER AKTIVITÄTEN</vt:lpstr>
      <vt:lpstr>FORTSCHRITT DER AKTIVITÄTEN</vt:lpstr>
      <vt:lpstr>FORTSCHRITT DER AKTIVITÄTEN</vt:lpstr>
      <vt:lpstr>FORTSCHRITT DER AKTIVITÄTEN</vt:lpstr>
      <vt:lpstr>NEXT STEPS</vt:lpstr>
      <vt:lpstr>Kontaktieren Sie uns:    DI Robert Pirker  Holzcluster Steiermark GmbH  T +43 (0) 316 - 58 78 50 – 215  pirker@holzcluster-steiermark.at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2021-10-01T13:26:38Z</dcterms:modified>
</cp:coreProperties>
</file>