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66" r:id="rId5"/>
    <p:sldId id="259" r:id="rId6"/>
    <p:sldId id="268" r:id="rId7"/>
    <p:sldId id="260"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League Sparta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2/15/2021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TYÖTURVALLISUUS JA ERGONOMIA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0" name="Kuva 9" descr="Rakennustyöntekijä leikkaamassa metallia">
            <a:extLst>
              <a:ext uri="{FF2B5EF4-FFF2-40B4-BE49-F238E27FC236}">
                <a16:creationId xmlns:a16="http://schemas.microsoft.com/office/drawing/2014/main" id="{F6095BCC-E4B1-41C1-932A-856B7ADED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4300"/>
            <a:ext cx="19874107" cy="10674569"/>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ERGONOMICS AND LABOR SAFETY</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02-2/ LU3: </a:t>
              </a:r>
              <a:r>
                <a:rPr lang="fi-FI" sz="2400" spc="150" dirty="0">
                  <a:solidFill>
                    <a:srgbClr val="FEFFF8"/>
                  </a:solidFill>
                  <a:latin typeface="Glacial Indifference Bold"/>
                </a:rPr>
                <a:t>ON-SITE WOOD CONSTRUCTION ASSEMLING MANAGEMENT</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Työntekijä suojavarusteissa katsomassa ylöspäin työmaalla">
            <a:extLst>
              <a:ext uri="{FF2B5EF4-FFF2-40B4-BE49-F238E27FC236}">
                <a16:creationId xmlns:a16="http://schemas.microsoft.com/office/drawing/2014/main" id="{C9A077FD-12B2-4F5E-89DC-BB9065F9F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804952" y="595399"/>
            <a:ext cx="12483048" cy="83200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a:solidFill>
                    <a:srgbClr val="456A2C"/>
                  </a:solidFill>
                  <a:latin typeface="League Spartan"/>
                </a:rPr>
                <a:t>PRESENTATION OVERVIEW</a:t>
              </a:r>
              <a:endParaRPr lang="en-US" sz="6200" spc="310" dirty="0">
                <a:solidFill>
                  <a:srgbClr val="456A2C"/>
                </a:solidFill>
                <a:latin typeface="League Spartan"/>
              </a:endParaRPr>
            </a:p>
          </p:txBody>
        </p:sp>
        <p:sp>
          <p:nvSpPr>
            <p:cNvPr id="6" name="TextBox 6"/>
            <p:cNvSpPr txBox="1"/>
            <p:nvPr/>
          </p:nvSpPr>
          <p:spPr>
            <a:xfrm>
              <a:off x="982007" y="6492488"/>
              <a:ext cx="9214823" cy="3445388"/>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Legislation</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Ergonomics </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Risks</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Safety as a common thing</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Benefits</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Frequently asked questions</a:t>
              </a: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covered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650819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In the European Union, occupational safety is regulated by a directive.</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The directive is part of national law and an act adopted under the Treaty on European Union is binding in its entirety.</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An EU Member State may have national laws on occupational safety, which must therefore be in line with the EU directive.</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A Member State may issue regulations of the President of the Republic or the Council of State.</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In addition, a Member State may take a decision specifying a law or regulation.</a:t>
            </a:r>
            <a:r>
              <a:rPr lang="fi-FI" sz="2400" spc="120" dirty="0">
                <a:solidFill>
                  <a:srgbClr val="456A2C"/>
                </a:solidFill>
                <a:latin typeface="Glacial Indifference"/>
              </a:rPr>
              <a:t>.</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1046440"/>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Legislation</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4764125"/>
          </a:xfrm>
          <a:prstGeom prst="rect">
            <a:avLst/>
          </a:prstGeom>
        </p:spPr>
        <p:txBody>
          <a:bodyPr wrap="square" lIns="0" tIns="0" rIns="0" bIns="0" rtlCol="0" anchor="t">
            <a:spAutoFit/>
          </a:bodyPr>
          <a:lstStyle/>
          <a:p>
            <a:pPr>
              <a:lnSpc>
                <a:spcPts val="3359"/>
              </a:lnSpc>
            </a:pPr>
            <a:r>
              <a:rPr lang="en-US" sz="2400" spc="120" dirty="0">
                <a:solidFill>
                  <a:srgbClr val="456A2C"/>
                </a:solidFill>
                <a:latin typeface="Glacial Indifference"/>
              </a:rPr>
              <a:t>The goal of ergonomics is to develop the way work is done in such a way that it is as suitable as possible for each person in terms of the number of repetitions and strength needs, and that the work position and work environment would support work performance.</a:t>
            </a:r>
          </a:p>
          <a:p>
            <a:pPr>
              <a:lnSpc>
                <a:spcPts val="3359"/>
              </a:lnSpc>
            </a:pPr>
            <a:endParaRPr lang="en-US" sz="2400" spc="120" dirty="0">
              <a:solidFill>
                <a:srgbClr val="456A2C"/>
              </a:solidFill>
              <a:latin typeface="Glacial Indifference"/>
            </a:endParaRPr>
          </a:p>
          <a:p>
            <a:pPr>
              <a:lnSpc>
                <a:spcPts val="3359"/>
              </a:lnSpc>
            </a:pPr>
            <a:r>
              <a:rPr lang="en-US" sz="2400" spc="120" dirty="0">
                <a:solidFill>
                  <a:srgbClr val="456A2C"/>
                </a:solidFill>
                <a:latin typeface="Glacial Indifference"/>
              </a:rPr>
              <a:t>The power requirement of the work can be regulated by means of ergonomics.</a:t>
            </a:r>
          </a:p>
          <a:p>
            <a:pPr>
              <a:lnSpc>
                <a:spcPts val="3359"/>
              </a:lnSpc>
            </a:pPr>
            <a:endParaRPr lang="en-US" sz="2400" spc="120" dirty="0">
              <a:solidFill>
                <a:srgbClr val="456A2C"/>
              </a:solidFill>
              <a:latin typeface="Glacial Indifference"/>
            </a:endParaRPr>
          </a:p>
          <a:p>
            <a:pPr>
              <a:lnSpc>
                <a:spcPts val="3359"/>
              </a:lnSpc>
            </a:pPr>
            <a:r>
              <a:rPr lang="en-US" sz="2400" spc="120" dirty="0">
                <a:solidFill>
                  <a:srgbClr val="456A2C"/>
                </a:solidFill>
                <a:latin typeface="Glacial Indifference"/>
              </a:rPr>
              <a:t>To increase ergonomics, technical aids such as machines and equipment can be used at work.</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1046440"/>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Ergonomics</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p:cNvSpPr txBox="1"/>
          <p:nvPr/>
        </p:nvSpPr>
        <p:spPr>
          <a:xfrm>
            <a:off x="9641559" y="923710"/>
            <a:ext cx="8385422" cy="8252259"/>
          </a:xfrm>
          <a:prstGeom prst="rect">
            <a:avLst/>
          </a:prstGeom>
        </p:spPr>
        <p:txBody>
          <a:bodyPr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Risks due to working conditions: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Dust, mold spores, bacteria, VOCs and gases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Noise, vibration, heat, cold and tonnage</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Lighting, glare, fog or exhaust fumes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Exposures, toxins, gases and solvents</a:t>
            </a:r>
          </a:p>
          <a:p>
            <a:pPr marL="800100" lvl="1"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Risks related to the work environment:</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Internal and external traffic on the site</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Use of implements and tools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Storage and handling of waste and hazardous substances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External actors (e.g., residents, curious, etc.)</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Use of workspaces during work and moving machine parts</a:t>
            </a:r>
          </a:p>
          <a:p>
            <a:pPr marL="800100" lvl="1"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Risks arising from work planning and management:</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Site schedule and timing of work phases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Simultaneous work</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Inconsistent management and quality degradation</a:t>
            </a:r>
          </a:p>
        </p:txBody>
      </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95253"/>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Risks</a:t>
              </a:r>
            </a:p>
          </p:txBody>
        </p:sp>
      </p:grpSp>
      <p:sp>
        <p:nvSpPr>
          <p:cNvPr id="16" name="TextBox 3">
            <a:extLst>
              <a:ext uri="{FF2B5EF4-FFF2-40B4-BE49-F238E27FC236}">
                <a16:creationId xmlns:a16="http://schemas.microsoft.com/office/drawing/2014/main" id="{8251BD57-DF4A-4786-9DA0-D4F84A416FEC}"/>
              </a:ext>
            </a:extLst>
          </p:cNvPr>
          <p:cNvSpPr txBox="1"/>
          <p:nvPr/>
        </p:nvSpPr>
        <p:spPr>
          <a:xfrm>
            <a:off x="1024110" y="4000500"/>
            <a:ext cx="7617741" cy="476412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Risks related to doing the work:</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Purchases and transfers of materials and personnel</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Scaffolding and support work</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Installation of elements and molds</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Demolition and excavation work</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Electrical work</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Fire work</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Work on the road or track area</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Asbestos work</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Work near an industrial process line</a:t>
            </a:r>
          </a:p>
        </p:txBody>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600" y="278222"/>
            <a:ext cx="8305800" cy="345607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Common construction site</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0-accident thinking</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Security observation</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Harness work</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Protective equipment</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Lifting aids</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Induction</a:t>
            </a:r>
          </a:p>
          <a:p>
            <a:pPr marL="342900" indent="-342900" algn="just">
              <a:lnSpc>
                <a:spcPts val="3359"/>
              </a:lnSpc>
              <a:buFont typeface="Arial" panose="020B0604020202020204" pitchFamily="34" charset="0"/>
              <a:buChar char="•"/>
            </a:pPr>
            <a:r>
              <a:rPr lang="en-US" sz="2400" spc="120" dirty="0">
                <a:solidFill>
                  <a:srgbClr val="456A2C"/>
                </a:solidFill>
                <a:latin typeface="Glacial Indifference"/>
              </a:rPr>
              <a:t>Work guidance</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Safety as a common thing</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83029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Benefits</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COPING</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Ergonomic workstations and working positions make work easier, even faster and reduce stress injuries.</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PRODUCTIVITY</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Absenteeism is reduced, coping at work is improving and older workers can stay in work longer.</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1575305"/>
            <a:chOff x="0" y="-19050"/>
            <a:chExt cx="9013889" cy="210040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WELL-BEING AT WORK</a:t>
              </a:r>
            </a:p>
          </p:txBody>
        </p:sp>
        <p:sp>
          <p:nvSpPr>
            <p:cNvPr id="14" name="TextBox 14"/>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In a safe work environment, job satisfaction improves and accident risks are reduced.</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84102"/>
            <a:ext cx="6760417" cy="1563949"/>
            <a:chOff x="0" y="-6813"/>
            <a:chExt cx="9013889" cy="1685330"/>
          </a:xfrm>
        </p:grpSpPr>
        <p:sp>
          <p:nvSpPr>
            <p:cNvPr id="17" name="TextBox 17"/>
            <p:cNvSpPr txBox="1"/>
            <p:nvPr/>
          </p:nvSpPr>
          <p:spPr>
            <a:xfrm>
              <a:off x="552" y="-6813"/>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COSTS</a:t>
              </a:r>
            </a:p>
          </p:txBody>
        </p:sp>
        <p:sp>
          <p:nvSpPr>
            <p:cNvPr id="18" name="TextBox 18"/>
            <p:cNvSpPr txBox="1"/>
            <p:nvPr/>
          </p:nvSpPr>
          <p:spPr>
            <a:xfrm>
              <a:off x="0" y="773351"/>
              <a:ext cx="9013889" cy="905166"/>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a:solidFill>
                    <a:srgbClr val="456A2C"/>
                  </a:solidFill>
                  <a:latin typeface="Glacial Indifference" panose="020B0604020202020204" charset="0"/>
                </a:rPr>
                <a:t>Productivity improves as sick leave is reduced and at the same time health care costs are reduced.</a:t>
              </a:r>
              <a:endParaRPr kumimoji="0" lang="fi-FI" altLang="fi-FI" sz="2400" b="0" i="0" u="none" strike="noStrike" cap="none" normalizeH="0" baseline="0" dirty="0">
                <a:ln>
                  <a:noFill/>
                </a:ln>
                <a:solidFill>
                  <a:srgbClr val="456A2C"/>
                </a:solidFill>
                <a:effectLst/>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465</Words>
  <Application>Microsoft Office PowerPoint</Application>
  <PresentationFormat>Mukautettu</PresentationFormat>
  <Paragraphs>77</Paragraphs>
  <Slides>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7</vt:i4>
      </vt:variant>
    </vt:vector>
  </HeadingPairs>
  <TitlesOfParts>
    <vt:vector size="13" baseType="lpstr">
      <vt:lpstr>Glacial Indifference</vt:lpstr>
      <vt:lpstr>Arial</vt:lpstr>
      <vt:lpstr>Calibri</vt:lpstr>
      <vt:lpstr>League Spartan</vt:lpstr>
      <vt:lpstr>Glacial Indifference Bold</vt:lpstr>
      <vt:lpstr>Office Theme</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55</cp:revision>
  <dcterms:created xsi:type="dcterms:W3CDTF">2006-08-16T00:00:00Z</dcterms:created>
  <dcterms:modified xsi:type="dcterms:W3CDTF">2021-02-15T15:56:33Z</dcterms:modified>
  <dc:identifier>DAD7Xzioke4</dc:identifier>
</cp:coreProperties>
</file>