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72" r:id="rId7"/>
    <p:sldId id="273" r:id="rId8"/>
    <p:sldId id="260" r:id="rId9"/>
  </p:sldIdLst>
  <p:sldSz cx="18288000" cy="10287000"/>
  <p:notesSz cx="6858000" cy="9144000"/>
  <p:embeddedFontLst>
    <p:embeddedFont>
      <p:font typeface="League Spartan" panose="020B0604020202020204" charset="-70"/>
      <p:regular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5019761"/>
            <a:chOff x="0" y="0"/>
            <a:chExt cx="19941685" cy="6693015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428861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lv-LV" sz="6600" b="1" spc="92" dirty="0">
                  <a:solidFill>
                    <a:srgbClr val="FEFFF8"/>
                  </a:solidFill>
                  <a:latin typeface="Glos"/>
                </a:rPr>
                <a:t>2. nodarbība: </a:t>
              </a:r>
            </a:p>
            <a:p>
              <a:pPr marR="17780" lvl="0">
                <a:lnSpc>
                  <a:spcPct val="107000"/>
                </a:lnSpc>
                <a:spcAft>
                  <a:spcPts val="800"/>
                </a:spcAft>
              </a:pPr>
              <a:r>
                <a:rPr lang="lv-LV" sz="2400" b="1" spc="150" dirty="0">
                  <a:solidFill>
                    <a:srgbClr val="FEFFF8"/>
                  </a:solidFill>
                  <a:latin typeface="Glos"/>
                </a:rPr>
                <a:t>Klimata ietekme un koka ēkām</a:t>
              </a:r>
            </a:p>
            <a:p>
              <a:pPr algn="l">
                <a:lnSpc>
                  <a:spcPts val="10580"/>
                </a:lnSpc>
              </a:pP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5398580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lv-LV" sz="2700" spc="135" dirty="0">
                  <a:solidFill>
                    <a:srgbClr val="FEFFF8"/>
                  </a:solidFill>
                  <a:latin typeface="Glacial Indifference"/>
                </a:rPr>
                <a:t>Prezentācija</a:t>
              </a:r>
              <a:r>
                <a:rPr lang="en-US" sz="2700" spc="135" dirty="0">
                  <a:solidFill>
                    <a:srgbClr val="FEFFF8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15388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os"/>
                </a:rPr>
                <a:t>4</a:t>
              </a:r>
              <a:r>
                <a:rPr lang="lv-LV" sz="2400" spc="150" dirty="0">
                  <a:solidFill>
                    <a:srgbClr val="FEFFF8"/>
                  </a:solidFill>
                  <a:latin typeface="Glos"/>
                </a:rPr>
                <a:t>. Mācību nodaļa: koka ēku funkcionalitāte un efektivitāte/4. mācību nodaļa</a:t>
              </a:r>
            </a:p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456A2C"/>
                  </a:solidFill>
                  <a:latin typeface="Glos"/>
                </a:rPr>
                <a:t>Prezentācijas pārskats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17013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Klimata ietekme uz kok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 ēkām</a:t>
              </a:r>
            </a:p>
            <a:p>
              <a:pPr algn="l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- Koka izmantošanas ietekme uz vidi</a:t>
              </a: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b="1" spc="185" dirty="0">
                  <a:solidFill>
                    <a:srgbClr val="456A2C"/>
                  </a:solidFill>
                  <a:latin typeface="Glos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59" y="9574055"/>
            <a:ext cx="7617537" cy="265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52585"/>
            <a:ext cx="16230600" cy="866490"/>
            <a:chOff x="0" y="0"/>
            <a:chExt cx="21640800" cy="1155319"/>
          </a:xfrm>
        </p:grpSpPr>
        <p:sp>
          <p:nvSpPr>
            <p:cNvPr id="5" name="TextBox 5"/>
            <p:cNvSpPr txBox="1"/>
            <p:nvPr/>
          </p:nvSpPr>
          <p:spPr>
            <a:xfrm>
              <a:off x="11497147" y="428625"/>
              <a:ext cx="10143653" cy="72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2. nodarbība: Klimata ietekme uz koka ēkām</a:t>
              </a:r>
            </a:p>
            <a:p>
              <a:pPr algn="r">
                <a:lnSpc>
                  <a:spcPts val="2240"/>
                </a:lnSpc>
              </a:pP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37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lv-LV" sz="5400" b="1" spc="150" dirty="0">
                  <a:solidFill>
                    <a:srgbClr val="FEFFF8"/>
                  </a:solidFill>
                  <a:latin typeface="Glos"/>
                </a:rPr>
                <a:t>KLIMATA IETEKME UZ KOKA ĒKĀM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45028" y="971550"/>
            <a:ext cx="7114272" cy="44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Neskatoties uz koka, kā celtniecības materiāla lieliskajām īpašībām, ir ļoti svarīgi ņemt vērā visu sastāvdaļu novecošanos, ņemot vērā nelabvēlīgos klimatiskos un dabiskos apstākļus, kuriem tas ir pakļauts.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lv-LV" sz="2400" kern="1000" dirty="0">
                <a:solidFill>
                  <a:schemeClr val="accent3">
                    <a:lumMod val="50000"/>
                  </a:schemeClr>
                </a:solidFill>
                <a:effectLst/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Kā mēs varēsim redzēt, dažas no šīm likstām ietekmēs materiālu virsmas slānī, bet dažas no tām var kļūt par nopietnu koksnes elementu patoloģiju</a:t>
            </a:r>
            <a:r>
              <a:rPr lang="lv-LV" sz="2400" kern="100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.</a:t>
            </a: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026" name="Picture 2" descr="How to Age Wood - 6 Ways to Weather Wood! | Family Handyman">
            <a:extLst>
              <a:ext uri="{FF2B5EF4-FFF2-40B4-BE49-F238E27FC236}">
                <a16:creationId xmlns:a16="http://schemas.microsoft.com/office/drawing/2014/main" id="{D70B594C-E0F2-4BD4-821C-AB58A944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19305"/>
          <a:stretch/>
        </p:blipFill>
        <p:spPr bwMode="auto">
          <a:xfrm rot="5400000">
            <a:off x="12104434" y="4617378"/>
            <a:ext cx="31954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0946" y="1750531"/>
            <a:ext cx="7500603" cy="7502054"/>
            <a:chOff x="39329" y="962440"/>
            <a:chExt cx="10000805" cy="10002739"/>
          </a:xfrm>
        </p:grpSpPr>
        <p:sp>
          <p:nvSpPr>
            <p:cNvPr id="3" name="TextBox 3"/>
            <p:cNvSpPr txBox="1"/>
            <p:nvPr/>
          </p:nvSpPr>
          <p:spPr>
            <a:xfrm>
              <a:off x="39329" y="962440"/>
              <a:ext cx="9490469" cy="713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Aft>
                  <a:spcPts val="600"/>
                </a:spcAft>
              </a:pPr>
              <a:r>
                <a:rPr lang="lv-LV" sz="2400" b="1" spc="120" dirty="0">
                  <a:solidFill>
                    <a:srgbClr val="456A2C"/>
                  </a:solidFill>
                  <a:latin typeface="Glacial Indifference"/>
                </a:rPr>
                <a:t>Sēne</a:t>
              </a: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Kā minēts iepriekšējā tēmā, augsts mitruma līmenis kopā ar dažām iezīmēm, piemēram, temperatūru un skābekļa daudzums, var veicināt sēnīšu parādīšanos koka elementos. </a:t>
              </a:r>
            </a:p>
            <a:p>
              <a:pPr algn="just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Galvenais nosacījums, lai kontrolētu koksnes sadalīšanos, ir pienācīga mitruma kontrole.</a:t>
              </a:r>
            </a:p>
            <a:p>
              <a:pPr algn="just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Kad sēne sāk sadalīt koksni, ja mitruma vērtības pārsniedz 22%, tās var izplatīties tālāk, tāpēc, lai pasargātu koksni no tās izplatīšanās, mitruma saturu ieteicams turēt zem 19%.</a:t>
              </a:r>
            </a:p>
            <a:p>
              <a:pPr algn="just">
                <a:lnSpc>
                  <a:spcPts val="3359"/>
                </a:lnSpc>
                <a:spcAft>
                  <a:spcPts val="600"/>
                </a:spcAft>
              </a:pPr>
              <a:endParaRPr lang="lv-LV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2468" y="8101147"/>
              <a:ext cx="9947666" cy="2864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lv-LV" sz="2400" b="1" spc="120" dirty="0">
                  <a:solidFill>
                    <a:srgbClr val="456A2C"/>
                  </a:solidFill>
                  <a:latin typeface="Glacial Indifference"/>
                </a:rPr>
                <a:t>Kukaiņi </a:t>
              </a:r>
            </a:p>
            <a:p>
              <a:pPr algn="just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Kukaiņus, kas var ietekmēt koka elementus, var iedalīt četrās dažādās grupās: augoša koka, sausas koksnes, mitras koksnes un skudras. </a:t>
              </a:r>
              <a:endParaRPr lang="es-ES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FEFFF8"/>
                  </a:solidFill>
                  <a:latin typeface="Glos"/>
                </a:rPr>
                <a:t>Degradēšanās faktori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3403258"/>
            <a:ext cx="7117851" cy="6066999"/>
            <a:chOff x="0" y="859658"/>
            <a:chExt cx="9490469" cy="6457489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2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lv-LV" sz="2400" b="1" spc="120" dirty="0">
                  <a:solidFill>
                    <a:srgbClr val="456A2C"/>
                  </a:solidFill>
                  <a:latin typeface="Glacial Indifference"/>
                </a:rPr>
                <a:t>Saules radiācija</a:t>
              </a:r>
            </a:p>
            <a:p>
              <a:pPr algn="just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Saules gaisma, kas nonāk uz zemes virsmas, sastāv no plaša starojuma spektra, ko var iedalīt trīs grupās: ultravioletie stari, redzamie stari un infrasarkanie stari.</a:t>
              </a: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6B5FDEF-22AE-4FA8-96B5-96DFEAA6B405}"/>
                </a:ext>
              </a:extLst>
            </p:cNvPr>
            <p:cNvSpPr txBox="1"/>
            <p:nvPr/>
          </p:nvSpPr>
          <p:spPr>
            <a:xfrm>
              <a:off x="0" y="4102709"/>
              <a:ext cx="9490469" cy="321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lv-LV" sz="2400" b="1" spc="120" dirty="0">
                  <a:solidFill>
                    <a:srgbClr val="456A2C"/>
                  </a:solidFill>
                  <a:latin typeface="Glacial Indifference"/>
                </a:rPr>
                <a:t>Ūdens </a:t>
              </a:r>
            </a:p>
            <a:p>
              <a:pPr algn="just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Ūdens ir sastāvdaļa, kas var viegli pārvietoties pa lakas slāni un iesūkties koksnē, palielinot koksnes mitrumu. Palielināts koksnes mitrums var veicināt sēnīšu izplatīšanos, kas bojā koksnes viengabalainību.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endParaRPr lang="lv-LV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>
                <a:lnSpc>
                  <a:spcPts val="3359"/>
                </a:lnSpc>
              </a:pPr>
              <a:endParaRPr lang="es-E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4A795FAB-6419-4DB5-AD64-88F1E3B8D659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lv-LV" dirty="0"/>
          </a:p>
        </p:txBody>
      </p:sp>
      <p:grpSp>
        <p:nvGrpSpPr>
          <p:cNvPr id="4" name="Group 4"/>
          <p:cNvGrpSpPr/>
          <p:nvPr/>
        </p:nvGrpSpPr>
        <p:grpSpPr>
          <a:xfrm>
            <a:off x="5257800" y="746756"/>
            <a:ext cx="13030200" cy="2787863"/>
            <a:chOff x="-2666772" y="-3114570"/>
            <a:chExt cx="16167102" cy="1748026"/>
          </a:xfrm>
        </p:grpSpPr>
        <p:sp>
          <p:nvSpPr>
            <p:cNvPr id="5" name="TextBox 5"/>
            <p:cNvSpPr txBox="1"/>
            <p:nvPr/>
          </p:nvSpPr>
          <p:spPr>
            <a:xfrm>
              <a:off x="-2666772" y="-3114570"/>
              <a:ext cx="16167102" cy="6200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456A2C"/>
                  </a:solidFill>
                  <a:latin typeface="Glos"/>
                </a:rPr>
                <a:t>Kukaiņi, kas noārda koksni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03161" y="-1611789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lv-LV" sz="2000" spc="120" dirty="0">
                  <a:solidFill>
                    <a:srgbClr val="1E4D65"/>
                  </a:solidFill>
                  <a:latin typeface="Glacial Indifference"/>
                </a:rPr>
                <a:t>Ķirmji </a:t>
              </a:r>
              <a:r>
                <a:rPr lang="en-US" sz="2000" spc="120" dirty="0">
                  <a:solidFill>
                    <a:srgbClr val="1E4D65"/>
                  </a:solidFill>
                  <a:latin typeface="Glacial Indifference"/>
                </a:rPr>
                <a:t>                             </a:t>
              </a:r>
              <a:r>
                <a:rPr lang="lv-LV" sz="2000" dirty="0"/>
                <a:t>Lielā skujkoku </a:t>
              </a:r>
              <a:r>
                <a:rPr lang="lv-LV" sz="2000" dirty="0" err="1"/>
                <a:t>ragaste</a:t>
              </a:r>
              <a:r>
                <a:rPr lang="lv-LV" sz="2000" spc="120" dirty="0">
                  <a:solidFill>
                    <a:srgbClr val="1E4D65"/>
                  </a:solidFill>
                  <a:latin typeface="Glacial Indifference"/>
                </a:rPr>
                <a:t>                          </a:t>
              </a:r>
              <a:r>
                <a:rPr lang="lv-LV" sz="2000" dirty="0"/>
                <a:t>Ēku koksngrauzis</a:t>
              </a:r>
              <a:endParaRPr lang="lv-LV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2050" name="Picture 2" descr="Detalle De Abeto Madera Dañada Por Insectos Y Hongos Foto de stock y más  banco de imágenes de Abeto - iStock">
            <a:extLst>
              <a:ext uri="{FF2B5EF4-FFF2-40B4-BE49-F238E27FC236}">
                <a16:creationId xmlns:a16="http://schemas.microsoft.com/office/drawing/2014/main" id="{B524CF37-937C-48A3-BD00-3D47502F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1" y="3366644"/>
            <a:ext cx="5323954" cy="35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DB5F96-4813-427F-B370-40F8AF69E8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06" y="3908821"/>
            <a:ext cx="10520362" cy="526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761D38C6-650A-41A5-8FD1-2053165CF0B5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73A03-178B-4EE1-B90B-1CF204503929}"/>
              </a:ext>
            </a:extLst>
          </p:cNvPr>
          <p:cNvSpPr txBox="1"/>
          <p:nvPr/>
        </p:nvSpPr>
        <p:spPr>
          <a:xfrm>
            <a:off x="6553200" y="2537301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spc="120" dirty="0">
                <a:solidFill>
                  <a:srgbClr val="456A2C"/>
                </a:solidFill>
                <a:latin typeface="Glacial Indifference"/>
              </a:rPr>
              <a:t>Augoša koka</a:t>
            </a:r>
            <a:endParaRPr lang="lv-LV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29988-F5E0-498C-880D-725015571A74}"/>
              </a:ext>
            </a:extLst>
          </p:cNvPr>
          <p:cNvSpPr txBox="1"/>
          <p:nvPr/>
        </p:nvSpPr>
        <p:spPr>
          <a:xfrm>
            <a:off x="14478000" y="2507838"/>
            <a:ext cx="202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spc="120" dirty="0">
                <a:solidFill>
                  <a:srgbClr val="456A2C"/>
                </a:solidFill>
                <a:latin typeface="Glacial Indifference"/>
              </a:rPr>
              <a:t>Sausas koksnes</a:t>
            </a:r>
            <a:endParaRPr lang="lv-LV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34D61C-33E8-4CDB-A370-1FCA562D75DD}"/>
              </a:ext>
            </a:extLst>
          </p:cNvPr>
          <p:cNvSpPr txBox="1"/>
          <p:nvPr/>
        </p:nvSpPr>
        <p:spPr>
          <a:xfrm>
            <a:off x="10422850" y="2445776"/>
            <a:ext cx="2193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pc="120" dirty="0">
                <a:solidFill>
                  <a:srgbClr val="456A2C"/>
                </a:solidFill>
                <a:latin typeface="Glacial Indifference"/>
              </a:rPr>
              <a:t>M</a:t>
            </a:r>
            <a:r>
              <a:rPr lang="lv-LV" sz="1800" spc="120" dirty="0">
                <a:solidFill>
                  <a:srgbClr val="456A2C"/>
                </a:solidFill>
                <a:latin typeface="Glacial Indifference"/>
              </a:rPr>
              <a:t>itras koksnes </a:t>
            </a:r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37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s-ES" sz="5400" b="1" spc="150" dirty="0">
                  <a:solidFill>
                    <a:srgbClr val="FEFFF8"/>
                  </a:solidFill>
                  <a:latin typeface="Glos"/>
                </a:rPr>
                <a:t>KOKSNES IETEKME UZ VIDI</a:t>
              </a: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14090" y="713451"/>
            <a:ext cx="7114272" cy="612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Aft>
                <a:spcPts val="600"/>
              </a:spcAft>
            </a:pP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Koka izmantošana būvniecības nozarē ne tikai mazāk kaitē videi nekā citu materiālu </a:t>
            </a:r>
            <a:r>
              <a:rPr lang="lv-LV" sz="2400" spc="120" dirty="0" err="1">
                <a:solidFill>
                  <a:srgbClr val="456A2C"/>
                </a:solidFill>
                <a:latin typeface="Glacial Indifference"/>
              </a:rPr>
              <a:t>izmantošna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. Koksnes izmantošana nodrošina plašu meža virsmu atjaunošanu ar jauniem kokiem, kas ir pozitīvi, jo jauni koki absorbē vairāk CO</a:t>
            </a:r>
            <a:r>
              <a:rPr lang="lv-LV" sz="2400" spc="120" baseline="-25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 no atmosfēras, salīdzinot ar vecākiem kokiem. Koksnes izmantošanai ir nepieciešama mežu nociršana un kompensējoša mežu atjaunošana, kas nozīmē, ka vecākus kokus ar mazāku CO</a:t>
            </a:r>
            <a:r>
              <a:rPr lang="lv-LV" sz="2400" spc="120" baseline="-25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 absorbciju aizstās jaunāki koki ar labākām CO</a:t>
            </a:r>
            <a:r>
              <a:rPr lang="lv-LV" sz="2400" spc="120" baseline="-25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  absorbcijas vērtībām. Celtniecībā izmantotajā koksnē ir absorbēts CO</a:t>
            </a:r>
            <a:r>
              <a:rPr lang="lv-LV" sz="2400" spc="120" baseline="-25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, kas netiek atgriezts atpakaļ dabā.</a:t>
            </a: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2F1CAA-7ABF-41E9-9C29-E2F79D6C907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r="9870"/>
          <a:stretch/>
        </p:blipFill>
        <p:spPr bwMode="auto">
          <a:xfrm>
            <a:off x="2592220" y="5377041"/>
            <a:ext cx="5257801" cy="3454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4D8656AF-756F-43DB-8F53-13C47D5F93FF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8978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216551" cy="347774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FEFFF8"/>
                  </a:solidFill>
                  <a:latin typeface="Glos"/>
                </a:rPr>
                <a:t>Vides pēdas nospiedums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4A795FAB-6419-4DB5-AD64-88F1E3B8D659}"/>
              </a:ext>
            </a:extLst>
          </p:cNvPr>
          <p:cNvSpPr txBox="1"/>
          <p:nvPr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EBF3167-FD45-4EFD-BA72-6D3172883545}"/>
              </a:ext>
            </a:extLst>
          </p:cNvPr>
          <p:cNvPicPr/>
          <p:nvPr/>
        </p:nvPicPr>
        <p:blipFill rotWithShape="1">
          <a:blip r:embed="rId2"/>
          <a:srcRect t="20317"/>
          <a:stretch/>
        </p:blipFill>
        <p:spPr>
          <a:xfrm>
            <a:off x="762000" y="4715457"/>
            <a:ext cx="8648391" cy="386775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B14B75F-D1CA-4C10-878C-5C24C8D035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87826" y="3691385"/>
            <a:ext cx="8120967" cy="47777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4EDCA1A-1C05-411C-88F3-36028C5110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28" y="335641"/>
            <a:ext cx="7395364" cy="30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A1EA65-3D80-4A26-8723-AD20E7CA30BE}"/>
              </a:ext>
            </a:extLst>
          </p:cNvPr>
          <p:cNvSpPr txBox="1"/>
          <p:nvPr/>
        </p:nvSpPr>
        <p:spPr>
          <a:xfrm>
            <a:off x="1388513" y="3553274"/>
            <a:ext cx="7395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CO</a:t>
            </a:r>
            <a:r>
              <a:rPr lang="lv-LV" sz="2000" b="1" baseline="-25000" dirty="0"/>
              <a:t>2 </a:t>
            </a:r>
            <a:r>
              <a:rPr lang="lv-LV" sz="2000" b="1" dirty="0"/>
              <a:t>emisijas un oglekļa uzkrāšana būvniecībā izmantotajos materiālos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DBCFB-A108-4BA6-842E-F7B512383A3C}"/>
              </a:ext>
            </a:extLst>
          </p:cNvPr>
          <p:cNvSpPr txBox="1"/>
          <p:nvPr/>
        </p:nvSpPr>
        <p:spPr>
          <a:xfrm>
            <a:off x="1456737" y="4348227"/>
            <a:ext cx="1384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Koksne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3AECA-9BA7-4E96-9DDD-23ABB27F359C}"/>
              </a:ext>
            </a:extLst>
          </p:cNvPr>
          <p:cNvSpPr txBox="1"/>
          <p:nvPr/>
        </p:nvSpPr>
        <p:spPr>
          <a:xfrm>
            <a:off x="3048000" y="4349478"/>
            <a:ext cx="1384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Cements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A1738-E2A3-47CE-9E4E-B4B5AE53F255}"/>
              </a:ext>
            </a:extLst>
          </p:cNvPr>
          <p:cNvSpPr txBox="1"/>
          <p:nvPr/>
        </p:nvSpPr>
        <p:spPr>
          <a:xfrm>
            <a:off x="6098062" y="4348227"/>
            <a:ext cx="1384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Ķieģelis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DC324-97D0-45B0-8F96-1DE6CCBF121D}"/>
              </a:ext>
            </a:extLst>
          </p:cNvPr>
          <p:cNvSpPr txBox="1"/>
          <p:nvPr/>
        </p:nvSpPr>
        <p:spPr>
          <a:xfrm>
            <a:off x="7623093" y="4348227"/>
            <a:ext cx="1384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Tērauds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15321-E17D-4901-8AD1-A8F7D8ECFAEB}"/>
              </a:ext>
            </a:extLst>
          </p:cNvPr>
          <p:cNvSpPr txBox="1"/>
          <p:nvPr/>
        </p:nvSpPr>
        <p:spPr>
          <a:xfrm>
            <a:off x="4573031" y="4348227"/>
            <a:ext cx="13842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Gāzbetons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DBB6E-3224-47F4-A216-43F2DE0EFA2A}"/>
              </a:ext>
            </a:extLst>
          </p:cNvPr>
          <p:cNvSpPr txBox="1"/>
          <p:nvPr/>
        </p:nvSpPr>
        <p:spPr>
          <a:xfrm>
            <a:off x="3353831" y="8114680"/>
            <a:ext cx="1078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Emisija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8DAF86-320B-442B-9818-D91302C1251C}"/>
              </a:ext>
            </a:extLst>
          </p:cNvPr>
          <p:cNvSpPr txBox="1"/>
          <p:nvPr/>
        </p:nvSpPr>
        <p:spPr>
          <a:xfrm>
            <a:off x="4878862" y="8114680"/>
            <a:ext cx="1078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Uzkrāšana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F113DE-8B51-4793-9E9E-7A0503F248D5}"/>
              </a:ext>
            </a:extLst>
          </p:cNvPr>
          <p:cNvSpPr txBox="1"/>
          <p:nvPr/>
        </p:nvSpPr>
        <p:spPr>
          <a:xfrm>
            <a:off x="6430932" y="8114680"/>
            <a:ext cx="1078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Starpība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CCEAE-BFA1-40DE-9B03-36734E705780}"/>
              </a:ext>
            </a:extLst>
          </p:cNvPr>
          <p:cNvSpPr txBox="1"/>
          <p:nvPr/>
        </p:nvSpPr>
        <p:spPr>
          <a:xfrm>
            <a:off x="12366019" y="7945403"/>
            <a:ext cx="2375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Būvniecības stadija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4E6E71-21B4-4875-8A45-CE1E3E719A5D}"/>
              </a:ext>
            </a:extLst>
          </p:cNvPr>
          <p:cNvSpPr txBox="1"/>
          <p:nvPr/>
        </p:nvSpPr>
        <p:spPr>
          <a:xfrm>
            <a:off x="16763999" y="6515100"/>
            <a:ext cx="10344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Emisija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A1AB65-D53B-4FC0-A18A-10BD28D4D340}"/>
              </a:ext>
            </a:extLst>
          </p:cNvPr>
          <p:cNvSpPr txBox="1"/>
          <p:nvPr/>
        </p:nvSpPr>
        <p:spPr>
          <a:xfrm>
            <a:off x="16742973" y="6131272"/>
            <a:ext cx="1078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Uzkrāšana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5F6367-872C-45F7-B18A-675B11FC7015}"/>
              </a:ext>
            </a:extLst>
          </p:cNvPr>
          <p:cNvSpPr txBox="1"/>
          <p:nvPr/>
        </p:nvSpPr>
        <p:spPr>
          <a:xfrm rot="16200000">
            <a:off x="8308333" y="6215093"/>
            <a:ext cx="3048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Uzkrāšanas / emisijas īpatsvars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0B4BDE-2555-436E-97D7-8B1E579C3C35}"/>
              </a:ext>
            </a:extLst>
          </p:cNvPr>
          <p:cNvSpPr txBox="1"/>
          <p:nvPr/>
        </p:nvSpPr>
        <p:spPr>
          <a:xfrm rot="18820434">
            <a:off x="10961144" y="4184213"/>
            <a:ext cx="10783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Pamati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C73E0-890C-4CB4-86B1-A61851358BCA}"/>
              </a:ext>
            </a:extLst>
          </p:cNvPr>
          <p:cNvSpPr txBox="1"/>
          <p:nvPr/>
        </p:nvSpPr>
        <p:spPr>
          <a:xfrm rot="18854010">
            <a:off x="11572773" y="4117168"/>
            <a:ext cx="1547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Ārējās sienas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85D25C-7CC7-4011-A2A5-1FB47A61A9A7}"/>
              </a:ext>
            </a:extLst>
          </p:cNvPr>
          <p:cNvSpPr txBox="1"/>
          <p:nvPr/>
        </p:nvSpPr>
        <p:spPr>
          <a:xfrm rot="18854010">
            <a:off x="12349977" y="4178949"/>
            <a:ext cx="1547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Iekšējās sienas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4C1A7E-14BA-4357-827A-FEC5AA8D9164}"/>
              </a:ext>
            </a:extLst>
          </p:cNvPr>
          <p:cNvSpPr txBox="1"/>
          <p:nvPr/>
        </p:nvSpPr>
        <p:spPr>
          <a:xfrm rot="18854010">
            <a:off x="13135770" y="4165391"/>
            <a:ext cx="1547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Grīda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FBCBF-9DDC-43C4-B310-63A91A9E833E}"/>
              </a:ext>
            </a:extLst>
          </p:cNvPr>
          <p:cNvSpPr txBox="1"/>
          <p:nvPr/>
        </p:nvSpPr>
        <p:spPr>
          <a:xfrm rot="18854010">
            <a:off x="13878333" y="4117169"/>
            <a:ext cx="1547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Jumts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BB2767-53A0-4F10-A010-95DA8CB41D63}"/>
              </a:ext>
            </a:extLst>
          </p:cNvPr>
          <p:cNvSpPr txBox="1"/>
          <p:nvPr/>
        </p:nvSpPr>
        <p:spPr>
          <a:xfrm rot="18854010">
            <a:off x="14619967" y="4041320"/>
            <a:ext cx="17632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Durvis un logi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7DD50-55E8-4978-82E5-A04AA95234AA}"/>
              </a:ext>
            </a:extLst>
          </p:cNvPr>
          <p:cNvSpPr txBox="1"/>
          <p:nvPr/>
        </p:nvSpPr>
        <p:spPr>
          <a:xfrm rot="18854010">
            <a:off x="15499947" y="4099750"/>
            <a:ext cx="15474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Citi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803D44-B4FA-4EC4-BB39-30D5C00C1B6B}"/>
              </a:ext>
            </a:extLst>
          </p:cNvPr>
          <p:cNvSpPr txBox="1"/>
          <p:nvPr/>
        </p:nvSpPr>
        <p:spPr>
          <a:xfrm>
            <a:off x="12968144" y="3041870"/>
            <a:ext cx="2375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kg CO</a:t>
            </a:r>
            <a:r>
              <a:rPr lang="lv-LV" sz="1600" b="1" baseline="-25000" dirty="0"/>
              <a:t>2</a:t>
            </a:r>
            <a:r>
              <a:rPr lang="lv-LV" sz="1600" b="1" dirty="0"/>
              <a:t> / m</a:t>
            </a:r>
            <a:r>
              <a:rPr lang="lv-LV" sz="1600" b="1" baseline="30000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EF387-C040-42F0-B327-DD26E1264BFD}"/>
              </a:ext>
            </a:extLst>
          </p:cNvPr>
          <p:cNvSpPr txBox="1"/>
          <p:nvPr/>
        </p:nvSpPr>
        <p:spPr>
          <a:xfrm>
            <a:off x="10269802" y="604627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Cietais PVC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BE9959-FF15-4E27-A163-634E33DE355F}"/>
              </a:ext>
            </a:extLst>
          </p:cNvPr>
          <p:cNvSpPr txBox="1"/>
          <p:nvPr/>
        </p:nvSpPr>
        <p:spPr>
          <a:xfrm>
            <a:off x="10292250" y="877455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Tērauds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96B030-51CE-43C2-A3CD-EAB124AC34DC}"/>
              </a:ext>
            </a:extLst>
          </p:cNvPr>
          <p:cNvSpPr txBox="1"/>
          <p:nvPr/>
        </p:nvSpPr>
        <p:spPr>
          <a:xfrm>
            <a:off x="10292250" y="1171180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Metāllūžņi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626D52-4223-4294-B220-1DD261D06302}"/>
              </a:ext>
            </a:extLst>
          </p:cNvPr>
          <p:cNvSpPr txBox="1"/>
          <p:nvPr/>
        </p:nvSpPr>
        <p:spPr>
          <a:xfrm>
            <a:off x="10292250" y="1455081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Alumīnijs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8B36A4-047D-4642-83C6-7428159F4FDE}"/>
              </a:ext>
            </a:extLst>
          </p:cNvPr>
          <p:cNvSpPr txBox="1"/>
          <p:nvPr/>
        </p:nvSpPr>
        <p:spPr>
          <a:xfrm>
            <a:off x="10292250" y="1761255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Māla ķieģelis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2E83FC-A6D5-4EC3-BF0E-0D97DE50F9FC}"/>
              </a:ext>
            </a:extLst>
          </p:cNvPr>
          <p:cNvSpPr txBox="1"/>
          <p:nvPr/>
        </p:nvSpPr>
        <p:spPr>
          <a:xfrm>
            <a:off x="10292250" y="1991818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err="1"/>
              <a:t>Vieglbetons</a:t>
            </a:r>
            <a:endParaRPr lang="lv-LV" sz="1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549E5E-6ED1-4C53-B81D-077A39B1DACE}"/>
              </a:ext>
            </a:extLst>
          </p:cNvPr>
          <p:cNvSpPr txBox="1"/>
          <p:nvPr/>
        </p:nvSpPr>
        <p:spPr>
          <a:xfrm>
            <a:off x="10292250" y="2280052"/>
            <a:ext cx="14266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/>
              <a:t>Zāģmateriāli</a:t>
            </a:r>
          </a:p>
        </p:txBody>
      </p:sp>
    </p:spTree>
    <p:extLst>
      <p:ext uri="{BB962C8B-B14F-4D97-AF65-F5344CB8AC3E}">
        <p14:creationId xmlns:p14="http://schemas.microsoft.com/office/powerpoint/2010/main" val="325532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3729" y="1028700"/>
            <a:ext cx="16573500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Kokmateriālu izmantošanas ieguvumi videi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1"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ENERĢĒTIKAS PRASĪBAS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Kokmateriālu ražošana ir tīra nozare, jo tai nav nepieciešami ļoti iespaidīgi rūpniecības procesi.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50672"/>
            <a:chOff x="0" y="-19050"/>
            <a:chExt cx="9013889" cy="3267562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MEŽU ATJAUNOŠANA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7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Tā kā kokmateriālu izmantošanai nepieciešams vairāku koku patēriņš, mež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u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 atjaunošana atjaunotu mežu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s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, nodrošinot labākas kvalitātes gaisu atmosfērā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4656"/>
            <a:chOff x="0" y="-19050"/>
            <a:chExt cx="9013889" cy="2686207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CO2 ABSORPCIJA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Koksne var turpināt absorbēt CO2 arī pēc koka  nociršanas, tāpēc katrs koksnes mājoklis palīdz videi radīt labāku.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829800" y="6183142"/>
            <a:ext cx="6900894" cy="2940276"/>
            <a:chOff x="-187303" y="-671855"/>
            <a:chExt cx="9201192" cy="3920366"/>
          </a:xfrm>
        </p:grpSpPr>
        <p:sp>
          <p:nvSpPr>
            <p:cNvPr id="17" name="TextBox 17"/>
            <p:cNvSpPr txBox="1"/>
            <p:nvPr/>
          </p:nvSpPr>
          <p:spPr>
            <a:xfrm>
              <a:off x="-187303" y="-671855"/>
              <a:ext cx="9201192" cy="1374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PĀRSTRĀDĀJAMS UNLIETOJAMS ATKĀRTOTI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7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Koka elementus būvniecībā var izmantot vairāk nekā vienu reizi. Turklāt, kad koksnes elements vairs nav noderīgs, to var pārstrādāt citiem mērķiem.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5DCCF704-BB12-447F-99CB-FD33557AB78A}"/>
              </a:ext>
            </a:extLst>
          </p:cNvPr>
          <p:cNvSpPr txBox="1"/>
          <p:nvPr/>
        </p:nvSpPr>
        <p:spPr>
          <a:xfrm>
            <a:off x="9651560" y="9620280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2. nodarbība: Klimata ietekme uz koka ēkām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595</Words>
  <Application>Microsoft Office PowerPoint</Application>
  <PresentationFormat>Custom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Angsana New</vt:lpstr>
      <vt:lpstr>Glos</vt:lpstr>
      <vt:lpstr>Arial</vt:lpstr>
      <vt:lpstr>League Spartan</vt:lpstr>
      <vt:lpstr>Glacial Indifference</vt:lpstr>
      <vt:lpstr>Glacial Indifference Bold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64</cp:revision>
  <dcterms:created xsi:type="dcterms:W3CDTF">2006-08-16T00:00:00Z</dcterms:created>
  <dcterms:modified xsi:type="dcterms:W3CDTF">2021-11-17T18:32:49Z</dcterms:modified>
  <dc:identifier>DAD7Xzioke4</dc:identifier>
</cp:coreProperties>
</file>