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13"/>
  </p:notesMasterIdLst>
  <p:sldIdLst>
    <p:sldId id="256" r:id="rId2"/>
    <p:sldId id="257" r:id="rId3"/>
    <p:sldId id="258" r:id="rId4"/>
    <p:sldId id="267" r:id="rId5"/>
    <p:sldId id="268" r:id="rId6"/>
    <p:sldId id="269" r:id="rId7"/>
    <p:sldId id="270" r:id="rId8"/>
    <p:sldId id="271" r:id="rId9"/>
    <p:sldId id="259" r:id="rId10"/>
    <p:sldId id="260" r:id="rId11"/>
    <p:sldId id="264"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Glacial Indifference" panose="020B0604020202020204" charset="0"/>
      <p:regular r:id="rId18"/>
    </p:embeddedFont>
    <p:embeddedFont>
      <p:font typeface="Glacial Indifference Bold" panose="020B0604020202020204" charset="0"/>
      <p:regular r:id="rId19"/>
    </p:embeddedFont>
    <p:embeddedFont>
      <p:font typeface="League Spartan" panose="020B0604020202020204" charset="0"/>
      <p:regular r:id="rId20"/>
    </p:embeddedFont>
    <p:embeddedFont>
      <p:font typeface="Verdana" panose="020B060403050404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 id="2" name="Julia Katholnig" initials="JK" lastIdx="6" clrIdx="1">
    <p:extLst>
      <p:ext uri="{19B8F6BF-5375-455C-9EA6-DF929625EA0E}">
        <p15:presenceInfo xmlns:p15="http://schemas.microsoft.com/office/powerpoint/2012/main" userId="S::katholnig@holzcluster-steiermark.at::43b04be6-f182-4a7e-ba59-8fd0a88d2e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68AFD2"/>
    <a:srgbClr val="52584D"/>
    <a:srgbClr val="1E4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0" d="100"/>
          <a:sy n="60" d="100"/>
        </p:scale>
        <p:origin x="7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10/1/2021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10/1/2021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CfQ_60HuaTQ" TargetMode="External"/><Relationship Id="rId3" Type="http://schemas.openxmlformats.org/officeDocument/2006/relationships/hyperlink" Target="https://www.youtube.com/watch?v=NoFex15PE1Y" TargetMode="External"/><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jpeg"/><Relationship Id="rId5" Type="http://schemas.openxmlformats.org/officeDocument/2006/relationships/hyperlink" Target="https://www.youtube.com/watch?v=qFwOcHbJats" TargetMode="External"/><Relationship Id="rId10" Type="http://schemas.openxmlformats.org/officeDocument/2006/relationships/hyperlink" Target="https://www.youtube.com/watch?v=U1FyLa6Fm3M" TargetMode="External"/><Relationship Id="rId4" Type="http://schemas.openxmlformats.org/officeDocument/2006/relationships/hyperlink" Target="https://www.youtube.com/watch?v=iPoaGcyQ3us&amp;feature=emb_logo" TargetMode="External"/><Relationship Id="rId9" Type="http://schemas.openxmlformats.org/officeDocument/2006/relationships/hyperlink" Target="http://www.youtube.com/watch?time_continue=25&amp;v=zbpFLABn7cE&amp;feature=emb_log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uvhvR8KwWhw" TargetMode="External"/><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www.youtube.com/watch?v=rzVoBog8A_4" TargetMode="External"/><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hyperlink" Target="https://synteko.com/" TargetMode="External"/><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0.jpeg"/><Relationship Id="rId2" Type="http://schemas.openxmlformats.org/officeDocument/2006/relationships/hyperlink" Target="https://www.adler-colorshop.com/en/" TargetMode="External"/><Relationship Id="rId1" Type="http://schemas.openxmlformats.org/officeDocument/2006/relationships/slideLayout" Target="../slideLayouts/slideLayout7.xml"/><Relationship Id="rId6" Type="http://schemas.openxmlformats.org/officeDocument/2006/relationships/hyperlink" Target="https://www.beckers-group.com/" TargetMode="External"/><Relationship Id="rId11" Type="http://schemas.openxmlformats.org/officeDocument/2006/relationships/image" Target="../media/image29.jpg"/><Relationship Id="rId5" Type="http://schemas.openxmlformats.org/officeDocument/2006/relationships/image" Target="../media/image25.png"/><Relationship Id="rId10" Type="http://schemas.openxmlformats.org/officeDocument/2006/relationships/image" Target="../media/image28.jpg"/><Relationship Id="rId4" Type="http://schemas.openxmlformats.org/officeDocument/2006/relationships/hyperlink" Target="https://www.remmers.com/de" TargetMode="Externa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26" y="-320807"/>
            <a:ext cx="14575321" cy="10928615"/>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1728679"/>
            </a:xfrm>
            <a:prstGeom prst="rect">
              <a:avLst/>
            </a:prstGeom>
            <a:grpFill/>
          </p:spPr>
          <p:txBody>
            <a:bodyPr lIns="0" tIns="0" rIns="0" bIns="0" rtlCol="0" anchor="t">
              <a:spAutoFit/>
            </a:bodyPr>
            <a:lstStyle/>
            <a:p>
              <a:pPr algn="l">
                <a:lnSpc>
                  <a:spcPts val="10580"/>
                </a:lnSpc>
              </a:pPr>
              <a:r>
                <a:rPr lang="en-US" sz="6600" spc="92" dirty="0" err="1">
                  <a:solidFill>
                    <a:srgbClr val="FEFFF8"/>
                  </a:solidFill>
                  <a:latin typeface="League Spartan"/>
                </a:rPr>
                <a:t>Lektion</a:t>
              </a:r>
              <a:r>
                <a:rPr lang="en-US" sz="6600" spc="92" dirty="0">
                  <a:solidFill>
                    <a:srgbClr val="FEFFF8"/>
                  </a:solidFill>
                  <a:latin typeface="League Spartan"/>
                </a:rPr>
                <a:t> </a:t>
              </a:r>
              <a:r>
                <a:rPr lang="lv-LV" sz="6600" spc="92" dirty="0">
                  <a:solidFill>
                    <a:srgbClr val="FEFFF8"/>
                  </a:solidFill>
                  <a:latin typeface="League Spartan"/>
                </a:rPr>
                <a:t>2</a:t>
              </a:r>
              <a:endParaRPr lang="en-US" sz="6600" spc="92" dirty="0">
                <a:solidFill>
                  <a:srgbClr val="FEFFF8"/>
                </a:solidFill>
                <a:latin typeface="League Spartan"/>
              </a:endParaRPr>
            </a:p>
          </p:txBody>
        </p:sp>
        <p:sp>
          <p:nvSpPr>
            <p:cNvPr id="6" name="TextBox 6"/>
            <p:cNvSpPr txBox="1"/>
            <p:nvPr/>
          </p:nvSpPr>
          <p:spPr>
            <a:xfrm>
              <a:off x="1913347" y="4948184"/>
              <a:ext cx="17424401" cy="586572"/>
            </a:xfrm>
            <a:prstGeom prst="rect">
              <a:avLst/>
            </a:prstGeom>
            <a:grpFill/>
          </p:spPr>
          <p:txBody>
            <a:bodyPr wrap="square" lIns="0" tIns="0" rIns="0" bIns="0" rtlCol="0" anchor="t">
              <a:spAutoFit/>
            </a:bodyPr>
            <a:lstStyle/>
            <a:p>
              <a:pPr>
                <a:lnSpc>
                  <a:spcPts val="3645"/>
                </a:lnSpc>
              </a:pPr>
              <a:r>
                <a:rPr lang="de-DE" sz="2800" dirty="0">
                  <a:solidFill>
                    <a:schemeClr val="bg1"/>
                  </a:solidFill>
                </a:rPr>
                <a:t>Möglichkeiten zur Verbesserung der Holzeigenschaften, Holzschutz und Haltbarkeit</a:t>
              </a:r>
              <a:endParaRPr lang="en-US" sz="2700" spc="135" dirty="0">
                <a:solidFill>
                  <a:schemeClr val="bg1"/>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87313"/>
            </a:xfrm>
            <a:prstGeom prst="rect">
              <a:avLst/>
            </a:prstGeom>
            <a:grpFill/>
          </p:spPr>
          <p:txBody>
            <a:bodyPr wrap="square" lIns="0" tIns="0" rIns="0" bIns="0" rtlCol="0" anchor="t">
              <a:spAutoFit/>
            </a:bodyPr>
            <a:lstStyle/>
            <a:p>
              <a:pPr algn="l">
                <a:lnSpc>
                  <a:spcPts val="3000"/>
                </a:lnSpc>
              </a:pPr>
              <a:r>
                <a:rPr lang="de-AT" sz="2400" spc="150" dirty="0">
                  <a:solidFill>
                    <a:srgbClr val="FEFFF8"/>
                  </a:solidFill>
                  <a:latin typeface="Glacial Indifference Bold"/>
                </a:rPr>
                <a:t>LERNEINHEIT </a:t>
              </a:r>
              <a:r>
                <a:rPr lang="en-US" sz="2400" spc="150" dirty="0">
                  <a:solidFill>
                    <a:srgbClr val="FEFFF8"/>
                  </a:solidFill>
                  <a:latin typeface="Glacial Indifference Bold"/>
                </a:rPr>
                <a:t>1:</a:t>
              </a:r>
              <a:r>
                <a:rPr lang="el-GR" sz="2400" spc="150" dirty="0">
                  <a:solidFill>
                    <a:srgbClr val="FEFFF8"/>
                  </a:solidFill>
                  <a:latin typeface="Glacial Indifference Bold"/>
                </a:rPr>
                <a:t> </a:t>
              </a: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n-US" sz="5000" spc="100" dirty="0" err="1">
                <a:solidFill>
                  <a:srgbClr val="456A2C"/>
                </a:solidFill>
                <a:latin typeface="League Spartan"/>
              </a:rPr>
              <a:t>Vorteile</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607365"/>
            <a:chOff x="0" y="-19050"/>
            <a:chExt cx="9013889" cy="2143153"/>
          </a:xfrm>
        </p:grpSpPr>
        <p:sp>
          <p:nvSpPr>
            <p:cNvPr id="5" name="TextBox 5"/>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INDUSTRIELLE ANWENDUNGEN</a:t>
              </a:r>
            </a:p>
          </p:txBody>
        </p:sp>
        <p:sp>
          <p:nvSpPr>
            <p:cNvPr id="6" name="TextBox 6"/>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Nicht immer notwendig - kann zu Hause durchgeführt werden, z.B. neu streichen</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1607365"/>
            <a:chOff x="0" y="-19050"/>
            <a:chExt cx="9013889" cy="2143153"/>
          </a:xfrm>
        </p:grpSpPr>
        <p:sp>
          <p:nvSpPr>
            <p:cNvPr id="9" name="TextBox 9"/>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HOLZARTEN</a:t>
              </a:r>
            </a:p>
          </p:txBody>
        </p:sp>
        <p:sp>
          <p:nvSpPr>
            <p:cNvPr id="10" name="TextBox 10"/>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Einige der Holzarten sind von Natur aus widerstandsfähig (Eiche, Teak usw.)</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1607365"/>
            <a:chOff x="0" y="-19050"/>
            <a:chExt cx="9013889" cy="2143153"/>
          </a:xfrm>
        </p:grpSpPr>
        <p:sp>
          <p:nvSpPr>
            <p:cNvPr id="13" name="TextBox 13"/>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EFFIZIENZ</a:t>
              </a:r>
            </a:p>
          </p:txBody>
        </p:sp>
        <p:sp>
          <p:nvSpPr>
            <p:cNvPr id="14" name="TextBox 14"/>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panose="020B0604020202020204" charset="0"/>
                </a:rPr>
                <a:t>Holzmaterialien sollten für eine längere Lebensdauer geschützt werden</a:t>
              </a:r>
              <a:endParaRPr lang="en-US" sz="2400" spc="120" dirty="0">
                <a:solidFill>
                  <a:srgbClr val="456A2C"/>
                </a:solidFill>
                <a:latin typeface="Glacial Indifference" panose="020B0604020202020204" charset="0"/>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11321"/>
            <a:chOff x="0" y="-19050"/>
            <a:chExt cx="9013889" cy="2681761"/>
          </a:xfrm>
        </p:grpSpPr>
        <p:sp>
          <p:nvSpPr>
            <p:cNvPr id="17" name="TextBox 17"/>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UMWELTFREUNDLICH</a:t>
              </a:r>
            </a:p>
          </p:txBody>
        </p:sp>
        <p:sp>
          <p:nvSpPr>
            <p:cNvPr id="18" name="TextBox 18"/>
            <p:cNvSpPr txBox="1"/>
            <p:nvPr/>
          </p:nvSpPr>
          <p:spPr>
            <a:xfrm>
              <a:off x="0" y="961391"/>
              <a:ext cx="9013889" cy="1701320"/>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Immer mehr Lacke und Farben werden umweltfreundlicher mit Lösungen auf Wasserbasis produziert</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10</a:t>
            </a:fld>
            <a:endParaRPr lang="en-US" sz="2400" spc="120" dirty="0">
              <a:solidFill>
                <a:srgbClr val="1E4D65"/>
              </a:solidFill>
              <a:latin typeface="Glacial Indifference"/>
            </a:endParaRPr>
          </a:p>
        </p:txBody>
      </p:sp>
      <p:sp>
        <p:nvSpPr>
          <p:cNvPr id="22" name="TextBox 9">
            <a:extLst>
              <a:ext uri="{FF2B5EF4-FFF2-40B4-BE49-F238E27FC236}">
                <a16:creationId xmlns:a16="http://schemas.microsoft.com/office/drawing/2014/main" id="{2D2A31C1-DD57-4AB1-BD43-5684EC034B70}"/>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4559205"/>
            <a:chOff x="0" y="0"/>
            <a:chExt cx="11180564" cy="6078940"/>
          </a:xfrm>
        </p:grpSpPr>
        <p:sp>
          <p:nvSpPr>
            <p:cNvPr id="4" name="AutoShape 4"/>
            <p:cNvSpPr/>
            <p:nvPr/>
          </p:nvSpPr>
          <p:spPr>
            <a:xfrm>
              <a:off x="0" y="0"/>
              <a:ext cx="11180564" cy="6078940"/>
            </a:xfrm>
            <a:prstGeom prst="rect">
              <a:avLst/>
            </a:prstGeom>
            <a:solidFill>
              <a:srgbClr val="456A2C"/>
            </a:solidFill>
          </p:spPr>
        </p:sp>
        <p:sp>
          <p:nvSpPr>
            <p:cNvPr id="5" name="TextBox 5"/>
            <p:cNvSpPr txBox="1"/>
            <p:nvPr/>
          </p:nvSpPr>
          <p:spPr>
            <a:xfrm>
              <a:off x="982007" y="1694973"/>
              <a:ext cx="9216551" cy="1395253"/>
            </a:xfrm>
            <a:prstGeom prst="rect">
              <a:avLst/>
            </a:prstGeom>
          </p:spPr>
          <p:txBody>
            <a:bodyPr lIns="0" tIns="0" rIns="0" bIns="0" rtlCol="0" anchor="t">
              <a:spAutoFit/>
            </a:bodyPr>
            <a:lstStyle/>
            <a:p>
              <a:pPr algn="l">
                <a:lnSpc>
                  <a:spcPts val="8370"/>
                </a:lnSpc>
              </a:pPr>
              <a:r>
                <a:rPr lang="en-GB" sz="6200" spc="310" dirty="0" err="1">
                  <a:solidFill>
                    <a:srgbClr val="FEFFF8"/>
                  </a:solidFill>
                  <a:latin typeface="League Spartan"/>
                </a:rPr>
                <a:t>Quellen</a:t>
              </a:r>
              <a:endParaRPr lang="en-GB" sz="6200" spc="310" dirty="0">
                <a:solidFill>
                  <a:srgbClr val="FEFFF8"/>
                </a:solidFill>
                <a:latin typeface="League Spartan"/>
              </a:endParaRPr>
            </a:p>
          </p:txBody>
        </p:sp>
        <p:sp>
          <p:nvSpPr>
            <p:cNvPr id="6" name="TextBox 6"/>
            <p:cNvSpPr txBox="1"/>
            <p:nvPr/>
          </p:nvSpPr>
          <p:spPr>
            <a:xfrm>
              <a:off x="982007" y="3543283"/>
              <a:ext cx="9215776" cy="1641475"/>
            </a:xfrm>
            <a:prstGeom prst="rect">
              <a:avLst/>
            </a:prstGeom>
          </p:spPr>
          <p:txBody>
            <a:bodyPr lIns="0" tIns="0" rIns="0" bIns="0" rtlCol="0" anchor="t">
              <a:spAutoFit/>
            </a:bodyPr>
            <a:lstStyle/>
            <a:p>
              <a:pPr algn="l">
                <a:lnSpc>
                  <a:spcPts val="4810"/>
                </a:lnSpc>
              </a:pPr>
              <a:r>
                <a:rPr lang="en-GB" sz="3700" spc="185" dirty="0">
                  <a:solidFill>
                    <a:srgbClr val="FEFFF8"/>
                  </a:solidFill>
                  <a:latin typeface="League Spartan"/>
                </a:rPr>
                <a:t>JOURNALS UND PUBLIKATIONEN</a:t>
              </a:r>
            </a:p>
          </p:txBody>
        </p:sp>
      </p:grpSp>
      <p:grpSp>
        <p:nvGrpSpPr>
          <p:cNvPr id="7" name="Group 7"/>
          <p:cNvGrpSpPr/>
          <p:nvPr/>
        </p:nvGrpSpPr>
        <p:grpSpPr>
          <a:xfrm>
            <a:off x="10141449" y="1014413"/>
            <a:ext cx="7536951" cy="7478970"/>
            <a:chOff x="0" y="-19049"/>
            <a:chExt cx="9490469" cy="9971961"/>
          </a:xfrm>
        </p:grpSpPr>
        <p:sp>
          <p:nvSpPr>
            <p:cNvPr id="9" name="TextBox 9"/>
            <p:cNvSpPr txBox="1"/>
            <p:nvPr/>
          </p:nvSpPr>
          <p:spPr>
            <a:xfrm>
              <a:off x="0" y="-19049"/>
              <a:ext cx="9490469" cy="9971961"/>
            </a:xfrm>
            <a:prstGeom prst="rect">
              <a:avLst/>
            </a:prstGeom>
          </p:spPr>
          <p:txBody>
            <a:bodyPr lIns="0" tIns="0" rIns="0" bIns="0" rtlCol="0" anchor="t">
              <a:spAutoFit/>
            </a:bodyPr>
            <a:lstStyle/>
            <a:p>
              <a:pPr marL="342900" lvl="0" indent="-342900" algn="just">
                <a:buFont typeface="+mj-lt"/>
                <a:buAutoNum type="arabicPeriod"/>
              </a:pPr>
              <a:r>
                <a:rPr lang="en-GB" dirty="0">
                  <a:solidFill>
                    <a:srgbClr val="456A2C"/>
                  </a:solidFill>
                  <a:latin typeface="Glacial Indifference" panose="020B0604020202020204" charset="0"/>
                </a:rPr>
                <a:t>EN 335:2013   Durability of wood and wood-based products – Use classes: definitions, application to solid wood and wood-based products</a:t>
              </a:r>
            </a:p>
            <a:p>
              <a:pPr marL="342900" lvl="0" indent="-342900" algn="just">
                <a:buFont typeface="+mj-lt"/>
                <a:buAutoNum type="arabicPeriod"/>
              </a:pPr>
              <a:r>
                <a:rPr lang="en-GB" dirty="0">
                  <a:solidFill>
                    <a:srgbClr val="456A2C"/>
                  </a:solidFill>
                  <a:latin typeface="Glacial Indifference" panose="020B0604020202020204" charset="0"/>
                </a:rPr>
                <a:t>EN 350:2016 Durability of wood and wood-based products – Testing and classification of the durability to biological agents of wood and wood-based materials</a:t>
              </a:r>
            </a:p>
            <a:p>
              <a:pPr marL="342900" lvl="0" indent="-342900" algn="just">
                <a:buFont typeface="+mj-lt"/>
                <a:buAutoNum type="arabicPeriod"/>
              </a:pPr>
              <a:r>
                <a:rPr lang="en-GB" dirty="0">
                  <a:solidFill>
                    <a:srgbClr val="456A2C"/>
                  </a:solidFill>
                  <a:latin typeface="Glacial Indifference" panose="020B0604020202020204" charset="0"/>
                </a:rPr>
                <a:t>EN 975-1:2009 Sawn timber - Appearance grading of hardwoods - Part 1: Oak and beech is used.</a:t>
              </a:r>
            </a:p>
            <a:p>
              <a:pPr marL="342900" lvl="0" indent="-342900" algn="just">
                <a:buFont typeface="+mj-lt"/>
                <a:buAutoNum type="arabicPeriod"/>
              </a:pPr>
              <a:r>
                <a:rPr lang="en-GB" dirty="0">
                  <a:solidFill>
                    <a:srgbClr val="456A2C"/>
                  </a:solidFill>
                  <a:latin typeface="Glacial Indifference" panose="020B0604020202020204" charset="0"/>
                </a:rPr>
                <a:t>EN 1912 "Structural Timber. Strength classes. Assignment of visual grades and species"</a:t>
              </a:r>
            </a:p>
            <a:p>
              <a:pPr marL="342900" lvl="0" indent="-342900" algn="just">
                <a:buFont typeface="+mj-lt"/>
                <a:buAutoNum type="arabicPeriod"/>
              </a:pPr>
              <a:r>
                <a:rPr lang="en-GB" dirty="0">
                  <a:solidFill>
                    <a:srgbClr val="456A2C"/>
                  </a:solidFill>
                  <a:latin typeface="Glacial Indifference" panose="020B0604020202020204" charset="0"/>
                </a:rPr>
                <a:t>Hill C.A.S. Wood Modification. Chichester: John Wiley &amp; Sons, Ltd, 2006. 239 p.</a:t>
              </a:r>
            </a:p>
            <a:p>
              <a:pPr marL="342900" lvl="0" indent="-342900" algn="just">
                <a:buFont typeface="+mj-lt"/>
                <a:buAutoNum type="arabicPeriod"/>
              </a:pPr>
              <a:r>
                <a:rPr lang="en-GB" dirty="0" err="1">
                  <a:solidFill>
                    <a:srgbClr val="456A2C"/>
                  </a:solidFill>
                  <a:latin typeface="Glacial Indifference" panose="020B0604020202020204" charset="0"/>
                </a:rPr>
                <a:t>Hoadley</a:t>
              </a:r>
              <a:r>
                <a:rPr lang="en-GB" dirty="0">
                  <a:solidFill>
                    <a:srgbClr val="456A2C"/>
                  </a:solidFill>
                  <a:latin typeface="Glacial Indifference" panose="020B0604020202020204" charset="0"/>
                </a:rPr>
                <a:t> R.B. Understanding Wood: A Craftsman's Guide to Wood Technology. The Taunton Press, 2000. 288 p.</a:t>
              </a:r>
            </a:p>
            <a:p>
              <a:pPr marL="342900" lvl="0" indent="-342900" algn="just">
                <a:buFont typeface="+mj-lt"/>
                <a:buAutoNum type="arabicPeriod"/>
              </a:pPr>
              <a:r>
                <a:rPr lang="en-GB" dirty="0" err="1">
                  <a:solidFill>
                    <a:srgbClr val="456A2C"/>
                  </a:solidFill>
                  <a:latin typeface="Glacial Indifference" panose="020B0604020202020204" charset="0"/>
                </a:rPr>
                <a:t>Porteous</a:t>
              </a:r>
              <a:r>
                <a:rPr lang="en-GB" dirty="0">
                  <a:solidFill>
                    <a:srgbClr val="456A2C"/>
                  </a:solidFill>
                  <a:latin typeface="Glacial Indifference" panose="020B0604020202020204" charset="0"/>
                </a:rPr>
                <a:t> J., </a:t>
              </a:r>
              <a:r>
                <a:rPr lang="en-GB" dirty="0" err="1">
                  <a:solidFill>
                    <a:srgbClr val="456A2C"/>
                  </a:solidFill>
                  <a:latin typeface="Glacial Indifference" panose="020B0604020202020204" charset="0"/>
                </a:rPr>
                <a:t>Kermani</a:t>
              </a:r>
              <a:r>
                <a:rPr lang="en-GB" dirty="0">
                  <a:solidFill>
                    <a:srgbClr val="456A2C"/>
                  </a:solidFill>
                  <a:latin typeface="Glacial Indifference" panose="020B0604020202020204" charset="0"/>
                </a:rPr>
                <a:t> A. Structural Timber Design to Eurocode 5 (Second edition). 2013., Willey-Blackwell, 640 p.</a:t>
              </a:r>
            </a:p>
            <a:p>
              <a:pPr marL="342900" lvl="0" indent="-342900" algn="just">
                <a:buFont typeface="+mj-lt"/>
                <a:buAutoNum type="arabicPeriod"/>
              </a:pPr>
              <a:r>
                <a:rPr lang="en-GB" dirty="0">
                  <a:solidFill>
                    <a:srgbClr val="456A2C"/>
                  </a:solidFill>
                  <a:latin typeface="Glacial Indifference" panose="020B0604020202020204" charset="0"/>
                </a:rPr>
                <a:t>Porter T. Wood identification and Use. GMC Publications, 2007., 288 p.</a:t>
              </a:r>
            </a:p>
            <a:p>
              <a:pPr marL="342900" lvl="0" indent="-342900" algn="just">
                <a:buFont typeface="+mj-lt"/>
                <a:buAutoNum type="arabicPeriod"/>
              </a:pPr>
              <a:r>
                <a:rPr lang="en-GB" dirty="0">
                  <a:solidFill>
                    <a:srgbClr val="456A2C"/>
                  </a:solidFill>
                  <a:latin typeface="Glacial Indifference" panose="020B0604020202020204" charset="0"/>
                </a:rPr>
                <a:t>Rowell R.M. Handbook of wood chemistry and wood composites. London: </a:t>
              </a:r>
              <a:r>
                <a:rPr lang="en-GB" dirty="0" err="1">
                  <a:solidFill>
                    <a:srgbClr val="456A2C"/>
                  </a:solidFill>
                  <a:latin typeface="Glacial Indifference" panose="020B0604020202020204" charset="0"/>
                </a:rPr>
                <a:t>Taylor&amp;Francis</a:t>
              </a:r>
              <a:r>
                <a:rPr lang="en-GB" dirty="0">
                  <a:solidFill>
                    <a:srgbClr val="456A2C"/>
                  </a:solidFill>
                  <a:latin typeface="Glacial Indifference" panose="020B0604020202020204" charset="0"/>
                </a:rPr>
                <a:t> group, London, 2005. 487 p.</a:t>
              </a:r>
            </a:p>
            <a:p>
              <a:pPr marL="342900" lvl="0" indent="-342900" algn="just">
                <a:buFont typeface="+mj-lt"/>
                <a:buAutoNum type="arabicPeriod"/>
              </a:pPr>
              <a:r>
                <a:rPr lang="en-GB" dirty="0" err="1">
                  <a:solidFill>
                    <a:srgbClr val="456A2C"/>
                  </a:solidFill>
                  <a:latin typeface="Glacial Indifference" panose="020B0604020202020204" charset="0"/>
                </a:rPr>
                <a:t>Niemz</a:t>
              </a:r>
              <a:r>
                <a:rPr lang="en-GB" dirty="0">
                  <a:solidFill>
                    <a:srgbClr val="456A2C"/>
                  </a:solidFill>
                  <a:latin typeface="Glacial Indifference" panose="020B0604020202020204" charset="0"/>
                </a:rPr>
                <a:t> P. and </a:t>
              </a:r>
              <a:r>
                <a:rPr lang="en-GB" dirty="0" err="1">
                  <a:solidFill>
                    <a:srgbClr val="456A2C"/>
                  </a:solidFill>
                  <a:latin typeface="Glacial Indifference" panose="020B0604020202020204" charset="0"/>
                </a:rPr>
                <a:t>Sonderegger</a:t>
              </a:r>
              <a:r>
                <a:rPr lang="en-GB" dirty="0">
                  <a:solidFill>
                    <a:srgbClr val="456A2C"/>
                  </a:solidFill>
                  <a:latin typeface="Glacial Indifference" panose="020B0604020202020204" charset="0"/>
                </a:rPr>
                <a:t> W. U. </a:t>
              </a:r>
              <a:r>
                <a:rPr lang="en-GB" dirty="0" err="1">
                  <a:solidFill>
                    <a:srgbClr val="456A2C"/>
                  </a:solidFill>
                  <a:latin typeface="Glacial Indifference" panose="020B0604020202020204" charset="0"/>
                </a:rPr>
                <a:t>Holzphysik</a:t>
              </a:r>
              <a:r>
                <a:rPr lang="en-GB" dirty="0">
                  <a:solidFill>
                    <a:srgbClr val="456A2C"/>
                  </a:solidFill>
                  <a:latin typeface="Glacial Indifference" panose="020B0604020202020204" charset="0"/>
                </a:rPr>
                <a:t>: </a:t>
              </a:r>
              <a:r>
                <a:rPr lang="en-GB" dirty="0" err="1">
                  <a:solidFill>
                    <a:srgbClr val="456A2C"/>
                  </a:solidFill>
                  <a:latin typeface="Glacial Indifference" panose="020B0604020202020204" charset="0"/>
                </a:rPr>
                <a:t>Physik</a:t>
              </a:r>
              <a:r>
                <a:rPr lang="en-GB" dirty="0">
                  <a:solidFill>
                    <a:srgbClr val="456A2C"/>
                  </a:solidFill>
                  <a:latin typeface="Glacial Indifference" panose="020B0604020202020204" charset="0"/>
                </a:rPr>
                <a:t> des </a:t>
              </a:r>
              <a:r>
                <a:rPr lang="en-GB" dirty="0" err="1">
                  <a:solidFill>
                    <a:srgbClr val="456A2C"/>
                  </a:solidFill>
                  <a:latin typeface="Glacial Indifference" panose="020B0604020202020204" charset="0"/>
                </a:rPr>
                <a:t>Holzes</a:t>
              </a:r>
              <a:r>
                <a:rPr lang="en-GB" dirty="0">
                  <a:solidFill>
                    <a:srgbClr val="456A2C"/>
                  </a:solidFill>
                  <a:latin typeface="Glacial Indifference" panose="020B0604020202020204" charset="0"/>
                </a:rPr>
                <a:t> und der </a:t>
              </a:r>
              <a:r>
                <a:rPr lang="en-GB" dirty="0" err="1">
                  <a:solidFill>
                    <a:srgbClr val="456A2C"/>
                  </a:solidFill>
                  <a:latin typeface="Glacial Indifference" panose="020B0604020202020204" charset="0"/>
                </a:rPr>
                <a:t>Holzwerkstoffe</a:t>
              </a:r>
              <a:r>
                <a:rPr lang="en-GB" dirty="0">
                  <a:solidFill>
                    <a:srgbClr val="456A2C"/>
                  </a:solidFill>
                  <a:latin typeface="Glacial Indifference" panose="020B0604020202020204" charset="0"/>
                </a:rPr>
                <a:t>. Carl </a:t>
              </a:r>
              <a:r>
                <a:rPr lang="en-GB" dirty="0" err="1">
                  <a:solidFill>
                    <a:srgbClr val="456A2C"/>
                  </a:solidFill>
                  <a:latin typeface="Glacial Indifference" panose="020B0604020202020204" charset="0"/>
                </a:rPr>
                <a:t>Hanser</a:t>
              </a:r>
              <a:r>
                <a:rPr lang="en-GB" dirty="0">
                  <a:solidFill>
                    <a:srgbClr val="456A2C"/>
                  </a:solidFill>
                  <a:latin typeface="Glacial Indifference" panose="020B0604020202020204" charset="0"/>
                </a:rPr>
                <a:t> </a:t>
              </a:r>
              <a:r>
                <a:rPr lang="en-GB" dirty="0" err="1">
                  <a:solidFill>
                    <a:srgbClr val="456A2C"/>
                  </a:solidFill>
                  <a:latin typeface="Glacial Indifference" panose="020B0604020202020204" charset="0"/>
                </a:rPr>
                <a:t>Verlag</a:t>
              </a:r>
              <a:r>
                <a:rPr lang="en-GB" dirty="0">
                  <a:solidFill>
                    <a:srgbClr val="456A2C"/>
                  </a:solidFill>
                  <a:latin typeface="Glacial Indifference" panose="020B0604020202020204" charset="0"/>
                </a:rPr>
                <a:t> GmbH &amp; Co. 2017., 580 p.</a:t>
              </a:r>
            </a:p>
            <a:p>
              <a:pPr marL="342900" lvl="0" indent="-342900" algn="just">
                <a:buFont typeface="+mj-lt"/>
                <a:buAutoNum type="arabicPeriod"/>
              </a:pPr>
              <a:r>
                <a:rPr lang="en-GB" dirty="0">
                  <a:solidFill>
                    <a:srgbClr val="456A2C"/>
                  </a:solidFill>
                  <a:latin typeface="Glacial Indifference" panose="020B0604020202020204" charset="0"/>
                </a:rPr>
                <a:t>Morozovs A., Irbe I., Bukšāns E. Chemical processing and protection of wood (</a:t>
              </a:r>
              <a:r>
                <a:rPr lang="en-GB" dirty="0" err="1">
                  <a:solidFill>
                    <a:srgbClr val="456A2C"/>
                  </a:solidFill>
                  <a:latin typeface="Glacial Indifference" panose="020B0604020202020204" charset="0"/>
                </a:rPr>
                <a:t>Koksnes</a:t>
              </a:r>
              <a:r>
                <a:rPr lang="en-GB" dirty="0">
                  <a:solidFill>
                    <a:srgbClr val="456A2C"/>
                  </a:solidFill>
                  <a:latin typeface="Glacial Indifference" panose="020B0604020202020204" charset="0"/>
                </a:rPr>
                <a:t> </a:t>
              </a:r>
              <a:r>
                <a:rPr lang="en-GB" dirty="0" err="1">
                  <a:solidFill>
                    <a:srgbClr val="456A2C"/>
                  </a:solidFill>
                  <a:latin typeface="Glacial Indifference" panose="020B0604020202020204" charset="0"/>
                </a:rPr>
                <a:t>ķīmiskā</a:t>
              </a:r>
              <a:r>
                <a:rPr lang="en-GB" dirty="0">
                  <a:solidFill>
                    <a:srgbClr val="456A2C"/>
                  </a:solidFill>
                  <a:latin typeface="Glacial Indifference" panose="020B0604020202020204" charset="0"/>
                </a:rPr>
                <a:t> </a:t>
              </a:r>
              <a:r>
                <a:rPr lang="en-GB" dirty="0" err="1">
                  <a:solidFill>
                    <a:srgbClr val="456A2C"/>
                  </a:solidFill>
                  <a:latin typeface="Glacial Indifference" panose="020B0604020202020204" charset="0"/>
                </a:rPr>
                <a:t>pārstrāde</a:t>
              </a:r>
              <a:r>
                <a:rPr lang="en-GB" dirty="0">
                  <a:solidFill>
                    <a:srgbClr val="456A2C"/>
                  </a:solidFill>
                  <a:latin typeface="Glacial Indifference" panose="020B0604020202020204" charset="0"/>
                </a:rPr>
                <a:t> un </a:t>
              </a:r>
              <a:r>
                <a:rPr lang="en-GB" dirty="0" err="1">
                  <a:solidFill>
                    <a:srgbClr val="456A2C"/>
                  </a:solidFill>
                  <a:latin typeface="Glacial Indifference" panose="020B0604020202020204" charset="0"/>
                </a:rPr>
                <a:t>aizsardzība</a:t>
              </a:r>
              <a:r>
                <a:rPr lang="en-GB" dirty="0">
                  <a:solidFill>
                    <a:srgbClr val="456A2C"/>
                  </a:solidFill>
                  <a:latin typeface="Glacial Indifference" panose="020B0604020202020204" charset="0"/>
                </a:rPr>
                <a:t>. In Latvian) </a:t>
              </a:r>
              <a:r>
                <a:rPr lang="en-GB" dirty="0" err="1">
                  <a:solidFill>
                    <a:srgbClr val="456A2C"/>
                  </a:solidFill>
                  <a:latin typeface="Glacial Indifference" panose="020B0604020202020204" charset="0"/>
                </a:rPr>
                <a:t>Avots</a:t>
              </a:r>
              <a:r>
                <a:rPr lang="en-GB" dirty="0">
                  <a:solidFill>
                    <a:srgbClr val="456A2C"/>
                  </a:solidFill>
                  <a:latin typeface="Glacial Indifference" panose="020B0604020202020204" charset="0"/>
                </a:rPr>
                <a:t>, </a:t>
              </a:r>
              <a:r>
                <a:rPr lang="en-GB" dirty="0" err="1">
                  <a:solidFill>
                    <a:srgbClr val="456A2C"/>
                  </a:solidFill>
                  <a:latin typeface="Glacial Indifference" panose="020B0604020202020204" charset="0"/>
                </a:rPr>
                <a:t>Rīga</a:t>
              </a:r>
              <a:r>
                <a:rPr lang="en-GB" dirty="0">
                  <a:solidFill>
                    <a:srgbClr val="456A2C"/>
                  </a:solidFill>
                  <a:latin typeface="Glacial Indifference" panose="020B0604020202020204" charset="0"/>
                </a:rPr>
                <a:t>, 2018., 171 p.</a:t>
              </a:r>
            </a:p>
            <a:p>
              <a:pPr marL="342900" lvl="0" indent="-342900" algn="just">
                <a:buFont typeface="+mj-lt"/>
                <a:buAutoNum type="arabicPeriod"/>
              </a:pPr>
              <a:r>
                <a:rPr lang="en-GB" dirty="0">
                  <a:solidFill>
                    <a:srgbClr val="456A2C"/>
                  </a:solidFill>
                  <a:latin typeface="Glacial Indifference" panose="020B0604020202020204" charset="0"/>
                </a:rPr>
                <a:t>Sandberg D., and </a:t>
              </a:r>
              <a:r>
                <a:rPr lang="en-GB" dirty="0" err="1">
                  <a:solidFill>
                    <a:srgbClr val="456A2C"/>
                  </a:solidFill>
                  <a:latin typeface="Glacial Indifference" panose="020B0604020202020204" charset="0"/>
                </a:rPr>
                <a:t>Kutnar</a:t>
              </a:r>
              <a:r>
                <a:rPr lang="en-GB" dirty="0">
                  <a:solidFill>
                    <a:srgbClr val="456A2C"/>
                  </a:solidFill>
                  <a:latin typeface="Glacial Indifference" panose="020B0604020202020204" charset="0"/>
                </a:rPr>
                <a:t> A. Thermally modified timber: recent developments in Europe and North America. Wood and Fiber Science 48(1), 2016., 28-39 </a:t>
              </a:r>
              <a:r>
                <a:rPr lang="en-GB" dirty="0" err="1">
                  <a:solidFill>
                    <a:srgbClr val="456A2C"/>
                  </a:solidFill>
                  <a:latin typeface="Glacial Indifference" panose="020B0604020202020204" charset="0"/>
                </a:rPr>
                <a:t>pp.Wagenführ</a:t>
              </a:r>
              <a:r>
                <a:rPr lang="en-GB" dirty="0">
                  <a:solidFill>
                    <a:srgbClr val="456A2C"/>
                  </a:solidFill>
                  <a:latin typeface="Glacial Indifference" panose="020B0604020202020204" charset="0"/>
                </a:rPr>
                <a:t> A.  </a:t>
              </a:r>
              <a:r>
                <a:rPr lang="en-GB" dirty="0" err="1">
                  <a:solidFill>
                    <a:srgbClr val="456A2C"/>
                  </a:solidFill>
                  <a:latin typeface="Glacial Indifference" panose="020B0604020202020204" charset="0"/>
                </a:rPr>
                <a:t>Scholz</a:t>
              </a:r>
              <a:r>
                <a:rPr lang="en-GB" dirty="0">
                  <a:solidFill>
                    <a:srgbClr val="456A2C"/>
                  </a:solidFill>
                  <a:latin typeface="Glacial Indifference" panose="020B0604020202020204" charset="0"/>
                </a:rPr>
                <a:t> F. </a:t>
              </a:r>
              <a:r>
                <a:rPr lang="en-GB" dirty="0" err="1">
                  <a:solidFill>
                    <a:srgbClr val="456A2C"/>
                  </a:solidFill>
                  <a:latin typeface="Glacial Indifference" panose="020B0604020202020204" charset="0"/>
                </a:rPr>
                <a:t>Taschenbuch</a:t>
              </a:r>
              <a:r>
                <a:rPr lang="en-GB" dirty="0">
                  <a:solidFill>
                    <a:srgbClr val="456A2C"/>
                  </a:solidFill>
                  <a:latin typeface="Glacial Indifference" panose="020B0604020202020204" charset="0"/>
                </a:rPr>
                <a:t> der </a:t>
              </a:r>
              <a:r>
                <a:rPr lang="en-GB" dirty="0" err="1">
                  <a:solidFill>
                    <a:srgbClr val="456A2C"/>
                  </a:solidFill>
                  <a:latin typeface="Glacial Indifference" panose="020B0604020202020204" charset="0"/>
                </a:rPr>
                <a:t>Holztechnik</a:t>
              </a:r>
              <a:r>
                <a:rPr lang="en-GB" dirty="0">
                  <a:solidFill>
                    <a:srgbClr val="456A2C"/>
                  </a:solidFill>
                  <a:latin typeface="Glacial Indifference" panose="020B0604020202020204" charset="0"/>
                </a:rPr>
                <a:t>. Carl </a:t>
              </a:r>
              <a:r>
                <a:rPr lang="en-GB" dirty="0" err="1">
                  <a:solidFill>
                    <a:srgbClr val="456A2C"/>
                  </a:solidFill>
                  <a:latin typeface="Glacial Indifference" panose="020B0604020202020204" charset="0"/>
                </a:rPr>
                <a:t>Hanser</a:t>
              </a:r>
              <a:r>
                <a:rPr lang="en-GB" dirty="0">
                  <a:solidFill>
                    <a:srgbClr val="456A2C"/>
                  </a:solidFill>
                  <a:latin typeface="Glacial Indifference" panose="020B0604020202020204" charset="0"/>
                </a:rPr>
                <a:t> </a:t>
              </a:r>
              <a:r>
                <a:rPr lang="en-GB" dirty="0" err="1">
                  <a:solidFill>
                    <a:srgbClr val="456A2C"/>
                  </a:solidFill>
                  <a:latin typeface="Glacial Indifference" panose="020B0604020202020204" charset="0"/>
                </a:rPr>
                <a:t>Verlag</a:t>
              </a:r>
              <a:r>
                <a:rPr lang="en-GB" dirty="0">
                  <a:solidFill>
                    <a:srgbClr val="456A2C"/>
                  </a:solidFill>
                  <a:latin typeface="Glacial Indifference" panose="020B0604020202020204" charset="0"/>
                </a:rPr>
                <a:t> GmbH &amp; Co. 2018., 567 p.</a:t>
              </a:r>
            </a:p>
          </p:txBody>
        </p:sp>
        <p:sp>
          <p:nvSpPr>
            <p:cNvPr id="12" name="TextBox 12"/>
            <p:cNvSpPr txBox="1"/>
            <p:nvPr/>
          </p:nvSpPr>
          <p:spPr>
            <a:xfrm>
              <a:off x="0" y="8486009"/>
              <a:ext cx="9490469" cy="538609"/>
            </a:xfrm>
            <a:prstGeom prst="rect">
              <a:avLst/>
            </a:prstGeom>
          </p:spPr>
          <p:txBody>
            <a:bodyPr lIns="0" tIns="0" rIns="0" bIns="0" rtlCol="0" anchor="t">
              <a:spAutoFit/>
            </a:bodyPr>
            <a:lstStyle/>
            <a:p>
              <a:pPr>
                <a:lnSpc>
                  <a:spcPts val="3359"/>
                </a:lnSpc>
              </a:pPr>
              <a:endParaRPr lang="en-GB" sz="2400" spc="120" dirty="0">
                <a:solidFill>
                  <a:srgbClr val="456A2C"/>
                </a:solidFill>
                <a:latin typeface="Glacial Indifference"/>
              </a:endParaRPr>
            </a:p>
          </p:txBody>
        </p:sp>
      </p:grpSp>
      <p:sp>
        <p:nvSpPr>
          <p:cNvPr id="16" name="AutoShape 16"/>
          <p:cNvSpPr/>
          <p:nvPr/>
        </p:nvSpPr>
        <p:spPr>
          <a:xfrm>
            <a:off x="1028700" y="9462135"/>
            <a:ext cx="16230600" cy="38100"/>
          </a:xfrm>
          <a:prstGeom prst="rect">
            <a:avLst/>
          </a:prstGeom>
          <a:solidFill>
            <a:srgbClr val="52584D"/>
          </a:solidFill>
          <a:ln>
            <a:solidFill>
              <a:srgbClr val="52584D"/>
            </a:solidFill>
          </a:ln>
        </p:spPr>
      </p:sp>
      <p:sp>
        <p:nvSpPr>
          <p:cNvPr id="20" name="Θέση αριθμού διαφάνειας 12">
            <a:extLst>
              <a:ext uri="{FF2B5EF4-FFF2-40B4-BE49-F238E27FC236}">
                <a16:creationId xmlns:a16="http://schemas.microsoft.com/office/drawing/2014/main" id="{6C18FE1D-2033-417B-8412-E2501E5D108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11</a:t>
            </a:fld>
            <a:endParaRPr lang="en-GB" sz="2400" spc="120" dirty="0">
              <a:solidFill>
                <a:srgbClr val="D9D9D9"/>
              </a:solidFill>
              <a:latin typeface="Glacial Indifference"/>
            </a:endParaRPr>
          </a:p>
        </p:txBody>
      </p:sp>
      <p:sp>
        <p:nvSpPr>
          <p:cNvPr id="13" name="TextBox 9">
            <a:extLst>
              <a:ext uri="{FF2B5EF4-FFF2-40B4-BE49-F238E27FC236}">
                <a16:creationId xmlns:a16="http://schemas.microsoft.com/office/drawing/2014/main" id="{7AAFD1B0-47D7-41B1-96A9-D3E3C4F0675B}"/>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175770"/>
            <a:ext cx="12672000" cy="7920000"/>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GB" sz="6600" b="1" spc="310" dirty="0" err="1">
                  <a:solidFill>
                    <a:srgbClr val="456A2C"/>
                  </a:solidFill>
                  <a:latin typeface="Glacial Indifference" panose="020B0604020202020204" charset="0"/>
                </a:rPr>
                <a:t>Übersicht</a:t>
              </a:r>
              <a:r>
                <a:rPr lang="en-GB" sz="6600" b="1" spc="310" dirty="0">
                  <a:solidFill>
                    <a:srgbClr val="456A2C"/>
                  </a:solidFill>
                  <a:latin typeface="Glacial Indifference" panose="020B0604020202020204" charset="0"/>
                </a:rPr>
                <a:t> </a:t>
              </a:r>
              <a:r>
                <a:rPr lang="en-GB" sz="6600" b="1" spc="310" dirty="0" err="1">
                  <a:solidFill>
                    <a:srgbClr val="456A2C"/>
                  </a:solidFill>
                  <a:latin typeface="Glacial Indifference" panose="020B0604020202020204" charset="0"/>
                </a:rPr>
                <a:t>zur</a:t>
              </a:r>
              <a:r>
                <a:rPr lang="en-GB" sz="6600" b="1" spc="310" dirty="0">
                  <a:solidFill>
                    <a:srgbClr val="456A2C"/>
                  </a:solidFill>
                  <a:latin typeface="Glacial Indifference" panose="020B0604020202020204" charset="0"/>
                </a:rPr>
                <a:t> </a:t>
              </a:r>
              <a:r>
                <a:rPr lang="en-GB" sz="6600" b="1" spc="310" dirty="0" err="1">
                  <a:solidFill>
                    <a:srgbClr val="456A2C"/>
                  </a:solidFill>
                  <a:latin typeface="Glacial Indifference" panose="020B0604020202020204" charset="0"/>
                </a:rPr>
                <a:t>Präsentation</a:t>
              </a:r>
              <a:endParaRPr lang="en-GB" sz="6600" b="1" spc="310" dirty="0">
                <a:solidFill>
                  <a:srgbClr val="456A2C"/>
                </a:solidFill>
                <a:latin typeface="Glacial Indifference" panose="020B0604020202020204" charset="0"/>
              </a:endParaRPr>
            </a:p>
          </p:txBody>
        </p:sp>
        <p:sp>
          <p:nvSpPr>
            <p:cNvPr id="6" name="TextBox 6"/>
            <p:cNvSpPr txBox="1"/>
            <p:nvPr/>
          </p:nvSpPr>
          <p:spPr>
            <a:xfrm>
              <a:off x="982007" y="6151546"/>
              <a:ext cx="10041593" cy="4608099"/>
            </a:xfrm>
            <a:prstGeom prst="rect">
              <a:avLst/>
            </a:prstGeom>
            <a:grpFill/>
          </p:spPr>
          <p:txBody>
            <a:bodyPr wrap="square" lIns="0" tIns="0" rIns="0" bIns="0" rtlCol="0" anchor="t">
              <a:spAutoFit/>
            </a:bodyPr>
            <a:lstStyle/>
            <a:p>
              <a:pPr marL="342900" indent="-342900" algn="l">
                <a:lnSpc>
                  <a:spcPts val="3359"/>
                </a:lnSpc>
                <a:buFontTx/>
                <a:buChar char="-"/>
              </a:pPr>
              <a:r>
                <a:rPr lang="de-DE" sz="2400" spc="120" dirty="0">
                  <a:solidFill>
                    <a:srgbClr val="456A2C"/>
                  </a:solidFill>
                  <a:latin typeface="Glacial Indifference"/>
                </a:rPr>
                <a:t>Verbesserung der Eigenschaften durch Optische Kontrolle</a:t>
              </a:r>
            </a:p>
            <a:p>
              <a:pPr marL="342900" indent="-342900" algn="l">
                <a:lnSpc>
                  <a:spcPts val="3359"/>
                </a:lnSpc>
                <a:buFontTx/>
                <a:buChar char="-"/>
              </a:pPr>
              <a:r>
                <a:rPr lang="de-DE" sz="2400" spc="120" dirty="0">
                  <a:solidFill>
                    <a:srgbClr val="456A2C"/>
                  </a:solidFill>
                  <a:latin typeface="Glacial Indifference"/>
                </a:rPr>
                <a:t>Technologische Verbesserung der Holzeigenschaften</a:t>
              </a:r>
            </a:p>
            <a:p>
              <a:pPr marL="342900" indent="-342900" algn="l">
                <a:lnSpc>
                  <a:spcPts val="3359"/>
                </a:lnSpc>
                <a:buFontTx/>
                <a:buChar char="-"/>
              </a:pPr>
              <a:r>
                <a:rPr lang="de-DE" sz="2400" spc="120" dirty="0">
                  <a:solidFill>
                    <a:srgbClr val="456A2C"/>
                  </a:solidFill>
                  <a:latin typeface="Glacial Indifference"/>
                </a:rPr>
                <a:t>Chemische Verbesserung der Holzeigenschaften</a:t>
              </a:r>
            </a:p>
            <a:p>
              <a:pPr marL="342900" indent="-342900" algn="l">
                <a:lnSpc>
                  <a:spcPts val="3359"/>
                </a:lnSpc>
                <a:buFontTx/>
                <a:buChar char="-"/>
              </a:pPr>
              <a:r>
                <a:rPr lang="de-DE" sz="2400" spc="120" dirty="0">
                  <a:solidFill>
                    <a:srgbClr val="456A2C"/>
                  </a:solidFill>
                  <a:latin typeface="Glacial Indifference"/>
                </a:rPr>
                <a:t>Thermische Verbesserung der Holzeigenschaften</a:t>
              </a:r>
            </a:p>
            <a:p>
              <a:pPr marL="342900" indent="-342900" algn="l">
                <a:lnSpc>
                  <a:spcPts val="3359"/>
                </a:lnSpc>
                <a:buFontTx/>
                <a:buChar char="-"/>
              </a:pPr>
              <a:r>
                <a:rPr lang="de-DE" sz="2400" spc="120" dirty="0">
                  <a:solidFill>
                    <a:srgbClr val="456A2C"/>
                  </a:solidFill>
                  <a:latin typeface="Glacial Indifference"/>
                </a:rPr>
                <a:t>Operative Verbesserung der Holzeigenschaften</a:t>
              </a:r>
            </a:p>
            <a:p>
              <a:pPr marL="342900" indent="-342900" algn="l">
                <a:lnSpc>
                  <a:spcPts val="3359"/>
                </a:lnSpc>
                <a:buFontTx/>
                <a:buChar char="-"/>
              </a:pPr>
              <a:r>
                <a:rPr lang="de-DE" sz="2400" spc="120" dirty="0">
                  <a:solidFill>
                    <a:srgbClr val="456A2C"/>
                  </a:solidFill>
                  <a:latin typeface="Glacial Indifference"/>
                </a:rPr>
                <a:t>Holzabbauende Mikroorganismen</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THEMEN</a:t>
              </a:r>
            </a:p>
          </p:txBody>
        </p:sp>
      </p:grpSp>
      <p:grpSp>
        <p:nvGrpSpPr>
          <p:cNvPr id="8" name="Group 8"/>
          <p:cNvGrpSpPr/>
          <p:nvPr/>
        </p:nvGrpSpPr>
        <p:grpSpPr>
          <a:xfrm>
            <a:off x="2057400" y="9462135"/>
            <a:ext cx="16230600" cy="968722"/>
            <a:chOff x="0" y="0"/>
            <a:chExt cx="21640800" cy="1291628"/>
          </a:xfrm>
        </p:grpSpPr>
        <p:sp>
          <p:nvSpPr>
            <p:cNvPr id="9" name="TextBox 9"/>
            <p:cNvSpPr txBox="1"/>
            <p:nvPr/>
          </p:nvSpPr>
          <p:spPr>
            <a:xfrm>
              <a:off x="10058400" y="539286"/>
              <a:ext cx="11379200" cy="752342"/>
            </a:xfrm>
            <a:prstGeom prst="rect">
              <a:avLst/>
            </a:prstGeom>
          </p:spPr>
          <p:txBody>
            <a:bodyPr wrap="square" lIns="0" tIns="0" rIns="0" bIns="0" rtlCol="0" anchor="t">
              <a:spAutoFit/>
            </a:bodyPr>
            <a:lstStyle/>
            <a:p>
              <a:pPr algn="r">
                <a:lnSpc>
                  <a:spcPts val="2240"/>
                </a:lnSpc>
              </a:pPr>
              <a:r>
                <a:rPr lang="en-US" sz="1600" spc="80" dirty="0">
                  <a:solidFill>
                    <a:srgbClr val="52584D"/>
                  </a:solidFill>
                  <a:latin typeface="Glacial Indifference"/>
                </a:rPr>
                <a:t>LESSON 2</a:t>
              </a:r>
              <a:r>
                <a:rPr lang="en-US" sz="1600" spc="80" dirty="0">
                  <a:latin typeface="Glacial Indifference"/>
                </a:rPr>
                <a:t>: </a:t>
              </a:r>
              <a:r>
                <a:rPr lang="en-US" sz="1600" dirty="0"/>
                <a:t>Possibilities of improving the properties of the wood and wood protection, durability</a:t>
              </a:r>
              <a:endParaRPr lang="en-US" sz="1600" spc="135" dirty="0">
                <a:latin typeface="Glacial Indifference"/>
              </a:endParaRPr>
            </a:p>
            <a:p>
              <a:pPr algn="r">
                <a:lnSpc>
                  <a:spcPts val="2240"/>
                </a:lnSpc>
              </a:pPr>
              <a:endParaRPr lang="en-US" sz="1600" spc="80" dirty="0">
                <a:latin typeface="Glacial Indifference"/>
              </a:endParaRPr>
            </a:p>
          </p:txBody>
        </p:sp>
        <p:sp>
          <p:nvSpPr>
            <p:cNvPr id="10" name="AutoShape 10"/>
            <p:cNvSpPr/>
            <p:nvPr/>
          </p:nvSpPr>
          <p:spPr>
            <a:xfrm>
              <a:off x="0" y="0"/>
              <a:ext cx="21640800" cy="50800"/>
            </a:xfrm>
            <a:prstGeom prst="rect">
              <a:avLst/>
            </a:prstGeom>
            <a:solidFill>
              <a:srgbClr val="52584D"/>
            </a:solidFill>
          </p:spPr>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smtClean="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GB"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2"/>
            <a:ext cx="7378795" cy="4815716"/>
            <a:chOff x="-1" y="-95249"/>
            <a:chExt cx="9838392" cy="4700129"/>
          </a:xfrm>
        </p:grpSpPr>
        <p:sp>
          <p:nvSpPr>
            <p:cNvPr id="8" name="TextBox 8"/>
            <p:cNvSpPr txBox="1"/>
            <p:nvPr/>
          </p:nvSpPr>
          <p:spPr>
            <a:xfrm>
              <a:off x="-1" y="-95249"/>
              <a:ext cx="9838392" cy="3124048"/>
            </a:xfrm>
            <a:prstGeom prst="rect">
              <a:avLst/>
            </a:prstGeom>
          </p:spPr>
          <p:txBody>
            <a:bodyPr wrap="square" lIns="0" tIns="0" rIns="0" bIns="0" rtlCol="0" anchor="t">
              <a:spAutoFit/>
            </a:bodyPr>
            <a:lstStyle/>
            <a:p>
              <a:pPr algn="l">
                <a:lnSpc>
                  <a:spcPts val="8370"/>
                </a:lnSpc>
              </a:pPr>
              <a:r>
                <a:rPr lang="en-GB" sz="6200" spc="310" dirty="0">
                  <a:solidFill>
                    <a:schemeClr val="bg1"/>
                  </a:solidFill>
                  <a:latin typeface="League Spartan"/>
                </a:rPr>
                <a:t>VERBESSERUNG DER HOLZ-EIGENSCHAFTEN</a:t>
              </a:r>
            </a:p>
          </p:txBody>
        </p:sp>
        <p:sp>
          <p:nvSpPr>
            <p:cNvPr id="9" name="TextBox 9"/>
            <p:cNvSpPr txBox="1"/>
            <p:nvPr/>
          </p:nvSpPr>
          <p:spPr>
            <a:xfrm>
              <a:off x="385" y="4004101"/>
              <a:ext cx="9215776" cy="600779"/>
            </a:xfrm>
            <a:prstGeom prst="rect">
              <a:avLst/>
            </a:prstGeom>
          </p:spPr>
          <p:txBody>
            <a:bodyPr lIns="0" tIns="0" rIns="0" bIns="0" rtlCol="0" anchor="t">
              <a:spAutoFit/>
            </a:bodyPr>
            <a:lstStyle/>
            <a:p>
              <a:pPr algn="l">
                <a:lnSpc>
                  <a:spcPts val="4810"/>
                </a:lnSpc>
              </a:pPr>
              <a:r>
                <a:rPr lang="en-GB" sz="3700" spc="185" dirty="0">
                  <a:solidFill>
                    <a:schemeClr val="bg1"/>
                  </a:solidFill>
                  <a:latin typeface="League Spartan"/>
                </a:rPr>
                <a:t>ALLGEMEIN</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3</a:t>
            </a:fld>
            <a:endParaRPr lang="en-GB" sz="2400" spc="120" dirty="0">
              <a:solidFill>
                <a:srgbClr val="D9D9D9"/>
              </a:solidFill>
              <a:latin typeface="Glacial Indifference"/>
            </a:endParaRPr>
          </a:p>
        </p:txBody>
      </p:sp>
      <p:sp>
        <p:nvSpPr>
          <p:cNvPr id="11" name="TextBox 9"/>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pic>
        <p:nvPicPr>
          <p:cNvPr id="10" name="Picture 9" descr="Coatings 10 00629 g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582" y="572832"/>
            <a:ext cx="4549775" cy="3415030"/>
          </a:xfrm>
          <a:prstGeom prst="rect">
            <a:avLst/>
          </a:prstGeom>
          <a:noFill/>
          <a:ln>
            <a:noFill/>
          </a:ln>
        </p:spPr>
      </p:pic>
      <p:sp>
        <p:nvSpPr>
          <p:cNvPr id="12" name="Rectangle 11"/>
          <p:cNvSpPr/>
          <p:nvPr/>
        </p:nvSpPr>
        <p:spPr>
          <a:xfrm>
            <a:off x="10795993" y="80337"/>
            <a:ext cx="6324600" cy="496290"/>
          </a:xfrm>
          <a:prstGeom prst="rect">
            <a:avLst/>
          </a:prstGeom>
        </p:spPr>
        <p:txBody>
          <a:bodyPr wrap="square">
            <a:spAutoFit/>
          </a:bodyPr>
          <a:lstStyle/>
          <a:p>
            <a:pPr algn="ctr">
              <a:lnSpc>
                <a:spcPts val="3359"/>
              </a:lnSpc>
            </a:pPr>
            <a:r>
              <a:rPr lang="en-GB" sz="2400" b="1" spc="120" dirty="0" err="1">
                <a:solidFill>
                  <a:srgbClr val="456A2C"/>
                </a:solidFill>
                <a:latin typeface="Glacial Indifference"/>
              </a:rPr>
              <a:t>Einige</a:t>
            </a:r>
            <a:r>
              <a:rPr lang="en-GB" sz="2400" b="1" spc="120" dirty="0">
                <a:solidFill>
                  <a:srgbClr val="456A2C"/>
                </a:solidFill>
                <a:latin typeface="Glacial Indifference"/>
              </a:rPr>
              <a:t> </a:t>
            </a:r>
            <a:r>
              <a:rPr lang="en-GB" sz="2400" b="1" spc="120" dirty="0" err="1">
                <a:solidFill>
                  <a:srgbClr val="456A2C"/>
                </a:solidFill>
                <a:latin typeface="Glacial Indifference"/>
              </a:rPr>
              <a:t>allgemeine</a:t>
            </a:r>
            <a:r>
              <a:rPr lang="en-GB" sz="2400" b="1" spc="120" dirty="0">
                <a:solidFill>
                  <a:srgbClr val="456A2C"/>
                </a:solidFill>
                <a:latin typeface="Glacial Indifference"/>
              </a:rPr>
              <a:t> Dinge</a:t>
            </a:r>
          </a:p>
        </p:txBody>
      </p:sp>
      <p:sp>
        <p:nvSpPr>
          <p:cNvPr id="4" name="Rectangle 3"/>
          <p:cNvSpPr/>
          <p:nvPr/>
        </p:nvSpPr>
        <p:spPr>
          <a:xfrm>
            <a:off x="1082040" y="9395780"/>
            <a:ext cx="3042821" cy="246221"/>
          </a:xfrm>
          <a:prstGeom prst="rect">
            <a:avLst/>
          </a:prstGeom>
        </p:spPr>
        <p:txBody>
          <a:bodyPr wrap="none">
            <a:spAutoFit/>
          </a:bodyPr>
          <a:lstStyle/>
          <a:p>
            <a:r>
              <a:rPr lang="en-GB"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https://www.mdpi.com/2079-6412/10/7/629/htm </a:t>
            </a:r>
            <a:endParaRPr lang="en-GB" sz="1000" dirty="0">
              <a:solidFill>
                <a:schemeClr val="bg1"/>
              </a:solidFill>
              <a:latin typeface="Glacial Indifference" panose="020B0604020202020204" charset="0"/>
            </a:endParaRPr>
          </a:p>
        </p:txBody>
      </p:sp>
      <p:sp>
        <p:nvSpPr>
          <p:cNvPr id="5" name="Rectangle 4"/>
          <p:cNvSpPr/>
          <p:nvPr/>
        </p:nvSpPr>
        <p:spPr>
          <a:xfrm>
            <a:off x="14458950" y="1337556"/>
            <a:ext cx="3483077" cy="2031325"/>
          </a:xfrm>
          <a:prstGeom prst="rect">
            <a:avLst/>
          </a:prstGeom>
        </p:spPr>
        <p:txBody>
          <a:bodyPr wrap="square">
            <a:spAutoFit/>
          </a:bodyPr>
          <a:lstStyle/>
          <a:p>
            <a:pPr algn="just"/>
            <a:r>
              <a:rPr lang="de-DE" kern="1000" spc="-30" dirty="0">
                <a:latin typeface="Verdana" panose="020B0604030504040204" pitchFamily="34" charset="0"/>
                <a:ea typeface="Calibri" panose="020F0502020204030204" pitchFamily="34" charset="0"/>
                <a:cs typeface="Arial" panose="020B0604020202020204" pitchFamily="34" charset="0"/>
              </a:rPr>
              <a:t>MODIFIKATION (aus dem Lateinischen </a:t>
            </a:r>
            <a:r>
              <a:rPr lang="de-DE" kern="1000" spc="-30" dirty="0" err="1">
                <a:latin typeface="Verdana" panose="020B0604030504040204" pitchFamily="34" charset="0"/>
                <a:ea typeface="Calibri" panose="020F0502020204030204" pitchFamily="34" charset="0"/>
                <a:cs typeface="Arial" panose="020B0604020202020204" pitchFamily="34" charset="0"/>
              </a:rPr>
              <a:t>Modificatio</a:t>
            </a:r>
            <a:r>
              <a:rPr lang="de-DE" kern="1000" spc="-30" dirty="0">
                <a:latin typeface="Verdana" panose="020B0604030504040204" pitchFamily="34" charset="0"/>
                <a:ea typeface="Calibri" panose="020F0502020204030204" pitchFamily="34" charset="0"/>
                <a:cs typeface="Arial" panose="020B0604020202020204" pitchFamily="34" charset="0"/>
              </a:rPr>
              <a:t>), zeigt die Bestimmung der richtigen Maßnahme an (Transformation von Dingen, Phänomenen und Prozessen).</a:t>
            </a:r>
            <a:endParaRPr lang="en-GB" dirty="0"/>
          </a:p>
        </p:txBody>
      </p:sp>
      <p:sp>
        <p:nvSpPr>
          <p:cNvPr id="14" name="Rectangle 13"/>
          <p:cNvSpPr/>
          <p:nvPr/>
        </p:nvSpPr>
        <p:spPr>
          <a:xfrm>
            <a:off x="9449150" y="6541375"/>
            <a:ext cx="8594437" cy="923330"/>
          </a:xfrm>
          <a:prstGeom prst="rect">
            <a:avLst/>
          </a:prstGeom>
        </p:spPr>
        <p:txBody>
          <a:bodyPr wrap="square">
            <a:spAutoFit/>
          </a:bodyPr>
          <a:lstStyle/>
          <a:p>
            <a:pPr algn="just">
              <a:spcAft>
                <a:spcPts val="0"/>
              </a:spcAft>
            </a:pPr>
            <a:r>
              <a:rPr lang="de-DE" kern="1000" spc="-30" dirty="0">
                <a:latin typeface="Verdana" panose="020B0604030504040204" pitchFamily="34" charset="0"/>
                <a:ea typeface="Calibri" panose="020F0502020204030204" pitchFamily="34" charset="0"/>
                <a:cs typeface="Arial" panose="020B0604020202020204" pitchFamily="34" charset="0"/>
              </a:rPr>
              <a:t>Die Behandlung darf nicht mit dekorativen oder schützenden Beschichtungen verwechselt werden - diese werden häufig zusätzlich zu den gewählten Behandlungen empfohlen.</a:t>
            </a:r>
            <a:endParaRPr lang="en-GB" sz="1200" kern="1000" dirty="0">
              <a:latin typeface="Verdana" panose="020B0604030504040204" pitchFamily="34" charset="0"/>
              <a:ea typeface="Calibri" panose="020F0502020204030204" pitchFamily="34" charset="0"/>
              <a:cs typeface="Angsana New" panose="02020603050405020304" pitchFamily="18" charset="-34"/>
            </a:endParaRPr>
          </a:p>
        </p:txBody>
      </p:sp>
      <p:sp>
        <p:nvSpPr>
          <p:cNvPr id="15" name="Rectangle 14"/>
          <p:cNvSpPr/>
          <p:nvPr/>
        </p:nvSpPr>
        <p:spPr>
          <a:xfrm>
            <a:off x="9563539" y="4188917"/>
            <a:ext cx="8445021" cy="2308324"/>
          </a:xfrm>
          <a:prstGeom prst="rect">
            <a:avLst/>
          </a:prstGeom>
        </p:spPr>
        <p:txBody>
          <a:bodyPr wrap="square">
            <a:spAutoFit/>
          </a:bodyPr>
          <a:lstStyle/>
          <a:p>
            <a:pPr marR="58420" algn="just">
              <a:spcAft>
                <a:spcPts val="0"/>
              </a:spcAft>
            </a:pPr>
            <a:r>
              <a:rPr lang="en-GB" kern="1000" spc="-30" dirty="0">
                <a:latin typeface="Verdana" panose="020B0604030504040204" pitchFamily="34" charset="0"/>
                <a:ea typeface="Times New Roman" panose="02020603050405020304" pitchFamily="18" charset="0"/>
                <a:cs typeface="Arial" panose="020B0604020202020204" pitchFamily="34" charset="0"/>
              </a:rPr>
              <a:t>Die Norm EN 350 (</a:t>
            </a:r>
            <a:r>
              <a:rPr lang="en-GB" kern="1000" spc="-30" dirty="0" err="1">
                <a:latin typeface="Verdana" panose="020B0604030504040204" pitchFamily="34" charset="0"/>
                <a:ea typeface="Times New Roman" panose="02020603050405020304" pitchFamily="18" charset="0"/>
                <a:cs typeface="Arial" panose="020B0604020202020204" pitchFamily="34" charset="0"/>
              </a:rPr>
              <a:t>gegen</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holzzerstörende</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Pilze</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trockene</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holzzerstörende</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Käfer</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Termiten</a:t>
            </a:r>
            <a:r>
              <a:rPr lang="en-GB" kern="1000" spc="-30" dirty="0">
                <a:latin typeface="Verdana" panose="020B0604030504040204" pitchFamily="34" charset="0"/>
                <a:ea typeface="Times New Roman" panose="02020603050405020304" pitchFamily="18" charset="0"/>
                <a:cs typeface="Arial" panose="020B0604020202020204" pitchFamily="34" charset="0"/>
              </a:rPr>
              <a:t> und </a:t>
            </a:r>
            <a:r>
              <a:rPr lang="en-GB" kern="1000" spc="-30" dirty="0" err="1">
                <a:latin typeface="Verdana" panose="020B0604030504040204" pitchFamily="34" charset="0"/>
                <a:ea typeface="Times New Roman" panose="02020603050405020304" pitchFamily="18" charset="0"/>
                <a:cs typeface="Arial" panose="020B0604020202020204" pitchFamily="34" charset="0"/>
              </a:rPr>
              <a:t>Holzschädlinge</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im</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Meerwasser</a:t>
            </a:r>
            <a:r>
              <a:rPr lang="en-GB" kern="1000" spc="-30" dirty="0">
                <a:latin typeface="Verdana" panose="020B0604030504040204" pitchFamily="34" charset="0"/>
                <a:ea typeface="Times New Roman" panose="02020603050405020304" pitchFamily="18" charset="0"/>
                <a:cs typeface="Arial" panose="020B0604020202020204" pitchFamily="34" charset="0"/>
              </a:rPr>
              <a:t>).</a:t>
            </a:r>
          </a:p>
          <a:p>
            <a:pPr marR="58420" algn="just">
              <a:spcAft>
                <a:spcPts val="0"/>
              </a:spcAft>
            </a:pPr>
            <a:r>
              <a:rPr lang="en-GB" kern="1000" spc="-30" dirty="0" err="1">
                <a:latin typeface="Verdana" panose="020B0604030504040204" pitchFamily="34" charset="0"/>
                <a:ea typeface="Times New Roman" panose="02020603050405020304" pitchFamily="18" charset="0"/>
                <a:cs typeface="Arial" panose="020B0604020202020204" pitchFamily="34" charset="0"/>
              </a:rPr>
              <a:t>Beständigkeitsklassen</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für</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Holz</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natürlich</a:t>
            </a:r>
            <a:r>
              <a:rPr lang="en-GB" kern="1000" spc="-30" dirty="0">
                <a:latin typeface="Verdana" panose="020B0604030504040204" pitchFamily="34" charset="0"/>
                <a:ea typeface="Times New Roman" panose="02020603050405020304" pitchFamily="18" charset="0"/>
                <a:cs typeface="Arial" panose="020B0604020202020204" pitchFamily="34" charset="0"/>
              </a:rPr>
              <a:t>):</a:t>
            </a:r>
          </a:p>
          <a:p>
            <a:pPr marL="285750" marR="58420" indent="-285750" algn="just">
              <a:spcAft>
                <a:spcPts val="0"/>
              </a:spcAft>
              <a:buFont typeface="Arial" panose="020B0604020202020204" pitchFamily="34" charset="0"/>
              <a:buChar char="•"/>
            </a:pPr>
            <a:r>
              <a:rPr lang="en-GB" kern="1000" spc="-30" dirty="0" err="1">
                <a:latin typeface="Verdana" panose="020B0604030504040204" pitchFamily="34" charset="0"/>
                <a:ea typeface="Times New Roman" panose="02020603050405020304" pitchFamily="18" charset="0"/>
                <a:cs typeface="Arial" panose="020B0604020202020204" pitchFamily="34" charset="0"/>
              </a:rPr>
              <a:t>Beständigkeitsklasse</a:t>
            </a:r>
            <a:r>
              <a:rPr lang="en-GB" kern="1000" spc="-30" dirty="0">
                <a:latin typeface="Verdana" panose="020B0604030504040204" pitchFamily="34" charset="0"/>
                <a:ea typeface="Times New Roman" panose="02020603050405020304" pitchFamily="18" charset="0"/>
                <a:cs typeface="Arial" panose="020B0604020202020204" pitchFamily="34" charset="0"/>
              </a:rPr>
              <a:t> 1 - </a:t>
            </a:r>
            <a:r>
              <a:rPr lang="en-GB" kern="1000" spc="-30" dirty="0" err="1">
                <a:latin typeface="Verdana" panose="020B0604030504040204" pitchFamily="34" charset="0"/>
                <a:ea typeface="Times New Roman" panose="02020603050405020304" pitchFamily="18" charset="0"/>
                <a:cs typeface="Arial" panose="020B0604020202020204" pitchFamily="34" charset="0"/>
              </a:rPr>
              <a:t>sehr</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dauerhaft</a:t>
            </a:r>
            <a:endParaRPr lang="en-GB" kern="1000" spc="-30" dirty="0">
              <a:latin typeface="Verdana" panose="020B0604030504040204" pitchFamily="34" charset="0"/>
              <a:ea typeface="Times New Roman" panose="02020603050405020304" pitchFamily="18" charset="0"/>
              <a:cs typeface="Arial" panose="020B0604020202020204" pitchFamily="34" charset="0"/>
            </a:endParaRPr>
          </a:p>
          <a:p>
            <a:pPr marL="285750" marR="58420" indent="-285750" algn="just">
              <a:spcAft>
                <a:spcPts val="0"/>
              </a:spcAft>
              <a:buFont typeface="Arial" panose="020B0604020202020204" pitchFamily="34" charset="0"/>
              <a:buChar char="•"/>
            </a:pPr>
            <a:r>
              <a:rPr lang="en-GB" kern="1000" spc="-30" dirty="0" err="1">
                <a:latin typeface="Verdana" panose="020B0604030504040204" pitchFamily="34" charset="0"/>
                <a:ea typeface="Times New Roman" panose="02020603050405020304" pitchFamily="18" charset="0"/>
                <a:cs typeface="Arial" panose="020B0604020202020204" pitchFamily="34" charset="0"/>
              </a:rPr>
              <a:t>Beständigkeitsklasse</a:t>
            </a:r>
            <a:r>
              <a:rPr lang="en-GB" kern="1000" spc="-30" dirty="0">
                <a:latin typeface="Verdana" panose="020B0604030504040204" pitchFamily="34" charset="0"/>
                <a:ea typeface="Times New Roman" panose="02020603050405020304" pitchFamily="18" charset="0"/>
                <a:cs typeface="Arial" panose="020B0604020202020204" pitchFamily="34" charset="0"/>
              </a:rPr>
              <a:t> 2 - </a:t>
            </a:r>
            <a:r>
              <a:rPr lang="en-GB" kern="1000" spc="-30" dirty="0" err="1">
                <a:latin typeface="Verdana" panose="020B0604030504040204" pitchFamily="34" charset="0"/>
                <a:ea typeface="Times New Roman" panose="02020603050405020304" pitchFamily="18" charset="0"/>
                <a:cs typeface="Arial" panose="020B0604020202020204" pitchFamily="34" charset="0"/>
              </a:rPr>
              <a:t>dauerhaft</a:t>
            </a:r>
            <a:endParaRPr lang="en-GB" kern="1000" spc="-30" dirty="0">
              <a:latin typeface="Verdana" panose="020B0604030504040204" pitchFamily="34" charset="0"/>
              <a:ea typeface="Times New Roman" panose="02020603050405020304" pitchFamily="18" charset="0"/>
              <a:cs typeface="Arial" panose="020B0604020202020204" pitchFamily="34" charset="0"/>
            </a:endParaRPr>
          </a:p>
          <a:p>
            <a:pPr marL="285750" marR="58420" indent="-285750" algn="just">
              <a:spcAft>
                <a:spcPts val="0"/>
              </a:spcAft>
              <a:buFont typeface="Arial" panose="020B0604020202020204" pitchFamily="34" charset="0"/>
              <a:buChar char="•"/>
            </a:pPr>
            <a:r>
              <a:rPr lang="en-GB" kern="1000" spc="-30" dirty="0" err="1">
                <a:latin typeface="Verdana" panose="020B0604030504040204" pitchFamily="34" charset="0"/>
                <a:ea typeface="Times New Roman" panose="02020603050405020304" pitchFamily="18" charset="0"/>
                <a:cs typeface="Arial" panose="020B0604020202020204" pitchFamily="34" charset="0"/>
              </a:rPr>
              <a:t>Beständigkeitsklasse</a:t>
            </a:r>
            <a:r>
              <a:rPr lang="en-GB" kern="1000" spc="-30" dirty="0">
                <a:latin typeface="Verdana" panose="020B0604030504040204" pitchFamily="34" charset="0"/>
                <a:ea typeface="Times New Roman" panose="02020603050405020304" pitchFamily="18" charset="0"/>
                <a:cs typeface="Arial" panose="020B0604020202020204" pitchFamily="34" charset="0"/>
              </a:rPr>
              <a:t> 3 - </a:t>
            </a:r>
            <a:r>
              <a:rPr lang="en-GB" kern="1000" spc="-30" dirty="0" err="1">
                <a:latin typeface="Verdana" panose="020B0604030504040204" pitchFamily="34" charset="0"/>
                <a:ea typeface="Times New Roman" panose="02020603050405020304" pitchFamily="18" charset="0"/>
                <a:cs typeface="Arial" panose="020B0604020202020204" pitchFamily="34" charset="0"/>
              </a:rPr>
              <a:t>mäßig</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dauerhaft</a:t>
            </a:r>
            <a:endParaRPr lang="en-GB" kern="1000" spc="-30" dirty="0">
              <a:latin typeface="Verdana" panose="020B0604030504040204" pitchFamily="34" charset="0"/>
              <a:ea typeface="Times New Roman" panose="02020603050405020304" pitchFamily="18" charset="0"/>
              <a:cs typeface="Arial" panose="020B0604020202020204" pitchFamily="34" charset="0"/>
            </a:endParaRPr>
          </a:p>
          <a:p>
            <a:pPr marL="285750" marR="58420" indent="-285750" algn="just">
              <a:spcAft>
                <a:spcPts val="0"/>
              </a:spcAft>
              <a:buFont typeface="Arial" panose="020B0604020202020204" pitchFamily="34" charset="0"/>
              <a:buChar char="•"/>
            </a:pPr>
            <a:r>
              <a:rPr lang="en-GB" kern="1000" spc="-30" dirty="0" err="1">
                <a:latin typeface="Verdana" panose="020B0604030504040204" pitchFamily="34" charset="0"/>
                <a:ea typeface="Times New Roman" panose="02020603050405020304" pitchFamily="18" charset="0"/>
                <a:cs typeface="Arial" panose="020B0604020202020204" pitchFamily="34" charset="0"/>
              </a:rPr>
              <a:t>Beständigkeitsklasse</a:t>
            </a:r>
            <a:r>
              <a:rPr lang="en-GB" kern="1000" spc="-30" dirty="0">
                <a:latin typeface="Verdana" panose="020B0604030504040204" pitchFamily="34" charset="0"/>
                <a:ea typeface="Times New Roman" panose="02020603050405020304" pitchFamily="18" charset="0"/>
                <a:cs typeface="Arial" panose="020B0604020202020204" pitchFamily="34" charset="0"/>
              </a:rPr>
              <a:t> 4 - </a:t>
            </a:r>
            <a:r>
              <a:rPr lang="en-GB" kern="1000" spc="-30" dirty="0" err="1">
                <a:latin typeface="Verdana" panose="020B0604030504040204" pitchFamily="34" charset="0"/>
                <a:ea typeface="Times New Roman" panose="02020603050405020304" pitchFamily="18" charset="0"/>
                <a:cs typeface="Arial" panose="020B0604020202020204" pitchFamily="34" charset="0"/>
              </a:rPr>
              <a:t>gering</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dauerhaft</a:t>
            </a:r>
            <a:endParaRPr lang="en-GB" kern="1000" spc="-30" dirty="0">
              <a:latin typeface="Verdana" panose="020B0604030504040204" pitchFamily="34" charset="0"/>
              <a:ea typeface="Times New Roman" panose="02020603050405020304" pitchFamily="18" charset="0"/>
              <a:cs typeface="Arial" panose="020B0604020202020204" pitchFamily="34" charset="0"/>
            </a:endParaRPr>
          </a:p>
          <a:p>
            <a:pPr marL="285750" marR="58420" indent="-285750" algn="just">
              <a:spcAft>
                <a:spcPts val="0"/>
              </a:spcAft>
              <a:buFont typeface="Arial" panose="020B0604020202020204" pitchFamily="34" charset="0"/>
              <a:buChar char="•"/>
            </a:pPr>
            <a:r>
              <a:rPr lang="en-GB" kern="1000" spc="-30" dirty="0" err="1">
                <a:latin typeface="Verdana" panose="020B0604030504040204" pitchFamily="34" charset="0"/>
                <a:ea typeface="Times New Roman" panose="02020603050405020304" pitchFamily="18" charset="0"/>
                <a:cs typeface="Arial" panose="020B0604020202020204" pitchFamily="34" charset="0"/>
              </a:rPr>
              <a:t>Beständigkeitsklasse</a:t>
            </a:r>
            <a:r>
              <a:rPr lang="en-GB" kern="1000" spc="-30" dirty="0">
                <a:latin typeface="Verdana" panose="020B0604030504040204" pitchFamily="34" charset="0"/>
                <a:ea typeface="Times New Roman" panose="02020603050405020304" pitchFamily="18" charset="0"/>
                <a:cs typeface="Arial" panose="020B0604020202020204" pitchFamily="34" charset="0"/>
              </a:rPr>
              <a:t> 5 - </a:t>
            </a:r>
            <a:r>
              <a:rPr lang="en-GB" kern="1000" spc="-30" dirty="0" err="1">
                <a:latin typeface="Verdana" panose="020B0604030504040204" pitchFamily="34" charset="0"/>
                <a:ea typeface="Times New Roman" panose="02020603050405020304" pitchFamily="18" charset="0"/>
                <a:cs typeface="Arial" panose="020B0604020202020204" pitchFamily="34" charset="0"/>
              </a:rPr>
              <a:t>nicht</a:t>
            </a:r>
            <a:r>
              <a:rPr lang="en-GB" kern="1000" spc="-30" dirty="0">
                <a:latin typeface="Verdana" panose="020B0604030504040204" pitchFamily="34" charset="0"/>
                <a:ea typeface="Times New Roman" panose="02020603050405020304" pitchFamily="18" charset="0"/>
                <a:cs typeface="Arial" panose="020B0604020202020204" pitchFamily="34" charset="0"/>
              </a:rPr>
              <a:t> </a:t>
            </a:r>
            <a:r>
              <a:rPr lang="en-GB" kern="1000" spc="-30" dirty="0" err="1">
                <a:latin typeface="Verdana" panose="020B0604030504040204" pitchFamily="34" charset="0"/>
                <a:ea typeface="Times New Roman" panose="02020603050405020304" pitchFamily="18" charset="0"/>
                <a:cs typeface="Arial" panose="020B0604020202020204" pitchFamily="34" charset="0"/>
              </a:rPr>
              <a:t>dauerhaft</a:t>
            </a:r>
            <a:r>
              <a:rPr lang="en-GB" kern="1000" spc="-30" dirty="0">
                <a:latin typeface="Verdana" panose="020B0604030504040204" pitchFamily="34" charset="0"/>
                <a:ea typeface="Times New Roman" panose="02020603050405020304" pitchFamily="18" charset="0"/>
                <a:cs typeface="Arial" panose="020B0604020202020204" pitchFamily="34" charset="0"/>
              </a:rPr>
              <a:t>.</a:t>
            </a:r>
            <a:endParaRPr lang="en-GB" sz="1600" dirty="0">
              <a:effectLst/>
              <a:latin typeface="Verdana" panose="020B0604030504040204" pitchFamily="34" charset="0"/>
              <a:ea typeface="Calibri" panose="020F0502020204030204" pitchFamily="34" charset="0"/>
              <a:cs typeface="Angsana New" panose="02020603050405020304" pitchFamily="18" charset="-34"/>
            </a:endParaRPr>
          </a:p>
        </p:txBody>
      </p:sp>
      <p:graphicFrame>
        <p:nvGraphicFramePr>
          <p:cNvPr id="16" name="Table 15"/>
          <p:cNvGraphicFramePr>
            <a:graphicFrameLocks noGrp="1"/>
          </p:cNvGraphicFramePr>
          <p:nvPr>
            <p:extLst>
              <p:ext uri="{D42A27DB-BD31-4B8C-83A1-F6EECF244321}">
                <p14:modId xmlns:p14="http://schemas.microsoft.com/office/powerpoint/2010/main" val="1246940984"/>
              </p:ext>
            </p:extLst>
          </p:nvPr>
        </p:nvGraphicFramePr>
        <p:xfrm>
          <a:off x="11311255" y="7860814"/>
          <a:ext cx="5757545" cy="1280160"/>
        </p:xfrm>
        <a:graphic>
          <a:graphicData uri="http://schemas.openxmlformats.org/drawingml/2006/table">
            <a:tbl>
              <a:tblPr firstRow="1" firstCol="1" bandRow="1">
                <a:tableStyleId>{F5AB1C69-6EDB-4FF4-983F-18BD219EF322}</a:tableStyleId>
              </a:tblPr>
              <a:tblGrid>
                <a:gridCol w="185674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2046605">
                  <a:extLst>
                    <a:ext uri="{9D8B030D-6E8A-4147-A177-3AD203B41FA5}">
                      <a16:colId xmlns:a16="http://schemas.microsoft.com/office/drawing/2014/main" val="20002"/>
                    </a:ext>
                  </a:extLst>
                </a:gridCol>
              </a:tblGrid>
              <a:tr h="0">
                <a:tc>
                  <a:txBody>
                    <a:bodyPr/>
                    <a:lstStyle/>
                    <a:p>
                      <a:pPr algn="just">
                        <a:spcAft>
                          <a:spcPts val="0"/>
                        </a:spcAft>
                      </a:pPr>
                      <a:r>
                        <a:rPr lang="en-GB" sz="1200" kern="1000" spc="-30" dirty="0">
                          <a:effectLst/>
                        </a:rPr>
                        <a:t>Wood type</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Heartwood</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Sapwood</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en-GB" sz="1200" kern="1000" spc="-30" dirty="0">
                          <a:effectLst/>
                        </a:rPr>
                        <a:t>Fir</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GB" sz="1200" kern="1000" spc="-30">
                          <a:effectLst/>
                        </a:rPr>
                        <a:t>Larch</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3-4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GB" sz="1200" kern="1000" spc="-30">
                          <a:effectLst/>
                        </a:rPr>
                        <a:t>Spruce</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GB" sz="1200" kern="1000" spc="-30">
                          <a:effectLst/>
                        </a:rPr>
                        <a:t>Pine</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3-4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GB" sz="1200" kern="1000" spc="-30">
                          <a:effectLst/>
                        </a:rPr>
                        <a:t>European oak</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2-4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GB" sz="1200" kern="1000" spc="-30">
                          <a:effectLst/>
                        </a:rPr>
                        <a:t>Teak</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rPr>
                        <a:t>1-3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rPr>
                        <a:t>-</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6"/>
                  </a:ext>
                </a:extLst>
              </a:tr>
            </a:tbl>
          </a:graphicData>
        </a:graphic>
      </p:graphicFrame>
      <p:sp>
        <p:nvSpPr>
          <p:cNvPr id="17" name="Rectangle 1"/>
          <p:cNvSpPr>
            <a:spLocks noChangeArrowheads="1"/>
          </p:cNvSpPr>
          <p:nvPr/>
        </p:nvSpPr>
        <p:spPr bwMode="auto">
          <a:xfrm>
            <a:off x="11658600" y="7407946"/>
            <a:ext cx="56007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9102"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ja-JP" sz="2400" b="1" i="0" u="none" strike="noStrike" cap="none" normalizeH="0" baseline="0" dirty="0" err="1">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Dauerhaftigkeit</a:t>
            </a:r>
            <a:r>
              <a:rPr kumimoji="0" lang="en-GB" altLang="ja-JP" sz="2400" b="1" i="0" u="none" strike="noStrike" cap="none" normalizeH="0" baseline="0" dirty="0">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 </a:t>
            </a:r>
            <a:r>
              <a:rPr kumimoji="0" lang="en-GB" altLang="ja-JP" sz="2400" b="1" i="0" u="none" strike="noStrike" cap="none" normalizeH="0" baseline="0" dirty="0" err="1">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nach</a:t>
            </a:r>
            <a:r>
              <a:rPr kumimoji="0" lang="en-GB" altLang="ja-JP" sz="2400" b="1" i="0" u="none" strike="noStrike" cap="none" normalizeH="0" baseline="0" dirty="0">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 </a:t>
            </a:r>
            <a:r>
              <a:rPr kumimoji="0" lang="en-GB" altLang="ja-JP" sz="2400" b="1" i="0" u="none" strike="noStrike" cap="none" normalizeH="0" baseline="0" dirty="0" err="1">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Holzarten</a:t>
            </a:r>
            <a:endParaRPr kumimoji="0" lang="en-GB" altLang="ja-JP" sz="2400" b="1" i="0" u="none" strike="noStrike" cap="none" normalizeH="0" baseline="0" dirty="0">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ja-JP" sz="2400" b="0" i="0" u="none" strike="noStrike" cap="none" normalizeH="0" baseline="0" dirty="0">
              <a:ln>
                <a:noFill/>
              </a:ln>
              <a:solidFill>
                <a:srgbClr val="456A2C"/>
              </a:solidFill>
              <a:effectLst/>
              <a:latin typeface="Glacial Indifference"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2"/>
            <a:ext cx="7429016" cy="4574441"/>
            <a:chOff x="0" y="-95249"/>
            <a:chExt cx="9216551" cy="4464645"/>
          </a:xfrm>
        </p:grpSpPr>
        <p:sp>
          <p:nvSpPr>
            <p:cNvPr id="8" name="TextBox 8"/>
            <p:cNvSpPr txBox="1"/>
            <p:nvPr/>
          </p:nvSpPr>
          <p:spPr>
            <a:xfrm>
              <a:off x="0" y="-95249"/>
              <a:ext cx="9216551" cy="4175411"/>
            </a:xfrm>
            <a:prstGeom prst="rect">
              <a:avLst/>
            </a:prstGeom>
          </p:spPr>
          <p:txBody>
            <a:bodyPr lIns="0" tIns="0" rIns="0" bIns="0" rtlCol="0" anchor="t">
              <a:spAutoFit/>
            </a:bodyPr>
            <a:lstStyle/>
            <a:p>
              <a:pPr algn="l">
                <a:lnSpc>
                  <a:spcPts val="8370"/>
                </a:lnSpc>
              </a:pPr>
              <a:r>
                <a:rPr lang="en-GB" sz="6200" spc="310" dirty="0">
                  <a:solidFill>
                    <a:schemeClr val="bg1"/>
                  </a:solidFill>
                  <a:latin typeface="League Spartan"/>
                </a:rPr>
                <a:t>VERBESSERUNG DER HOLZ-EIGENSCHAFTEN</a:t>
              </a:r>
            </a:p>
          </p:txBody>
        </p:sp>
        <p:sp>
          <p:nvSpPr>
            <p:cNvPr id="9" name="TextBox 9"/>
            <p:cNvSpPr txBox="1"/>
            <p:nvPr/>
          </p:nvSpPr>
          <p:spPr>
            <a:xfrm>
              <a:off x="0" y="3167839"/>
              <a:ext cx="9215776" cy="1201557"/>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DURCH OPTISCHE KONTROLLE</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4" name="Picture 13"/>
          <p:cNvPicPr/>
          <p:nvPr/>
        </p:nvPicPr>
        <p:blipFill rotWithShape="1">
          <a:blip r:embed="rId2"/>
          <a:srcRect l="19323" t="13045" r="41222" b="46863"/>
          <a:stretch/>
        </p:blipFill>
        <p:spPr bwMode="auto">
          <a:xfrm>
            <a:off x="8915400" y="362776"/>
            <a:ext cx="4495800" cy="2647124"/>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19900" t="54822" r="41009" b="4555"/>
          <a:stretch/>
        </p:blipFill>
        <p:spPr bwMode="auto">
          <a:xfrm>
            <a:off x="13631103" y="337928"/>
            <a:ext cx="4471367" cy="267197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9525000" y="2933700"/>
            <a:ext cx="9144000" cy="1200329"/>
          </a:xfrm>
          <a:prstGeom prst="rect">
            <a:avLst/>
          </a:prstGeom>
        </p:spPr>
        <p:txBody>
          <a:bodyPr>
            <a:spAutoFit/>
          </a:bodyPr>
          <a:lstStyle/>
          <a:p>
            <a:pPr algn="just">
              <a:spcAft>
                <a:spcPts val="0"/>
              </a:spcAft>
            </a:pPr>
            <a:r>
              <a:rPr lang="de-AT" kern="1000" spc="-30" dirty="0">
                <a:latin typeface="Glacial Indifference" panose="020B0604020202020204" charset="0"/>
                <a:ea typeface="Calibri" panose="020F0502020204030204" pitchFamily="34" charset="0"/>
                <a:cs typeface="Arial" panose="020B0604020202020204" pitchFamily="34" charset="0"/>
              </a:rPr>
              <a:t>Die visuelle Einstufung kann mit speziellen Geräten erfolgen</a:t>
            </a:r>
            <a:r>
              <a:rPr lang="de-DE" kern="1000" spc="-30" dirty="0">
                <a:latin typeface="Glacial Indifference" panose="020B0604020202020204" charset="0"/>
                <a:ea typeface="Calibri" panose="020F0502020204030204" pitchFamily="34" charset="0"/>
                <a:cs typeface="Arial" panose="020B0604020202020204" pitchFamily="34" charset="0"/>
              </a:rPr>
              <a:t>:</a:t>
            </a:r>
          </a:p>
          <a:p>
            <a:pPr marL="285750" indent="-285750" algn="just">
              <a:spcAft>
                <a:spcPts val="0"/>
              </a:spcAft>
              <a:buFont typeface="Arial" panose="020B0604020202020204" pitchFamily="34" charset="0"/>
              <a:buChar char="•"/>
            </a:pPr>
            <a:r>
              <a:rPr lang="en-US" i="1" u="sng" spc="-30" dirty="0">
                <a:solidFill>
                  <a:srgbClr val="0563C1"/>
                </a:solidFill>
                <a:latin typeface="Glacial Indifference" panose="020B0604020202020204" charset="0"/>
                <a:ea typeface="Calibri" panose="020F0502020204030204" pitchFamily="34" charset="0"/>
                <a:cs typeface="Arial" panose="020B0604020202020204" pitchFamily="34" charset="0"/>
                <a:hlinkClick r:id="rId3"/>
              </a:rPr>
              <a:t>System TM and </a:t>
            </a:r>
            <a:r>
              <a:rPr lang="en-US" i="1" u="sng" spc="-30" dirty="0" err="1">
                <a:solidFill>
                  <a:srgbClr val="0563C1"/>
                </a:solidFill>
                <a:latin typeface="Glacial Indifference" panose="020B0604020202020204" charset="0"/>
                <a:ea typeface="Calibri" panose="020F0502020204030204" pitchFamily="34" charset="0"/>
                <a:cs typeface="Arial" panose="020B0604020202020204" pitchFamily="34" charset="0"/>
                <a:hlinkClick r:id="rId3"/>
              </a:rPr>
              <a:t>Microtec</a:t>
            </a:r>
            <a:r>
              <a:rPr lang="en-US" i="1" spc="-30" dirty="0">
                <a:latin typeface="Glacial Indifference" panose="020B0604020202020204" charset="0"/>
                <a:ea typeface="Calibri" panose="020F0502020204030204" pitchFamily="34" charset="0"/>
                <a:cs typeface="Arial" panose="020B0604020202020204" pitchFamily="34" charset="0"/>
              </a:rPr>
              <a:t> </a:t>
            </a:r>
          </a:p>
          <a:p>
            <a:pPr marL="285750" indent="-285750" algn="just">
              <a:spcAft>
                <a:spcPts val="0"/>
              </a:spcAft>
              <a:buFont typeface="Arial" panose="020B0604020202020204" pitchFamily="34" charset="0"/>
              <a:buChar char="•"/>
            </a:pPr>
            <a:r>
              <a:rPr lang="en-US" i="1" u="sng" spc="-30" dirty="0" err="1">
                <a:solidFill>
                  <a:srgbClr val="0563C1"/>
                </a:solidFill>
                <a:latin typeface="Glacial Indifference" panose="020B0604020202020204" charset="0"/>
                <a:ea typeface="Calibri" panose="020F0502020204030204" pitchFamily="34" charset="0"/>
                <a:cs typeface="Arial" panose="020B0604020202020204" pitchFamily="34" charset="0"/>
                <a:hlinkClick r:id="rId4"/>
              </a:rPr>
              <a:t>FinScan</a:t>
            </a:r>
            <a:endParaRPr lang="en-US" sz="1600" dirty="0">
              <a:latin typeface="Glacial Indifference" panose="020B0604020202020204" charset="0"/>
              <a:ea typeface="Calibri" panose="020F0502020204030204" pitchFamily="34" charset="0"/>
              <a:cs typeface="Angsana New" panose="02020603050405020304" pitchFamily="18" charset="-34"/>
            </a:endParaRPr>
          </a:p>
          <a:p>
            <a:pPr marL="285750" indent="-285750" algn="just">
              <a:spcAft>
                <a:spcPts val="0"/>
              </a:spcAft>
              <a:buFont typeface="Arial" panose="020B0604020202020204" pitchFamily="34" charset="0"/>
              <a:buChar char="•"/>
            </a:pPr>
            <a:r>
              <a:rPr lang="en-US" i="1" u="sng" spc="-30" dirty="0" err="1">
                <a:solidFill>
                  <a:srgbClr val="0563C1"/>
                </a:solidFill>
                <a:latin typeface="Glacial Indifference" panose="020B0604020202020204" charset="0"/>
                <a:ea typeface="Calibri" panose="020F0502020204030204" pitchFamily="34" charset="0"/>
                <a:cs typeface="Arial" panose="020B0604020202020204" pitchFamily="34" charset="0"/>
                <a:hlinkClick r:id="rId5"/>
              </a:rPr>
              <a:t>Microtec</a:t>
            </a:r>
            <a:r>
              <a:rPr lang="en-US" i="1" u="sng" spc="-30" dirty="0">
                <a:solidFill>
                  <a:srgbClr val="0563C1"/>
                </a:solidFill>
                <a:latin typeface="Glacial Indifference" panose="020B0604020202020204" charset="0"/>
                <a:ea typeface="Calibri" panose="020F0502020204030204" pitchFamily="34" charset="0"/>
                <a:cs typeface="Arial" panose="020B0604020202020204" pitchFamily="34" charset="0"/>
                <a:hlinkClick r:id="rId5"/>
              </a:rPr>
              <a:t> Goldeneye 700</a:t>
            </a:r>
            <a:endParaRPr lang="en-US" sz="1600" dirty="0">
              <a:latin typeface="Glacial Indifference" panose="020B0604020202020204" charset="0"/>
              <a:ea typeface="Calibri" panose="020F0502020204030204" pitchFamily="34" charset="0"/>
              <a:cs typeface="Angsana New" panose="02020603050405020304" pitchFamily="18" charset="-34"/>
            </a:endParaRPr>
          </a:p>
        </p:txBody>
      </p:sp>
      <p:sp>
        <p:nvSpPr>
          <p:cNvPr id="16" name="Rectangle 15"/>
          <p:cNvSpPr/>
          <p:nvPr/>
        </p:nvSpPr>
        <p:spPr>
          <a:xfrm>
            <a:off x="1082040" y="9318098"/>
            <a:ext cx="9144000" cy="1077218"/>
          </a:xfrm>
          <a:prstGeom prst="rect">
            <a:avLst/>
          </a:prstGeom>
        </p:spPr>
        <p:txBody>
          <a:bodyPr>
            <a:spAutoFit/>
          </a:bodyPr>
          <a:lstStyle/>
          <a:p>
            <a:pPr algn="just">
              <a:spcAft>
                <a:spcPts val="0"/>
              </a:spcAft>
            </a:pPr>
            <a:r>
              <a:rPr lang="en-US" sz="8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https://www.youtube.com/watch?v=NoFex15PE1Y</a:t>
            </a:r>
            <a:endParaRPr lang="en-US" sz="8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8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https://www.youtube.com/watch?v=iPoaGcyQ3us&amp;feature=emb_logo</a:t>
            </a:r>
            <a:endParaRPr lang="en-US" sz="8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8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https://www.youtube.com/watch?v=qFwOcHbJats</a:t>
            </a:r>
          </a:p>
          <a:p>
            <a:pPr lvl="0" algn="just"/>
            <a:r>
              <a:rPr lang="en-US" sz="800" dirty="0" err="1">
                <a:solidFill>
                  <a:schemeClr val="bg1"/>
                </a:solidFill>
              </a:rPr>
              <a:t>Porteous</a:t>
            </a:r>
            <a:r>
              <a:rPr lang="en-US" sz="800" dirty="0">
                <a:solidFill>
                  <a:schemeClr val="bg1"/>
                </a:solidFill>
              </a:rPr>
              <a:t> J., </a:t>
            </a:r>
            <a:r>
              <a:rPr lang="en-US" sz="800" dirty="0" err="1">
                <a:solidFill>
                  <a:schemeClr val="bg1"/>
                </a:solidFill>
              </a:rPr>
              <a:t>Kermani</a:t>
            </a:r>
            <a:r>
              <a:rPr lang="en-US" sz="800" dirty="0">
                <a:solidFill>
                  <a:schemeClr val="bg1"/>
                </a:solidFill>
              </a:rPr>
              <a:t> A. Structural Timber Design to Eurocode 5 (Second edition)</a:t>
            </a:r>
          </a:p>
          <a:p>
            <a:pPr lvl="0" algn="just"/>
            <a:r>
              <a:rPr lang="en-US" sz="800" dirty="0">
                <a:solidFill>
                  <a:schemeClr val="bg1"/>
                </a:solidFill>
              </a:rPr>
              <a:t>https://www.youtube.com/watch?v=U1FyLa6Fm3M</a:t>
            </a:r>
          </a:p>
          <a:p>
            <a:pPr algn="just"/>
            <a:r>
              <a:rPr lang="en-US" sz="800" dirty="0">
                <a:solidFill>
                  <a:schemeClr val="bg1"/>
                </a:solidFill>
              </a:rPr>
              <a:t>www.youtube.com/watch?time_continue=25&amp;v=zbpFLABn7cE&amp;feature=emb_logo</a:t>
            </a:r>
          </a:p>
          <a:p>
            <a:pPr lvl="0" algn="just"/>
            <a:r>
              <a:rPr lang="en-US" sz="800" dirty="0">
                <a:solidFill>
                  <a:schemeClr val="bg1"/>
                </a:solidFill>
              </a:rPr>
              <a:t>https://www.youtube.com/watch?v=CfQ_60HuaTQ</a:t>
            </a:r>
          </a:p>
          <a:p>
            <a:pPr lvl="0" algn="just"/>
            <a:endParaRPr lang="en-US" sz="8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p:txBody>
      </p:sp>
      <p:graphicFrame>
        <p:nvGraphicFramePr>
          <p:cNvPr id="17" name="Table 16"/>
          <p:cNvGraphicFramePr>
            <a:graphicFrameLocks noGrp="1"/>
          </p:cNvGraphicFramePr>
          <p:nvPr>
            <p:extLst>
              <p:ext uri="{D42A27DB-BD31-4B8C-83A1-F6EECF244321}">
                <p14:modId xmlns:p14="http://schemas.microsoft.com/office/powerpoint/2010/main" val="2037002318"/>
              </p:ext>
            </p:extLst>
          </p:nvPr>
        </p:nvGraphicFramePr>
        <p:xfrm>
          <a:off x="12405995" y="4066754"/>
          <a:ext cx="5729605" cy="2011680"/>
        </p:xfrm>
        <a:graphic>
          <a:graphicData uri="http://schemas.openxmlformats.org/drawingml/2006/table">
            <a:tbl>
              <a:tblPr firstRow="1" firstCol="1" bandRow="1">
                <a:tableStyleId>{F5AB1C69-6EDB-4FF4-983F-18BD219EF322}</a:tableStyleId>
              </a:tblPr>
              <a:tblGrid>
                <a:gridCol w="2877185">
                  <a:extLst>
                    <a:ext uri="{9D8B030D-6E8A-4147-A177-3AD203B41FA5}">
                      <a16:colId xmlns:a16="http://schemas.microsoft.com/office/drawing/2014/main" val="20000"/>
                    </a:ext>
                  </a:extLst>
                </a:gridCol>
                <a:gridCol w="450215">
                  <a:extLst>
                    <a:ext uri="{9D8B030D-6E8A-4147-A177-3AD203B41FA5}">
                      <a16:colId xmlns:a16="http://schemas.microsoft.com/office/drawing/2014/main" val="20001"/>
                    </a:ext>
                  </a:extLst>
                </a:gridCol>
                <a:gridCol w="450215">
                  <a:extLst>
                    <a:ext uri="{9D8B030D-6E8A-4147-A177-3AD203B41FA5}">
                      <a16:colId xmlns:a16="http://schemas.microsoft.com/office/drawing/2014/main" val="20002"/>
                    </a:ext>
                  </a:extLst>
                </a:gridCol>
                <a:gridCol w="450215">
                  <a:extLst>
                    <a:ext uri="{9D8B030D-6E8A-4147-A177-3AD203B41FA5}">
                      <a16:colId xmlns:a16="http://schemas.microsoft.com/office/drawing/2014/main" val="20003"/>
                    </a:ext>
                  </a:extLst>
                </a:gridCol>
                <a:gridCol w="449580">
                  <a:extLst>
                    <a:ext uri="{9D8B030D-6E8A-4147-A177-3AD203B41FA5}">
                      <a16:colId xmlns:a16="http://schemas.microsoft.com/office/drawing/2014/main" val="20004"/>
                    </a:ext>
                  </a:extLst>
                </a:gridCol>
                <a:gridCol w="36195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28295">
                  <a:extLst>
                    <a:ext uri="{9D8B030D-6E8A-4147-A177-3AD203B41FA5}">
                      <a16:colId xmlns:a16="http://schemas.microsoft.com/office/drawing/2014/main" val="20007"/>
                    </a:ext>
                  </a:extLst>
                </a:gridCol>
              </a:tblGrid>
              <a:tr h="0">
                <a:tc rowSpan="2">
                  <a:txBody>
                    <a:bodyPr/>
                    <a:lstStyle/>
                    <a:p>
                      <a:pPr algn="just">
                        <a:spcAft>
                          <a:spcPts val="0"/>
                        </a:spcAft>
                      </a:pPr>
                      <a:r>
                        <a:rPr lang="en-GB" sz="1200" kern="1000" spc="-30" dirty="0">
                          <a:effectLst/>
                          <a:latin typeface="Glacial Indifference" panose="020B0604020202020204" charset="0"/>
                        </a:rPr>
                        <a:t>Way of uses</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gridSpan="4">
                  <a:txBody>
                    <a:bodyPr/>
                    <a:lstStyle/>
                    <a:p>
                      <a:pPr algn="ctr">
                        <a:spcAft>
                          <a:spcPts val="0"/>
                        </a:spcAft>
                      </a:pPr>
                      <a:r>
                        <a:rPr lang="en-GB" sz="1200" kern="1000" spc="-30">
                          <a:effectLst/>
                          <a:latin typeface="Glacial Indifference" panose="020B0604020202020204" charset="0"/>
                        </a:rPr>
                        <a:t>US</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spcAft>
                          <a:spcPts val="0"/>
                        </a:spcAft>
                      </a:pPr>
                      <a:r>
                        <a:rPr lang="en-GB" sz="1200" kern="1000" spc="-30">
                          <a:effectLst/>
                          <a:latin typeface="Glacial Indifference" panose="020B0604020202020204" charset="0"/>
                        </a:rPr>
                        <a:t>V</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rowSpan="2">
                  <a:txBody>
                    <a:bodyPr/>
                    <a:lstStyle/>
                    <a:p>
                      <a:pPr algn="ctr">
                        <a:spcAft>
                          <a:spcPts val="0"/>
                        </a:spcAft>
                      </a:pPr>
                      <a:r>
                        <a:rPr lang="en-GB" sz="1200" kern="1000" spc="-30">
                          <a:effectLst/>
                          <a:latin typeface="Glacial Indifference" panose="020B0604020202020204" charset="0"/>
                        </a:rPr>
                        <a:t>VI</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rowSpan="2">
                  <a:txBody>
                    <a:bodyPr/>
                    <a:lstStyle/>
                    <a:p>
                      <a:pPr algn="ctr">
                        <a:spcAft>
                          <a:spcPts val="0"/>
                        </a:spcAft>
                      </a:pPr>
                      <a:r>
                        <a:rPr lang="en-GB" sz="1200" kern="1000" spc="-30">
                          <a:effectLst/>
                          <a:latin typeface="Glacial Indifference" panose="020B0604020202020204" charset="0"/>
                        </a:rPr>
                        <a:t>VII</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0"/>
                  </a:ext>
                </a:extLst>
              </a:tr>
              <a:tr h="0">
                <a:tc vMerge="1">
                  <a:txBody>
                    <a:bodyPr/>
                    <a:lstStyle/>
                    <a:p>
                      <a:endParaRPr lang="en-GB"/>
                    </a:p>
                  </a:txBody>
                  <a:tcPr/>
                </a:tc>
                <a:tc>
                  <a:txBody>
                    <a:bodyPr/>
                    <a:lstStyle/>
                    <a:p>
                      <a:pPr algn="ctr">
                        <a:spcAft>
                          <a:spcPts val="0"/>
                        </a:spcAft>
                      </a:pPr>
                      <a:r>
                        <a:rPr lang="en-GB" sz="1200" kern="1000" spc="-30">
                          <a:effectLst/>
                          <a:latin typeface="Glacial Indifference" panose="020B0604020202020204" charset="0"/>
                        </a:rPr>
                        <a:t>US I</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US II</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US III</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US IV</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0">
                <a:tc>
                  <a:txBody>
                    <a:bodyPr/>
                    <a:lstStyle/>
                    <a:p>
                      <a:pPr algn="just">
                        <a:spcAft>
                          <a:spcPts val="0"/>
                        </a:spcAft>
                      </a:pPr>
                      <a:r>
                        <a:rPr lang="en-GB" sz="1200" kern="1000" spc="-30">
                          <a:effectLst/>
                          <a:latin typeface="Glacial Indifference" panose="020B0604020202020204" charset="0"/>
                        </a:rPr>
                        <a:t>Stairs, other carpentry products</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2"/>
                  </a:ext>
                </a:extLst>
              </a:tr>
              <a:tr h="0">
                <a:tc>
                  <a:txBody>
                    <a:bodyPr/>
                    <a:lstStyle/>
                    <a:p>
                      <a:pPr algn="just">
                        <a:spcAft>
                          <a:spcPts val="0"/>
                        </a:spcAft>
                      </a:pPr>
                      <a:r>
                        <a:rPr lang="en-GB" sz="1200" kern="1000" spc="-30">
                          <a:effectLst/>
                          <a:latin typeface="Glacial Indifference" panose="020B0604020202020204" charset="0"/>
                        </a:rPr>
                        <a:t>Window and doorframes (require painting)</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3"/>
                  </a:ext>
                </a:extLst>
              </a:tr>
              <a:tr h="0">
                <a:tc>
                  <a:txBody>
                    <a:bodyPr/>
                    <a:lstStyle/>
                    <a:p>
                      <a:pPr algn="just">
                        <a:spcAft>
                          <a:spcPts val="0"/>
                        </a:spcAft>
                      </a:pPr>
                      <a:r>
                        <a:rPr lang="en-GB" sz="1200" kern="1000" spc="-30">
                          <a:effectLst/>
                          <a:latin typeface="Glacial Indifference" panose="020B0604020202020204" charset="0"/>
                        </a:rPr>
                        <a:t>Frame structure, roof trusses</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4"/>
                  </a:ext>
                </a:extLst>
              </a:tr>
              <a:tr h="0">
                <a:tc>
                  <a:txBody>
                    <a:bodyPr/>
                    <a:lstStyle/>
                    <a:p>
                      <a:pPr algn="just">
                        <a:spcAft>
                          <a:spcPts val="0"/>
                        </a:spcAft>
                      </a:pPr>
                      <a:r>
                        <a:rPr lang="en-GB" sz="1200" kern="1000" spc="-30">
                          <a:effectLst/>
                          <a:latin typeface="Glacial Indifference" panose="020B0604020202020204" charset="0"/>
                        </a:rPr>
                        <a:t>Interior panels</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5"/>
                  </a:ext>
                </a:extLst>
              </a:tr>
              <a:tr h="0">
                <a:tc>
                  <a:txBody>
                    <a:bodyPr/>
                    <a:lstStyle/>
                    <a:p>
                      <a:pPr algn="just">
                        <a:spcAft>
                          <a:spcPts val="0"/>
                        </a:spcAft>
                      </a:pPr>
                      <a:r>
                        <a:rPr lang="en-GB" sz="1200" kern="1000" spc="-30">
                          <a:effectLst/>
                          <a:latin typeface="Glacial Indifference" panose="020B0604020202020204" charset="0"/>
                        </a:rPr>
                        <a:t>Floors</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6"/>
                  </a:ext>
                </a:extLst>
              </a:tr>
              <a:tr h="0">
                <a:tc>
                  <a:txBody>
                    <a:bodyPr/>
                    <a:lstStyle/>
                    <a:p>
                      <a:pPr algn="just">
                        <a:spcAft>
                          <a:spcPts val="0"/>
                        </a:spcAft>
                      </a:pPr>
                      <a:r>
                        <a:rPr lang="en-GB" sz="1200" kern="1000" spc="-30">
                          <a:effectLst/>
                          <a:latin typeface="Glacial Indifference" panose="020B0604020202020204" charset="0"/>
                        </a:rPr>
                        <a:t>Subfloor structures</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7"/>
                  </a:ext>
                </a:extLst>
              </a:tr>
              <a:tr h="0">
                <a:tc>
                  <a:txBody>
                    <a:bodyPr/>
                    <a:lstStyle/>
                    <a:p>
                      <a:pPr algn="just">
                        <a:spcAft>
                          <a:spcPts val="0"/>
                        </a:spcAft>
                      </a:pPr>
                      <a:r>
                        <a:rPr lang="en-GB" sz="1200" kern="1000" spc="-30" dirty="0">
                          <a:effectLst/>
                          <a:latin typeface="Glacial Indifference" panose="020B0604020202020204" charset="0"/>
                        </a:rPr>
                        <a:t>Concrete moulds</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X</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8"/>
                  </a:ext>
                </a:extLst>
              </a:tr>
            </a:tbl>
          </a:graphicData>
        </a:graphic>
      </p:graphicFrame>
      <p:pic>
        <p:nvPicPr>
          <p:cNvPr id="18" name="Picture 17" descr="https://www.woodproducts.fi/sites/default/files/ce-merkki_en.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86335" y="7018467"/>
            <a:ext cx="2333625" cy="2196653"/>
          </a:xfrm>
          <a:prstGeom prst="rect">
            <a:avLst/>
          </a:prstGeom>
          <a:noFill/>
          <a:ln>
            <a:noFill/>
          </a:ln>
        </p:spPr>
      </p:pic>
      <p:sp>
        <p:nvSpPr>
          <p:cNvPr id="19" name="Rectangle 18"/>
          <p:cNvSpPr/>
          <p:nvPr/>
        </p:nvSpPr>
        <p:spPr>
          <a:xfrm>
            <a:off x="10427583" y="-76730"/>
            <a:ext cx="1319807" cy="496290"/>
          </a:xfrm>
          <a:prstGeom prst="rect">
            <a:avLst/>
          </a:prstGeom>
        </p:spPr>
        <p:txBody>
          <a:bodyPr wrap="square">
            <a:spAutoFit/>
          </a:bodyPr>
          <a:lstStyle/>
          <a:p>
            <a:pPr algn="ctr">
              <a:lnSpc>
                <a:spcPts val="3359"/>
              </a:lnSpc>
            </a:pPr>
            <a:r>
              <a:rPr lang="en-US" sz="2400" b="1" spc="120" dirty="0">
                <a:solidFill>
                  <a:srgbClr val="456A2C"/>
                </a:solidFill>
                <a:latin typeface="Glacial Indifference"/>
              </a:rPr>
              <a:t>KIEFER</a:t>
            </a:r>
          </a:p>
        </p:txBody>
      </p:sp>
      <p:sp>
        <p:nvSpPr>
          <p:cNvPr id="20" name="Rectangle 19"/>
          <p:cNvSpPr/>
          <p:nvPr/>
        </p:nvSpPr>
        <p:spPr>
          <a:xfrm>
            <a:off x="15206882" y="0"/>
            <a:ext cx="1480918" cy="496290"/>
          </a:xfrm>
          <a:prstGeom prst="rect">
            <a:avLst/>
          </a:prstGeom>
        </p:spPr>
        <p:txBody>
          <a:bodyPr wrap="square">
            <a:spAutoFit/>
          </a:bodyPr>
          <a:lstStyle/>
          <a:p>
            <a:pPr algn="ctr">
              <a:lnSpc>
                <a:spcPts val="3359"/>
              </a:lnSpc>
            </a:pPr>
            <a:r>
              <a:rPr lang="en-US" sz="2400" b="1" spc="120" dirty="0">
                <a:solidFill>
                  <a:srgbClr val="456A2C"/>
                </a:solidFill>
                <a:latin typeface="Glacial Indifference"/>
              </a:rPr>
              <a:t>FICHTE</a:t>
            </a:r>
          </a:p>
        </p:txBody>
      </p:sp>
      <p:pic>
        <p:nvPicPr>
          <p:cNvPr id="21" name="Picture 20" descr="C:\Users\Uldis\Desktop\gra\BILDES\338.jpg"/>
          <p:cNvPicPr/>
          <p:nvPr/>
        </p:nvPicPr>
        <p:blipFill>
          <a:blip r:embed="rId7">
            <a:extLst>
              <a:ext uri="{28A0092B-C50C-407E-A947-70E740481C1C}">
                <a14:useLocalDpi xmlns:a14="http://schemas.microsoft.com/office/drawing/2010/main" val="0"/>
              </a:ext>
            </a:extLst>
          </a:blip>
          <a:srcRect/>
          <a:stretch>
            <a:fillRect/>
          </a:stretch>
        </p:blipFill>
        <p:spPr bwMode="auto">
          <a:xfrm>
            <a:off x="9474737" y="6438900"/>
            <a:ext cx="5732145" cy="2776220"/>
          </a:xfrm>
          <a:prstGeom prst="rect">
            <a:avLst/>
          </a:prstGeom>
          <a:noFill/>
          <a:ln>
            <a:noFill/>
          </a:ln>
        </p:spPr>
      </p:pic>
      <p:sp>
        <p:nvSpPr>
          <p:cNvPr id="22" name="Rectangle 21"/>
          <p:cNvSpPr/>
          <p:nvPr/>
        </p:nvSpPr>
        <p:spPr>
          <a:xfrm>
            <a:off x="12405995" y="3543300"/>
            <a:ext cx="5882005" cy="496290"/>
          </a:xfrm>
          <a:prstGeom prst="rect">
            <a:avLst/>
          </a:prstGeom>
        </p:spPr>
        <p:txBody>
          <a:bodyPr wrap="square">
            <a:spAutoFit/>
          </a:bodyPr>
          <a:lstStyle/>
          <a:p>
            <a:pPr algn="ctr">
              <a:lnSpc>
                <a:spcPts val="3359"/>
              </a:lnSpc>
            </a:pPr>
            <a:r>
              <a:rPr lang="en-US" sz="2400" b="1" spc="120" dirty="0" err="1">
                <a:solidFill>
                  <a:srgbClr val="456A2C"/>
                </a:solidFill>
                <a:latin typeface="Glacial Indifference"/>
              </a:rPr>
              <a:t>Anwendung</a:t>
            </a:r>
            <a:r>
              <a:rPr lang="en-US" sz="2400" b="1" spc="120" dirty="0">
                <a:solidFill>
                  <a:srgbClr val="456A2C"/>
                </a:solidFill>
                <a:latin typeface="Glacial Indifference"/>
              </a:rPr>
              <a:t> </a:t>
            </a:r>
            <a:r>
              <a:rPr lang="en-US" sz="2400" b="1" spc="120" dirty="0" err="1">
                <a:solidFill>
                  <a:srgbClr val="456A2C"/>
                </a:solidFill>
                <a:latin typeface="Glacial Indifference"/>
              </a:rPr>
              <a:t>nach</a:t>
            </a:r>
            <a:r>
              <a:rPr lang="en-US" sz="2400" b="1" spc="120" dirty="0">
                <a:solidFill>
                  <a:srgbClr val="456A2C"/>
                </a:solidFill>
                <a:latin typeface="Glacial Indifference"/>
              </a:rPr>
              <a:t> </a:t>
            </a:r>
            <a:r>
              <a:rPr lang="en-US" sz="2400" b="1" spc="120" dirty="0" err="1">
                <a:solidFill>
                  <a:srgbClr val="456A2C"/>
                </a:solidFill>
                <a:latin typeface="Glacial Indifference"/>
              </a:rPr>
              <a:t>Korrekturkategorien</a:t>
            </a:r>
            <a:endParaRPr lang="en-US" sz="2400" b="1" spc="120" dirty="0">
              <a:solidFill>
                <a:srgbClr val="456A2C"/>
              </a:solidFill>
              <a:latin typeface="Glacial Indifference"/>
            </a:endParaRPr>
          </a:p>
        </p:txBody>
      </p:sp>
      <p:sp>
        <p:nvSpPr>
          <p:cNvPr id="23" name="Rectangle 22"/>
          <p:cNvSpPr/>
          <p:nvPr/>
        </p:nvSpPr>
        <p:spPr>
          <a:xfrm>
            <a:off x="8941296" y="5981700"/>
            <a:ext cx="4546104" cy="496290"/>
          </a:xfrm>
          <a:prstGeom prst="rect">
            <a:avLst/>
          </a:prstGeom>
        </p:spPr>
        <p:txBody>
          <a:bodyPr wrap="square">
            <a:spAutoFit/>
          </a:bodyPr>
          <a:lstStyle/>
          <a:p>
            <a:pPr algn="ctr">
              <a:lnSpc>
                <a:spcPts val="3359"/>
              </a:lnSpc>
            </a:pPr>
            <a:r>
              <a:rPr lang="de-AT" sz="2400" b="1" spc="120" dirty="0">
                <a:solidFill>
                  <a:srgbClr val="456A2C"/>
                </a:solidFill>
                <a:latin typeface="Glacial Indifference"/>
              </a:rPr>
              <a:t>Belastungsbewertung</a:t>
            </a:r>
            <a:endParaRPr lang="en-US" sz="2400" b="1" spc="120" dirty="0">
              <a:solidFill>
                <a:srgbClr val="456A2C"/>
              </a:solidFill>
              <a:latin typeface="Glacial Indifference"/>
            </a:endParaRPr>
          </a:p>
        </p:txBody>
      </p:sp>
      <p:sp>
        <p:nvSpPr>
          <p:cNvPr id="24" name="Rectangle 23"/>
          <p:cNvSpPr/>
          <p:nvPr/>
        </p:nvSpPr>
        <p:spPr>
          <a:xfrm>
            <a:off x="15418296" y="5981700"/>
            <a:ext cx="2869704" cy="496290"/>
          </a:xfrm>
          <a:prstGeom prst="rect">
            <a:avLst/>
          </a:prstGeom>
        </p:spPr>
        <p:txBody>
          <a:bodyPr wrap="square">
            <a:spAutoFit/>
          </a:bodyPr>
          <a:lstStyle/>
          <a:p>
            <a:pPr algn="ctr">
              <a:lnSpc>
                <a:spcPts val="3359"/>
              </a:lnSpc>
            </a:pPr>
            <a:r>
              <a:rPr lang="en-US" sz="2400" b="1" spc="120" dirty="0" err="1">
                <a:solidFill>
                  <a:srgbClr val="456A2C"/>
                </a:solidFill>
                <a:latin typeface="Glacial Indifference"/>
              </a:rPr>
              <a:t>Kennzeichnung</a:t>
            </a:r>
            <a:endParaRPr lang="en-US" sz="2400" b="1" spc="120" dirty="0">
              <a:solidFill>
                <a:srgbClr val="456A2C"/>
              </a:solidFill>
              <a:latin typeface="Glacial Indifference"/>
            </a:endParaRPr>
          </a:p>
        </p:txBody>
      </p:sp>
      <p:sp>
        <p:nvSpPr>
          <p:cNvPr id="26" name="Rectangle 25"/>
          <p:cNvSpPr/>
          <p:nvPr/>
        </p:nvSpPr>
        <p:spPr>
          <a:xfrm>
            <a:off x="9414123" y="4610100"/>
            <a:ext cx="2895600" cy="1477328"/>
          </a:xfrm>
          <a:prstGeom prst="rect">
            <a:avLst/>
          </a:prstGeom>
        </p:spPr>
        <p:txBody>
          <a:bodyPr wrap="square">
            <a:spAutoFit/>
          </a:bodyPr>
          <a:lstStyle/>
          <a:p>
            <a:pPr algn="just"/>
            <a:r>
              <a:rPr lang="de-AT" kern="1000" spc="-30" dirty="0">
                <a:latin typeface="Glacial Indifference" panose="020B0604020202020204" charset="0"/>
                <a:cs typeface="Arial" panose="020B0604020202020204" pitchFamily="34" charset="0"/>
              </a:rPr>
              <a:t>Die Belastungsbewertung kann durchgeführt werden</a:t>
            </a:r>
            <a:r>
              <a:rPr lang="en-US" kern="1000" spc="-30" dirty="0">
                <a:latin typeface="Glacial Indifference" panose="020B0604020202020204" charset="0"/>
                <a:ea typeface="Calibri" panose="020F0502020204030204" pitchFamily="34" charset="0"/>
                <a:cs typeface="Arial" panose="020B0604020202020204" pitchFamily="34" charset="0"/>
              </a:rPr>
              <a:t>:</a:t>
            </a:r>
          </a:p>
          <a:p>
            <a:pPr marL="285750" indent="-285750" algn="just">
              <a:spcAft>
                <a:spcPts val="0"/>
              </a:spcAft>
              <a:buFont typeface="Arial" panose="020B0604020202020204" pitchFamily="34" charset="0"/>
              <a:buChar char="•"/>
            </a:pPr>
            <a:r>
              <a:rPr lang="en-US" i="1" dirty="0" err="1">
                <a:latin typeface="Glacial Indifference" panose="020B0604020202020204" charset="0"/>
                <a:hlinkClick r:id="rId8"/>
              </a:rPr>
              <a:t>mechanisch</a:t>
            </a:r>
            <a:endParaRPr lang="en-US" i="1" dirty="0">
              <a:latin typeface="Glacial Indifference" panose="020B0604020202020204" charset="0"/>
            </a:endParaRPr>
          </a:p>
          <a:p>
            <a:pPr marL="285750" indent="-285750" algn="just">
              <a:spcAft>
                <a:spcPts val="0"/>
              </a:spcAft>
              <a:buFont typeface="Arial" panose="020B0604020202020204" pitchFamily="34" charset="0"/>
              <a:buChar char="•"/>
            </a:pPr>
            <a:r>
              <a:rPr lang="en-US" i="1" dirty="0" err="1">
                <a:latin typeface="Glacial Indifference" panose="020B0604020202020204" charset="0"/>
                <a:hlinkClick r:id="rId9"/>
              </a:rPr>
              <a:t>mittels</a:t>
            </a:r>
            <a:r>
              <a:rPr lang="en-US" i="1" dirty="0">
                <a:latin typeface="Glacial Indifference" panose="020B0604020202020204" charset="0"/>
                <a:hlinkClick r:id="rId9"/>
              </a:rPr>
              <a:t> </a:t>
            </a:r>
            <a:r>
              <a:rPr lang="en-US" i="1" dirty="0" err="1">
                <a:latin typeface="Glacial Indifference" panose="020B0604020202020204" charset="0"/>
                <a:hlinkClick r:id="rId9"/>
              </a:rPr>
              <a:t>Schall</a:t>
            </a:r>
            <a:r>
              <a:rPr lang="en-US" i="1" dirty="0">
                <a:latin typeface="Glacial Indifference" panose="020B0604020202020204" charset="0"/>
                <a:hlinkClick r:id="rId9"/>
              </a:rPr>
              <a:t> </a:t>
            </a:r>
            <a:endParaRPr lang="en-US" i="1" dirty="0">
              <a:latin typeface="Glacial Indifference" panose="020B0604020202020204" charset="0"/>
            </a:endParaRPr>
          </a:p>
          <a:p>
            <a:pPr marL="285750" lvl="0" indent="-285750">
              <a:buFont typeface="Arial" panose="020B0604020202020204" pitchFamily="34" charset="0"/>
              <a:buChar char="•"/>
            </a:pPr>
            <a:r>
              <a:rPr lang="en-US" i="1" dirty="0" err="1">
                <a:latin typeface="Glacial Indifference" panose="020B0604020202020204" charset="0"/>
                <a:hlinkClick r:id="rId10"/>
              </a:rPr>
              <a:t>visuell</a:t>
            </a:r>
            <a:endParaRPr lang="en-US" i="1" spc="-30" dirty="0">
              <a:latin typeface="Glacial Indifference" panose="020B0604020202020204" charset="0"/>
              <a:ea typeface="Calibri" panose="020F0502020204030204" pitchFamily="34" charset="0"/>
              <a:cs typeface="Arial" panose="020B0604020202020204" pitchFamily="34" charset="0"/>
            </a:endParaRPr>
          </a:p>
        </p:txBody>
      </p:sp>
      <p:pic>
        <p:nvPicPr>
          <p:cNvPr id="27" name="Picture 26" descr="Timber Services - Bates Timber Merchants Ltd"/>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47382" y="6476063"/>
            <a:ext cx="1726565" cy="719455"/>
          </a:xfrm>
          <a:prstGeom prst="rect">
            <a:avLst/>
          </a:prstGeom>
          <a:noFill/>
          <a:ln>
            <a:noFill/>
          </a:ln>
        </p:spPr>
      </p:pic>
      <p:sp>
        <p:nvSpPr>
          <p:cNvPr id="25" name="TextBox 9">
            <a:extLst>
              <a:ext uri="{FF2B5EF4-FFF2-40B4-BE49-F238E27FC236}">
                <a16:creationId xmlns:a16="http://schemas.microsoft.com/office/drawing/2014/main" id="{87423314-5A56-47E5-8DAE-C1807758CC0C}"/>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extLst>
      <p:ext uri="{BB962C8B-B14F-4D97-AF65-F5344CB8AC3E}">
        <p14:creationId xmlns:p14="http://schemas.microsoft.com/office/powerpoint/2010/main" val="143891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GB"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2"/>
            <a:ext cx="7350385" cy="5189993"/>
            <a:chOff x="-1" y="-95249"/>
            <a:chExt cx="9800512" cy="5065424"/>
          </a:xfrm>
        </p:grpSpPr>
        <p:sp>
          <p:nvSpPr>
            <p:cNvPr id="8" name="TextBox 8"/>
            <p:cNvSpPr txBox="1"/>
            <p:nvPr/>
          </p:nvSpPr>
          <p:spPr>
            <a:xfrm>
              <a:off x="-1" y="-95249"/>
              <a:ext cx="9800512" cy="3124049"/>
            </a:xfrm>
            <a:prstGeom prst="rect">
              <a:avLst/>
            </a:prstGeom>
          </p:spPr>
          <p:txBody>
            <a:bodyPr wrap="square" lIns="0" tIns="0" rIns="0" bIns="0" rtlCol="0" anchor="t">
              <a:spAutoFit/>
            </a:bodyPr>
            <a:lstStyle/>
            <a:p>
              <a:pPr algn="l">
                <a:lnSpc>
                  <a:spcPts val="8370"/>
                </a:lnSpc>
              </a:pPr>
              <a:r>
                <a:rPr lang="en-GB" sz="6200" spc="310" dirty="0">
                  <a:solidFill>
                    <a:schemeClr val="bg1"/>
                  </a:solidFill>
                  <a:latin typeface="League Spartan"/>
                </a:rPr>
                <a:t>VERBESSERUNG DER HOLZ-EIGENSCHAFTEN</a:t>
              </a:r>
            </a:p>
          </p:txBody>
        </p:sp>
        <p:sp>
          <p:nvSpPr>
            <p:cNvPr id="9" name="TextBox 9"/>
            <p:cNvSpPr txBox="1"/>
            <p:nvPr/>
          </p:nvSpPr>
          <p:spPr>
            <a:xfrm>
              <a:off x="0" y="3167839"/>
              <a:ext cx="9215776" cy="1802336"/>
            </a:xfrm>
            <a:prstGeom prst="rect">
              <a:avLst/>
            </a:prstGeom>
          </p:spPr>
          <p:txBody>
            <a:bodyPr lIns="0" tIns="0" rIns="0" bIns="0" rtlCol="0" anchor="t">
              <a:spAutoFit/>
            </a:bodyPr>
            <a:lstStyle/>
            <a:p>
              <a:pPr algn="l">
                <a:lnSpc>
                  <a:spcPts val="4810"/>
                </a:lnSpc>
              </a:pPr>
              <a:r>
                <a:rPr lang="en-GB" sz="3700" spc="185" dirty="0">
                  <a:solidFill>
                    <a:schemeClr val="bg1"/>
                  </a:solidFill>
                  <a:latin typeface="League Spartan"/>
                </a:rPr>
                <a:t>DURCH TECHNOLOGISCHE VERFAHREN</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5</a:t>
            </a:fld>
            <a:endParaRPr lang="en-GB" sz="2400" spc="120" dirty="0">
              <a:solidFill>
                <a:srgbClr val="D9D9D9"/>
              </a:solidFill>
              <a:latin typeface="Glacial Indifference"/>
            </a:endParaRPr>
          </a:p>
        </p:txBody>
      </p:sp>
      <p:pic>
        <p:nvPicPr>
          <p:cNvPr id="10" name="Picture 9" descr="C:\Users\Uldis\Pictures\sfgty.png"/>
          <p:cNvPicPr/>
          <p:nvPr/>
        </p:nvPicPr>
        <p:blipFill rotWithShape="1">
          <a:blip r:embed="rId2">
            <a:extLst>
              <a:ext uri="{28A0092B-C50C-407E-A947-70E740481C1C}">
                <a14:useLocalDpi xmlns:a14="http://schemas.microsoft.com/office/drawing/2010/main" val="0"/>
              </a:ext>
            </a:extLst>
          </a:blip>
          <a:srcRect r="59312"/>
          <a:stretch/>
        </p:blipFill>
        <p:spPr bwMode="auto">
          <a:xfrm>
            <a:off x="16236633" y="5067300"/>
            <a:ext cx="1519209" cy="1912551"/>
          </a:xfrm>
          <a:prstGeom prst="rect">
            <a:avLst/>
          </a:prstGeom>
          <a:noFill/>
          <a:ln>
            <a:noFill/>
          </a:ln>
        </p:spPr>
      </p:pic>
      <p:pic>
        <p:nvPicPr>
          <p:cNvPr id="12" name="Picture 11" descr="Materials | Free Full-Text | Experimental and Numerical Analysis of Mixed  I-214 Poplar/Pinus Sylvestris Laminated Timber Subjected to Bending  Loadings | HTML"/>
          <p:cNvPicPr/>
          <p:nvPr/>
        </p:nvPicPr>
        <p:blipFill rotWithShape="1">
          <a:blip r:embed="rId3" cstate="print">
            <a:extLst>
              <a:ext uri="{28A0092B-C50C-407E-A947-70E740481C1C}">
                <a14:useLocalDpi xmlns:a14="http://schemas.microsoft.com/office/drawing/2010/main" val="0"/>
              </a:ext>
            </a:extLst>
          </a:blip>
          <a:srcRect l="41829"/>
          <a:stretch/>
        </p:blipFill>
        <p:spPr bwMode="auto">
          <a:xfrm>
            <a:off x="16155642" y="7358714"/>
            <a:ext cx="1600200" cy="1833508"/>
          </a:xfrm>
          <a:prstGeom prst="rect">
            <a:avLst/>
          </a:prstGeom>
          <a:noFill/>
          <a:ln>
            <a:noFill/>
          </a:ln>
          <a:extLst>
            <a:ext uri="{53640926-AAD7-44D8-BBD7-CCE9431645EC}">
              <a14:shadowObscured xmlns:a14="http://schemas.microsoft.com/office/drawing/2010/main"/>
            </a:ext>
          </a:extLst>
        </p:spPr>
      </p:pic>
      <p:pic>
        <p:nvPicPr>
          <p:cNvPr id="15" name="Picture 14" descr="Graphic6"/>
          <p:cNvPicPr/>
          <p:nvPr/>
        </p:nvPicPr>
        <p:blipFill rotWithShape="1">
          <a:blip r:embed="rId4" cstate="print">
            <a:extLst>
              <a:ext uri="{28A0092B-C50C-407E-A947-70E740481C1C}">
                <a14:useLocalDpi xmlns:a14="http://schemas.microsoft.com/office/drawing/2010/main" val="0"/>
              </a:ext>
            </a:extLst>
          </a:blip>
          <a:srcRect r="50365" b="7684"/>
          <a:stretch/>
        </p:blipFill>
        <p:spPr bwMode="auto">
          <a:xfrm>
            <a:off x="15621000" y="738505"/>
            <a:ext cx="813435" cy="899795"/>
          </a:xfrm>
          <a:prstGeom prst="rect">
            <a:avLst/>
          </a:prstGeom>
          <a:noFill/>
          <a:ln>
            <a:noFill/>
          </a:ln>
          <a:extLst>
            <a:ext uri="{53640926-AAD7-44D8-BBD7-CCE9431645EC}">
              <a14:shadowObscured xmlns:a14="http://schemas.microsoft.com/office/drawing/2010/main"/>
            </a:ext>
          </a:extLst>
        </p:spPr>
      </p:pic>
      <p:pic>
        <p:nvPicPr>
          <p:cNvPr id="16" name="Picture 15" descr="Graphic6"/>
          <p:cNvPicPr/>
          <p:nvPr/>
        </p:nvPicPr>
        <p:blipFill rotWithShape="1">
          <a:blip r:embed="rId5" cstate="print">
            <a:extLst>
              <a:ext uri="{28A0092B-C50C-407E-A947-70E740481C1C}">
                <a14:useLocalDpi xmlns:a14="http://schemas.microsoft.com/office/drawing/2010/main" val="0"/>
              </a:ext>
            </a:extLst>
          </a:blip>
          <a:srcRect l="50895" r="-761" b="7684"/>
          <a:stretch/>
        </p:blipFill>
        <p:spPr bwMode="auto">
          <a:xfrm>
            <a:off x="17221200" y="2123191"/>
            <a:ext cx="817245" cy="899795"/>
          </a:xfrm>
          <a:prstGeom prst="rect">
            <a:avLst/>
          </a:prstGeom>
          <a:noFill/>
          <a:ln>
            <a:noFill/>
          </a:ln>
          <a:extLst>
            <a:ext uri="{53640926-AAD7-44D8-BBD7-CCE9431645EC}">
              <a14:shadowObscured xmlns:a14="http://schemas.microsoft.com/office/drawing/2010/main"/>
            </a:ext>
          </a:extLst>
        </p:spPr>
      </p:pic>
      <p:graphicFrame>
        <p:nvGraphicFramePr>
          <p:cNvPr id="4" name="Table 3"/>
          <p:cNvGraphicFramePr>
            <a:graphicFrameLocks noGrp="1"/>
          </p:cNvGraphicFramePr>
          <p:nvPr>
            <p:extLst>
              <p:ext uri="{D42A27DB-BD31-4B8C-83A1-F6EECF244321}">
                <p14:modId xmlns:p14="http://schemas.microsoft.com/office/powerpoint/2010/main" val="3287013799"/>
              </p:ext>
            </p:extLst>
          </p:nvPr>
        </p:nvGraphicFramePr>
        <p:xfrm>
          <a:off x="9601200" y="457660"/>
          <a:ext cx="5727065" cy="2560320"/>
        </p:xfrm>
        <a:graphic>
          <a:graphicData uri="http://schemas.openxmlformats.org/drawingml/2006/table">
            <a:tbl>
              <a:tblPr firstRow="1" firstCol="1" bandRow="1">
                <a:tableStyleId>{F5AB1C69-6EDB-4FF4-983F-18BD219EF322}</a:tableStyleId>
              </a:tblPr>
              <a:tblGrid>
                <a:gridCol w="807085">
                  <a:extLst>
                    <a:ext uri="{9D8B030D-6E8A-4147-A177-3AD203B41FA5}">
                      <a16:colId xmlns:a16="http://schemas.microsoft.com/office/drawing/2014/main" val="20000"/>
                    </a:ext>
                  </a:extLst>
                </a:gridCol>
                <a:gridCol w="546100">
                  <a:extLst>
                    <a:ext uri="{9D8B030D-6E8A-4147-A177-3AD203B41FA5}">
                      <a16:colId xmlns:a16="http://schemas.microsoft.com/office/drawing/2014/main" val="20001"/>
                    </a:ext>
                  </a:extLst>
                </a:gridCol>
                <a:gridCol w="546735">
                  <a:extLst>
                    <a:ext uri="{9D8B030D-6E8A-4147-A177-3AD203B41FA5}">
                      <a16:colId xmlns:a16="http://schemas.microsoft.com/office/drawing/2014/main" val="20002"/>
                    </a:ext>
                  </a:extLst>
                </a:gridCol>
                <a:gridCol w="546735">
                  <a:extLst>
                    <a:ext uri="{9D8B030D-6E8A-4147-A177-3AD203B41FA5}">
                      <a16:colId xmlns:a16="http://schemas.microsoft.com/office/drawing/2014/main" val="20003"/>
                    </a:ext>
                  </a:extLst>
                </a:gridCol>
                <a:gridCol w="546735">
                  <a:extLst>
                    <a:ext uri="{9D8B030D-6E8A-4147-A177-3AD203B41FA5}">
                      <a16:colId xmlns:a16="http://schemas.microsoft.com/office/drawing/2014/main" val="20004"/>
                    </a:ext>
                  </a:extLst>
                </a:gridCol>
                <a:gridCol w="546735">
                  <a:extLst>
                    <a:ext uri="{9D8B030D-6E8A-4147-A177-3AD203B41FA5}">
                      <a16:colId xmlns:a16="http://schemas.microsoft.com/office/drawing/2014/main" val="20005"/>
                    </a:ext>
                  </a:extLst>
                </a:gridCol>
                <a:gridCol w="546735">
                  <a:extLst>
                    <a:ext uri="{9D8B030D-6E8A-4147-A177-3AD203B41FA5}">
                      <a16:colId xmlns:a16="http://schemas.microsoft.com/office/drawing/2014/main" val="20006"/>
                    </a:ext>
                  </a:extLst>
                </a:gridCol>
                <a:gridCol w="546735">
                  <a:extLst>
                    <a:ext uri="{9D8B030D-6E8A-4147-A177-3AD203B41FA5}">
                      <a16:colId xmlns:a16="http://schemas.microsoft.com/office/drawing/2014/main" val="20007"/>
                    </a:ext>
                  </a:extLst>
                </a:gridCol>
                <a:gridCol w="546735">
                  <a:extLst>
                    <a:ext uri="{9D8B030D-6E8A-4147-A177-3AD203B41FA5}">
                      <a16:colId xmlns:a16="http://schemas.microsoft.com/office/drawing/2014/main" val="20008"/>
                    </a:ext>
                  </a:extLst>
                </a:gridCol>
                <a:gridCol w="546735">
                  <a:extLst>
                    <a:ext uri="{9D8B030D-6E8A-4147-A177-3AD203B41FA5}">
                      <a16:colId xmlns:a16="http://schemas.microsoft.com/office/drawing/2014/main" val="20009"/>
                    </a:ext>
                  </a:extLst>
                </a:gridCol>
              </a:tblGrid>
              <a:tr h="0">
                <a:tc rowSpan="2">
                  <a:txBody>
                    <a:bodyPr/>
                    <a:lstStyle/>
                    <a:p>
                      <a:pPr algn="ctr">
                        <a:spcAft>
                          <a:spcPts val="0"/>
                        </a:spcAft>
                      </a:pPr>
                      <a:r>
                        <a:rPr lang="en-GB" sz="1200" kern="1000" spc="-30" dirty="0">
                          <a:effectLst/>
                          <a:latin typeface="Glacial Indifference" panose="020B0604020202020204" charset="0"/>
                        </a:rPr>
                        <a:t>Thickness, mm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gridSpan="9">
                  <a:txBody>
                    <a:bodyPr/>
                    <a:lstStyle/>
                    <a:p>
                      <a:pPr algn="ctr">
                        <a:spcAft>
                          <a:spcPts val="0"/>
                        </a:spcAft>
                      </a:pPr>
                      <a:r>
                        <a:rPr lang="en-GB" sz="1200" kern="1000" spc="-30">
                          <a:effectLst/>
                          <a:latin typeface="Glacial Indifference" panose="020B0604020202020204" charset="0"/>
                        </a:rPr>
                        <a:t>Width, mm</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vMerge="1">
                  <a:txBody>
                    <a:bodyPr/>
                    <a:lstStyle/>
                    <a:p>
                      <a:endParaRPr lang="en-GB"/>
                    </a:p>
                  </a:txBody>
                  <a:tcPr/>
                </a:tc>
                <a:tc>
                  <a:txBody>
                    <a:bodyPr/>
                    <a:lstStyle/>
                    <a:p>
                      <a:pPr algn="ctr">
                        <a:spcAft>
                          <a:spcPts val="0"/>
                        </a:spcAft>
                      </a:pPr>
                      <a:r>
                        <a:rPr lang="en-GB" sz="1200" kern="1000" spc="-30">
                          <a:effectLst/>
                          <a:latin typeface="Glacial Indifference" panose="020B0604020202020204" charset="0"/>
                        </a:rPr>
                        <a:t>50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75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100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125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150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175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200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225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250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1"/>
                  </a:ext>
                </a:extLst>
              </a:tr>
              <a:tr h="0">
                <a:tc>
                  <a:txBody>
                    <a:bodyPr/>
                    <a:lstStyle/>
                    <a:p>
                      <a:pPr algn="ctr">
                        <a:spcAft>
                          <a:spcPts val="0"/>
                        </a:spcAft>
                      </a:pPr>
                      <a:r>
                        <a:rPr lang="en-GB" sz="1200" kern="1000" spc="-30">
                          <a:effectLst/>
                          <a:latin typeface="Glacial Indifference" panose="020B0604020202020204" charset="0"/>
                        </a:rPr>
                        <a:t>19</a:t>
                      </a:r>
                      <a:r>
                        <a:rPr lang="en-GB" sz="1200" kern="1000" spc="-30" baseline="3000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2"/>
                  </a:ext>
                </a:extLst>
              </a:tr>
              <a:tr h="0">
                <a:tc>
                  <a:txBody>
                    <a:bodyPr/>
                    <a:lstStyle/>
                    <a:p>
                      <a:pPr algn="ctr">
                        <a:spcAft>
                          <a:spcPts val="0"/>
                        </a:spcAft>
                      </a:pPr>
                      <a:r>
                        <a:rPr lang="en-GB" sz="1200" kern="1000" spc="-30">
                          <a:effectLst/>
                          <a:latin typeface="Glacial Indifference" panose="020B0604020202020204" charset="0"/>
                        </a:rPr>
                        <a:t>22</a:t>
                      </a:r>
                      <a:r>
                        <a:rPr lang="en-GB" sz="1200" kern="1000" spc="-30" baseline="30000">
                          <a:effectLst/>
                          <a:latin typeface="Glacial Indifference" panose="020B0604020202020204" charset="0"/>
                        </a:rPr>
                        <a:t>2*</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JH 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JH 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3"/>
                  </a:ext>
                </a:extLst>
              </a:tr>
              <a:tr h="0">
                <a:tc>
                  <a:txBody>
                    <a:bodyPr/>
                    <a:lstStyle/>
                    <a:p>
                      <a:pPr algn="ctr">
                        <a:spcAft>
                          <a:spcPts val="0"/>
                        </a:spcAft>
                      </a:pPr>
                      <a:r>
                        <a:rPr lang="en-GB" sz="1200" kern="1000" spc="-30">
                          <a:effectLst/>
                          <a:latin typeface="Glacial Indifference" panose="020B0604020202020204" charset="0"/>
                        </a:rPr>
                        <a:t>25</a:t>
                      </a:r>
                      <a:r>
                        <a:rPr lang="en-GB" sz="1200" kern="1000" spc="-30" baseline="3000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4"/>
                  </a:ext>
                </a:extLst>
              </a:tr>
              <a:tr h="0">
                <a:tc>
                  <a:txBody>
                    <a:bodyPr/>
                    <a:lstStyle/>
                    <a:p>
                      <a:pPr algn="ctr">
                        <a:spcAft>
                          <a:spcPts val="0"/>
                        </a:spcAft>
                      </a:pPr>
                      <a:r>
                        <a:rPr lang="en-GB" sz="1200" kern="1000" spc="-30">
                          <a:effectLst/>
                          <a:latin typeface="Glacial Indifference" panose="020B0604020202020204" charset="0"/>
                        </a:rPr>
                        <a:t>32</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5"/>
                  </a:ext>
                </a:extLst>
              </a:tr>
              <a:tr h="0">
                <a:tc>
                  <a:txBody>
                    <a:bodyPr/>
                    <a:lstStyle/>
                    <a:p>
                      <a:pPr algn="ctr">
                        <a:spcAft>
                          <a:spcPts val="0"/>
                        </a:spcAft>
                      </a:pPr>
                      <a:r>
                        <a:rPr lang="en-GB" sz="1200" kern="1000" spc="-30">
                          <a:effectLst/>
                          <a:latin typeface="Glacial Indifference" panose="020B0604020202020204" charset="0"/>
                        </a:rPr>
                        <a:t>38</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6"/>
                  </a:ext>
                </a:extLst>
              </a:tr>
              <a:tr h="0">
                <a:tc>
                  <a:txBody>
                    <a:bodyPr/>
                    <a:lstStyle/>
                    <a:p>
                      <a:pPr algn="ctr">
                        <a:spcAft>
                          <a:spcPts val="0"/>
                        </a:spcAft>
                      </a:pPr>
                      <a:r>
                        <a:rPr lang="en-GB" sz="1200" kern="1000" spc="-30">
                          <a:effectLst/>
                          <a:latin typeface="Glacial Indifference" panose="020B0604020202020204" charset="0"/>
                        </a:rPr>
                        <a:t>44</a:t>
                      </a:r>
                      <a:r>
                        <a:rPr lang="en-GB" sz="1200" kern="1000" spc="-30" baseline="30000">
                          <a:effectLst/>
                          <a:latin typeface="Glacial Indifference" panose="020B0604020202020204" charset="0"/>
                        </a:rPr>
                        <a:t>2*</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7"/>
                  </a:ext>
                </a:extLst>
              </a:tr>
              <a:tr h="0">
                <a:tc>
                  <a:txBody>
                    <a:bodyPr/>
                    <a:lstStyle/>
                    <a:p>
                      <a:pPr algn="ctr">
                        <a:spcAft>
                          <a:spcPts val="0"/>
                        </a:spcAft>
                      </a:pPr>
                      <a:r>
                        <a:rPr lang="en-GB" sz="1200" kern="1000" spc="-30">
                          <a:effectLst/>
                          <a:latin typeface="Glacial Indifference" panose="020B0604020202020204" charset="0"/>
                        </a:rPr>
                        <a:t>50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JH 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8"/>
                  </a:ext>
                </a:extLst>
              </a:tr>
              <a:tr h="0">
                <a:tc>
                  <a:txBody>
                    <a:bodyPr/>
                    <a:lstStyle/>
                    <a:p>
                      <a:pPr algn="ctr">
                        <a:spcAft>
                          <a:spcPts val="0"/>
                        </a:spcAft>
                      </a:pPr>
                      <a:r>
                        <a:rPr lang="en-GB" sz="1200" kern="1000" spc="-30">
                          <a:effectLst/>
                          <a:latin typeface="Glacial Indifference" panose="020B0604020202020204" charset="0"/>
                        </a:rPr>
                        <a:t>63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 </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9"/>
                  </a:ext>
                </a:extLst>
              </a:tr>
              <a:tr h="0">
                <a:tc>
                  <a:txBody>
                    <a:bodyPr/>
                    <a:lstStyle/>
                    <a:p>
                      <a:pPr algn="ctr">
                        <a:spcAft>
                          <a:spcPts val="0"/>
                        </a:spcAft>
                      </a:pPr>
                      <a:r>
                        <a:rPr lang="en-GB" sz="1200" kern="1000" spc="-30" dirty="0">
                          <a:effectLst/>
                          <a:latin typeface="Glacial Indifference" panose="020B0604020202020204" charset="0"/>
                        </a:rPr>
                        <a:t>75</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JH O</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10"/>
                  </a:ext>
                </a:extLst>
              </a:tr>
              <a:tr h="0">
                <a:tc>
                  <a:txBody>
                    <a:bodyPr/>
                    <a:lstStyle/>
                    <a:p>
                      <a:pPr algn="ctr">
                        <a:spcAft>
                          <a:spcPts val="0"/>
                        </a:spcAft>
                      </a:pPr>
                      <a:r>
                        <a:rPr lang="en-GB" sz="1200" kern="1000" spc="-30">
                          <a:effectLst/>
                          <a:latin typeface="Glacial Indifference" panose="020B0604020202020204" charset="0"/>
                        </a:rPr>
                        <a:t>100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O</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11"/>
                  </a:ext>
                </a:extLst>
              </a:tr>
              <a:tr h="0">
                <a:tc>
                  <a:txBody>
                    <a:bodyPr/>
                    <a:lstStyle/>
                    <a:p>
                      <a:pPr algn="ctr">
                        <a:spcAft>
                          <a:spcPts val="0"/>
                        </a:spcAft>
                      </a:pPr>
                      <a:r>
                        <a:rPr lang="en-GB" sz="1200" kern="1000" spc="-30">
                          <a:effectLst/>
                          <a:latin typeface="Glacial Indifference" panose="020B0604020202020204" charset="0"/>
                        </a:rPr>
                        <a:t>125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12"/>
                  </a:ext>
                </a:extLst>
              </a:tr>
              <a:tr h="0">
                <a:tc>
                  <a:txBody>
                    <a:bodyPr/>
                    <a:lstStyle/>
                    <a:p>
                      <a:pPr algn="ctr">
                        <a:spcAft>
                          <a:spcPts val="0"/>
                        </a:spcAft>
                      </a:pPr>
                      <a:r>
                        <a:rPr lang="en-GB" sz="1200" kern="1000" spc="-30">
                          <a:effectLst/>
                          <a:latin typeface="Glacial Indifference" panose="020B0604020202020204" charset="0"/>
                        </a:rPr>
                        <a:t>150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 </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 </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13"/>
                  </a:ext>
                </a:extLst>
              </a:tr>
            </a:tbl>
          </a:graphicData>
        </a:graphic>
      </p:graphicFrame>
      <p:sp>
        <p:nvSpPr>
          <p:cNvPr id="21" name="Rectangle 20"/>
          <p:cNvSpPr/>
          <p:nvPr/>
        </p:nvSpPr>
        <p:spPr>
          <a:xfrm>
            <a:off x="9535724" y="-63459"/>
            <a:ext cx="4180275" cy="496290"/>
          </a:xfrm>
          <a:prstGeom prst="rect">
            <a:avLst/>
          </a:prstGeom>
        </p:spPr>
        <p:txBody>
          <a:bodyPr wrap="square">
            <a:spAutoFit/>
          </a:bodyPr>
          <a:lstStyle/>
          <a:p>
            <a:pPr>
              <a:lnSpc>
                <a:spcPts val="3359"/>
              </a:lnSpc>
            </a:pPr>
            <a:r>
              <a:rPr lang="en-GB" sz="2400" b="1" spc="120" dirty="0" err="1">
                <a:solidFill>
                  <a:srgbClr val="456A2C"/>
                </a:solidFill>
                <a:latin typeface="Glacial Indifference"/>
              </a:rPr>
              <a:t>Gesägte</a:t>
            </a:r>
            <a:r>
              <a:rPr lang="en-GB" sz="2400" b="1" spc="120" dirty="0">
                <a:solidFill>
                  <a:srgbClr val="456A2C"/>
                </a:solidFill>
                <a:latin typeface="Glacial Indifference"/>
              </a:rPr>
              <a:t> </a:t>
            </a:r>
            <a:r>
              <a:rPr lang="en-GB" sz="2400" b="1" spc="120" dirty="0" err="1">
                <a:solidFill>
                  <a:srgbClr val="456A2C"/>
                </a:solidFill>
                <a:latin typeface="Glacial Indifference"/>
              </a:rPr>
              <a:t>Materialgröße</a:t>
            </a:r>
            <a:endParaRPr lang="en-GB" sz="2400" b="1" spc="120" dirty="0">
              <a:solidFill>
                <a:srgbClr val="456A2C"/>
              </a:solidFill>
              <a:latin typeface="Glacial Indifference"/>
            </a:endParaRPr>
          </a:p>
        </p:txBody>
      </p:sp>
      <p:graphicFrame>
        <p:nvGraphicFramePr>
          <p:cNvPr id="24" name="Table 23"/>
          <p:cNvGraphicFramePr>
            <a:graphicFrameLocks noGrp="1"/>
          </p:cNvGraphicFramePr>
          <p:nvPr>
            <p:extLst>
              <p:ext uri="{D42A27DB-BD31-4B8C-83A1-F6EECF244321}">
                <p14:modId xmlns:p14="http://schemas.microsoft.com/office/powerpoint/2010/main" val="1362855325"/>
              </p:ext>
            </p:extLst>
          </p:nvPr>
        </p:nvGraphicFramePr>
        <p:xfrm>
          <a:off x="9535725" y="3453109"/>
          <a:ext cx="8599875" cy="1097280"/>
        </p:xfrm>
        <a:graphic>
          <a:graphicData uri="http://schemas.openxmlformats.org/drawingml/2006/table">
            <a:tbl>
              <a:tblPr firstRow="1" firstCol="1" bandRow="1">
                <a:tableStyleId>{F5AB1C69-6EDB-4FF4-983F-18BD219EF322}</a:tableStyleId>
              </a:tblPr>
              <a:tblGrid>
                <a:gridCol w="2732475">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31440">
                <a:tc>
                  <a:txBody>
                    <a:bodyPr/>
                    <a:lstStyle/>
                    <a:p>
                      <a:pPr algn="l">
                        <a:spcAft>
                          <a:spcPts val="0"/>
                        </a:spcAft>
                      </a:pPr>
                      <a:r>
                        <a:rPr lang="en-GB" sz="1200" spc="-30" dirty="0">
                          <a:effectLst/>
                          <a:latin typeface="Glacial Indifference" panose="020B0604020202020204" charset="0"/>
                        </a:rPr>
                        <a:t>Dimension of timber</a:t>
                      </a:r>
                      <a:endParaRPr lang="lv-LV" sz="1200" dirty="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kern="1200" dirty="0">
                          <a:effectLst/>
                          <a:latin typeface="Glacial Indifference" panose="020B0604020202020204" charset="0"/>
                        </a:rPr>
                        <a:t>Max. permitted dimensional deviation for sawn-surface sawn timber</a:t>
                      </a:r>
                      <a:endParaRPr lang="lv-LV" sz="1200" dirty="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kern="1200" dirty="0">
                          <a:effectLst/>
                          <a:latin typeface="Glacial Indifference" panose="020B0604020202020204" charset="0"/>
                        </a:rPr>
                        <a:t>Max. permitted dimensional deviation for dimensioned </a:t>
                      </a:r>
                      <a:r>
                        <a:rPr lang="lv-LV" sz="1200" kern="1200" dirty="0">
                          <a:effectLst/>
                          <a:latin typeface="Glacial Indifference" panose="020B0604020202020204" charset="0"/>
                        </a:rPr>
                        <a:t> </a:t>
                      </a:r>
                      <a:r>
                        <a:rPr lang="lv-LV" sz="1200" kern="1200" dirty="0" err="1">
                          <a:effectLst/>
                          <a:latin typeface="Glacial Indifference" panose="020B0604020202020204" charset="0"/>
                        </a:rPr>
                        <a:t>timber</a:t>
                      </a:r>
                      <a:endParaRPr lang="lv-LV" sz="1200" dirty="0">
                        <a:effectLst/>
                        <a:latin typeface="Glacial Indifference" panose="020B0604020202020204" charset="0"/>
                        <a:ea typeface="MS Mincho" panose="02020609040205080304" pitchFamily="49" charset="-128"/>
                      </a:endParaRPr>
                    </a:p>
                  </a:txBody>
                  <a:tcPr marL="49290" marR="49290" marT="0" marB="0" anchor="ctr"/>
                </a:tc>
                <a:extLst>
                  <a:ext uri="{0D108BD9-81ED-4DB2-BD59-A6C34878D82A}">
                    <a16:rowId xmlns:a16="http://schemas.microsoft.com/office/drawing/2014/main" val="10000"/>
                  </a:ext>
                </a:extLst>
              </a:tr>
              <a:tr h="131440">
                <a:tc>
                  <a:txBody>
                    <a:bodyPr/>
                    <a:lstStyle/>
                    <a:p>
                      <a:pPr algn="l">
                        <a:spcAft>
                          <a:spcPts val="0"/>
                        </a:spcAft>
                      </a:pPr>
                      <a:r>
                        <a:rPr lang="en-GB" sz="1200" spc="-30">
                          <a:effectLst/>
                          <a:latin typeface="Glacial Indifference" panose="020B0604020202020204" charset="0"/>
                        </a:rPr>
                        <a:t>Thickness and width ≤ 100 mm</a:t>
                      </a:r>
                      <a:endParaRPr lang="lv-LV" sz="120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a:effectLst/>
                          <a:latin typeface="Glacial Indifference" panose="020B0604020202020204" charset="0"/>
                        </a:rPr>
                        <a:t>-1,0 to +3,0</a:t>
                      </a:r>
                      <a:endParaRPr lang="lv-LV" sz="120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a:effectLst/>
                          <a:latin typeface="Glacial Indifference" panose="020B0604020202020204" charset="0"/>
                        </a:rPr>
                        <a:t>±1,0</a:t>
                      </a:r>
                      <a:endParaRPr lang="lv-LV" sz="1200">
                        <a:effectLst/>
                        <a:latin typeface="Glacial Indifference" panose="020B0604020202020204" charset="0"/>
                        <a:ea typeface="MS Mincho" panose="02020609040205080304" pitchFamily="49" charset="-128"/>
                      </a:endParaRPr>
                    </a:p>
                  </a:txBody>
                  <a:tcPr marL="49290" marR="49290" marT="0" marB="0" anchor="ctr"/>
                </a:tc>
                <a:extLst>
                  <a:ext uri="{0D108BD9-81ED-4DB2-BD59-A6C34878D82A}">
                    <a16:rowId xmlns:a16="http://schemas.microsoft.com/office/drawing/2014/main" val="10001"/>
                  </a:ext>
                </a:extLst>
              </a:tr>
              <a:tr h="131440">
                <a:tc>
                  <a:txBody>
                    <a:bodyPr/>
                    <a:lstStyle/>
                    <a:p>
                      <a:pPr algn="l">
                        <a:spcAft>
                          <a:spcPts val="0"/>
                        </a:spcAft>
                      </a:pPr>
                      <a:r>
                        <a:rPr lang="en-GB" sz="1200" spc="-30">
                          <a:effectLst/>
                          <a:latin typeface="Glacial Indifference" panose="020B0604020202020204" charset="0"/>
                        </a:rPr>
                        <a:t>Thickness and width ≥ 100 mm</a:t>
                      </a:r>
                      <a:endParaRPr lang="lv-LV" sz="120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a:effectLst/>
                          <a:latin typeface="Glacial Indifference" panose="020B0604020202020204" charset="0"/>
                        </a:rPr>
                        <a:t>-2,0 to +4,0</a:t>
                      </a:r>
                      <a:endParaRPr lang="lv-LV" sz="120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a:effectLst/>
                          <a:latin typeface="Glacial Indifference" panose="020B0604020202020204" charset="0"/>
                        </a:rPr>
                        <a:t>±1,5</a:t>
                      </a:r>
                      <a:endParaRPr lang="lv-LV" sz="1200">
                        <a:effectLst/>
                        <a:latin typeface="Glacial Indifference" panose="020B0604020202020204" charset="0"/>
                        <a:ea typeface="MS Mincho" panose="02020609040205080304" pitchFamily="49" charset="-128"/>
                      </a:endParaRPr>
                    </a:p>
                  </a:txBody>
                  <a:tcPr marL="49290" marR="49290" marT="0" marB="0" anchor="ctr"/>
                </a:tc>
                <a:extLst>
                  <a:ext uri="{0D108BD9-81ED-4DB2-BD59-A6C34878D82A}">
                    <a16:rowId xmlns:a16="http://schemas.microsoft.com/office/drawing/2014/main" val="10002"/>
                  </a:ext>
                </a:extLst>
              </a:tr>
              <a:tr h="131440">
                <a:tc>
                  <a:txBody>
                    <a:bodyPr/>
                    <a:lstStyle/>
                    <a:p>
                      <a:pPr algn="l">
                        <a:spcAft>
                          <a:spcPts val="0"/>
                        </a:spcAft>
                      </a:pPr>
                      <a:r>
                        <a:rPr lang="en-GB" sz="1200" spc="-30">
                          <a:effectLst/>
                          <a:latin typeface="Glacial Indifference" panose="020B0604020202020204" charset="0"/>
                        </a:rPr>
                        <a:t>Length when sorted according to length</a:t>
                      </a:r>
                      <a:endParaRPr lang="lv-LV" sz="120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a:effectLst/>
                          <a:latin typeface="Glacial Indifference" panose="020B0604020202020204" charset="0"/>
                        </a:rPr>
                        <a:t>-25 to +50</a:t>
                      </a:r>
                      <a:endParaRPr lang="lv-LV" sz="120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a:effectLst/>
                          <a:latin typeface="Glacial Indifference" panose="020B0604020202020204" charset="0"/>
                        </a:rPr>
                        <a:t>-25 to +50</a:t>
                      </a:r>
                      <a:endParaRPr lang="lv-LV" sz="1200">
                        <a:effectLst/>
                        <a:latin typeface="Glacial Indifference" panose="020B0604020202020204" charset="0"/>
                        <a:ea typeface="MS Mincho" panose="02020609040205080304" pitchFamily="49" charset="-128"/>
                      </a:endParaRPr>
                    </a:p>
                  </a:txBody>
                  <a:tcPr marL="49290" marR="49290" marT="0" marB="0" anchor="ctr"/>
                </a:tc>
                <a:extLst>
                  <a:ext uri="{0D108BD9-81ED-4DB2-BD59-A6C34878D82A}">
                    <a16:rowId xmlns:a16="http://schemas.microsoft.com/office/drawing/2014/main" val="10003"/>
                  </a:ext>
                </a:extLst>
              </a:tr>
              <a:tr h="131440">
                <a:tc>
                  <a:txBody>
                    <a:bodyPr/>
                    <a:lstStyle/>
                    <a:p>
                      <a:pPr algn="l">
                        <a:spcAft>
                          <a:spcPts val="0"/>
                        </a:spcAft>
                      </a:pPr>
                      <a:r>
                        <a:rPr lang="en-GB" sz="1200" spc="-30" dirty="0">
                          <a:effectLst/>
                          <a:latin typeface="Glacial Indifference" panose="020B0604020202020204" charset="0"/>
                        </a:rPr>
                        <a:t>Length when cut to the specified size</a:t>
                      </a:r>
                      <a:endParaRPr lang="lv-LV" sz="1200" dirty="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a:effectLst/>
                          <a:latin typeface="Glacial Indifference" panose="020B0604020202020204" charset="0"/>
                        </a:rPr>
                        <a:t>±2,0</a:t>
                      </a:r>
                      <a:endParaRPr lang="lv-LV" sz="1200">
                        <a:effectLst/>
                        <a:latin typeface="Glacial Indifference" panose="020B0604020202020204" charset="0"/>
                        <a:ea typeface="MS Mincho" panose="02020609040205080304" pitchFamily="49" charset="-128"/>
                      </a:endParaRPr>
                    </a:p>
                  </a:txBody>
                  <a:tcPr marL="49290" marR="49290" marT="0" marB="0" anchor="ctr"/>
                </a:tc>
                <a:tc>
                  <a:txBody>
                    <a:bodyPr/>
                    <a:lstStyle/>
                    <a:p>
                      <a:pPr algn="ctr">
                        <a:spcAft>
                          <a:spcPts val="0"/>
                        </a:spcAft>
                      </a:pPr>
                      <a:r>
                        <a:rPr lang="en-GB" sz="1200" spc="-30" dirty="0">
                          <a:effectLst/>
                          <a:latin typeface="Glacial Indifference" panose="020B0604020202020204" charset="0"/>
                        </a:rPr>
                        <a:t>±2,0</a:t>
                      </a:r>
                      <a:endParaRPr lang="lv-LV" sz="1200" dirty="0">
                        <a:effectLst/>
                        <a:latin typeface="Glacial Indifference" panose="020B0604020202020204" charset="0"/>
                        <a:ea typeface="MS Mincho" panose="02020609040205080304" pitchFamily="49" charset="-128"/>
                      </a:endParaRPr>
                    </a:p>
                  </a:txBody>
                  <a:tcPr marL="49290" marR="49290" marT="0" marB="0" anchor="ctr"/>
                </a:tc>
                <a:extLst>
                  <a:ext uri="{0D108BD9-81ED-4DB2-BD59-A6C34878D82A}">
                    <a16:rowId xmlns:a16="http://schemas.microsoft.com/office/drawing/2014/main" val="10004"/>
                  </a:ext>
                </a:extLst>
              </a:tr>
            </a:tbl>
          </a:graphicData>
        </a:graphic>
      </p:graphicFrame>
      <p:sp>
        <p:nvSpPr>
          <p:cNvPr id="27" name="Rectangle 26"/>
          <p:cNvSpPr/>
          <p:nvPr/>
        </p:nvSpPr>
        <p:spPr>
          <a:xfrm>
            <a:off x="9492034" y="2953994"/>
            <a:ext cx="3766766" cy="496290"/>
          </a:xfrm>
          <a:prstGeom prst="rect">
            <a:avLst/>
          </a:prstGeom>
        </p:spPr>
        <p:txBody>
          <a:bodyPr wrap="square">
            <a:spAutoFit/>
          </a:bodyPr>
          <a:lstStyle/>
          <a:p>
            <a:pPr>
              <a:lnSpc>
                <a:spcPts val="3359"/>
              </a:lnSpc>
            </a:pPr>
            <a:r>
              <a:rPr lang="en-GB" sz="2400" b="1" spc="120" dirty="0" err="1">
                <a:solidFill>
                  <a:srgbClr val="456A2C"/>
                </a:solidFill>
                <a:latin typeface="Glacial Indifference"/>
              </a:rPr>
              <a:t>Größenanforderungen</a:t>
            </a:r>
            <a:endParaRPr lang="en-GB" sz="2400" b="1" spc="120" dirty="0">
              <a:solidFill>
                <a:srgbClr val="456A2C"/>
              </a:solidFill>
              <a:latin typeface="Glacial Indifference"/>
            </a:endParaRPr>
          </a:p>
        </p:txBody>
      </p:sp>
      <p:sp>
        <p:nvSpPr>
          <p:cNvPr id="25" name="Rectangle 24"/>
          <p:cNvSpPr/>
          <p:nvPr/>
        </p:nvSpPr>
        <p:spPr>
          <a:xfrm>
            <a:off x="15870128" y="447024"/>
            <a:ext cx="2313775" cy="307777"/>
          </a:xfrm>
          <a:prstGeom prst="rect">
            <a:avLst/>
          </a:prstGeom>
        </p:spPr>
        <p:txBody>
          <a:bodyPr wrap="none">
            <a:spAutoFit/>
          </a:bodyPr>
          <a:lstStyle/>
          <a:p>
            <a:r>
              <a:rPr lang="en-GB" sz="1400" spc="-30" dirty="0" err="1">
                <a:latin typeface="Glacial Indifference" panose="020B0604020202020204" charset="0"/>
              </a:rPr>
              <a:t>glatte</a:t>
            </a:r>
            <a:r>
              <a:rPr lang="en-GB" sz="1400" spc="-30" dirty="0">
                <a:latin typeface="Glacial Indifference" panose="020B0604020202020204" charset="0"/>
              </a:rPr>
              <a:t> </a:t>
            </a:r>
            <a:r>
              <a:rPr lang="en-GB" sz="1400" spc="-30" dirty="0" err="1">
                <a:latin typeface="Glacial Indifference" panose="020B0604020202020204" charset="0"/>
              </a:rPr>
              <a:t>gehobelte</a:t>
            </a:r>
            <a:r>
              <a:rPr lang="en-GB" sz="1400" spc="-30" dirty="0">
                <a:latin typeface="Glacial Indifference" panose="020B0604020202020204" charset="0"/>
              </a:rPr>
              <a:t> </a:t>
            </a:r>
            <a:r>
              <a:rPr lang="en-GB" sz="1400" spc="-30" dirty="0" err="1">
                <a:latin typeface="Glacial Indifference" panose="020B0604020202020204" charset="0"/>
              </a:rPr>
              <a:t>Oberfläche</a:t>
            </a:r>
            <a:endParaRPr lang="en-GB" sz="1400" dirty="0">
              <a:latin typeface="Glacial Indifference" panose="020B0604020202020204" charset="0"/>
            </a:endParaRPr>
          </a:p>
        </p:txBody>
      </p:sp>
      <p:sp>
        <p:nvSpPr>
          <p:cNvPr id="26" name="Rectangle 25"/>
          <p:cNvSpPr/>
          <p:nvPr/>
        </p:nvSpPr>
        <p:spPr>
          <a:xfrm>
            <a:off x="15457048" y="1833437"/>
            <a:ext cx="2206053" cy="307777"/>
          </a:xfrm>
          <a:prstGeom prst="rect">
            <a:avLst/>
          </a:prstGeom>
        </p:spPr>
        <p:txBody>
          <a:bodyPr wrap="none">
            <a:spAutoFit/>
          </a:bodyPr>
          <a:lstStyle/>
          <a:p>
            <a:pPr algn="ctr">
              <a:spcBef>
                <a:spcPts val="600"/>
              </a:spcBef>
              <a:spcAft>
                <a:spcPts val="0"/>
              </a:spcAft>
            </a:pPr>
            <a:r>
              <a:rPr lang="en-GB" sz="1400" spc="-30" dirty="0" err="1">
                <a:latin typeface="Glacial Indifference" panose="020B0604020202020204" charset="0"/>
              </a:rPr>
              <a:t>raue</a:t>
            </a:r>
            <a:r>
              <a:rPr lang="en-GB" sz="1400" spc="-30" dirty="0">
                <a:latin typeface="Glacial Indifference" panose="020B0604020202020204" charset="0"/>
              </a:rPr>
              <a:t> </a:t>
            </a:r>
            <a:r>
              <a:rPr lang="en-GB" sz="1400" spc="-30" dirty="0" err="1">
                <a:latin typeface="Glacial Indifference" panose="020B0604020202020204" charset="0"/>
              </a:rPr>
              <a:t>gehobelte</a:t>
            </a:r>
            <a:r>
              <a:rPr lang="en-GB" sz="1400" spc="-30" dirty="0">
                <a:latin typeface="Glacial Indifference" panose="020B0604020202020204" charset="0"/>
              </a:rPr>
              <a:t> </a:t>
            </a:r>
            <a:r>
              <a:rPr lang="en-GB" sz="1400" spc="-30" dirty="0" err="1">
                <a:latin typeface="Glacial Indifference" panose="020B0604020202020204" charset="0"/>
              </a:rPr>
              <a:t>Oberfläche</a:t>
            </a:r>
            <a:endParaRPr lang="en-GB" sz="1400" spc="-30" dirty="0">
              <a:latin typeface="Glacial Indifference" panose="020B0604020202020204" charset="0"/>
              <a:ea typeface="Times New Roman" panose="02020603050405020304" pitchFamily="18"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3531772622"/>
              </p:ext>
            </p:extLst>
          </p:nvPr>
        </p:nvGraphicFramePr>
        <p:xfrm>
          <a:off x="9514205" y="4989666"/>
          <a:ext cx="5727700" cy="2011680"/>
        </p:xfrm>
        <a:graphic>
          <a:graphicData uri="http://schemas.openxmlformats.org/drawingml/2006/table">
            <a:tbl>
              <a:tblPr firstRow="1" firstCol="1" bandRow="1">
                <a:tableStyleId>{F5AB1C69-6EDB-4FF4-983F-18BD219EF322}</a:tableStyleId>
              </a:tblPr>
              <a:tblGrid>
                <a:gridCol w="673100">
                  <a:extLst>
                    <a:ext uri="{9D8B030D-6E8A-4147-A177-3AD203B41FA5}">
                      <a16:colId xmlns:a16="http://schemas.microsoft.com/office/drawing/2014/main" val="20000"/>
                    </a:ext>
                  </a:extLst>
                </a:gridCol>
                <a:gridCol w="457835">
                  <a:extLst>
                    <a:ext uri="{9D8B030D-6E8A-4147-A177-3AD203B41FA5}">
                      <a16:colId xmlns:a16="http://schemas.microsoft.com/office/drawing/2014/main" val="20001"/>
                    </a:ext>
                  </a:extLst>
                </a:gridCol>
                <a:gridCol w="459105">
                  <a:extLst>
                    <a:ext uri="{9D8B030D-6E8A-4147-A177-3AD203B41FA5}">
                      <a16:colId xmlns:a16="http://schemas.microsoft.com/office/drawing/2014/main" val="20002"/>
                    </a:ext>
                  </a:extLst>
                </a:gridCol>
                <a:gridCol w="459740">
                  <a:extLst>
                    <a:ext uri="{9D8B030D-6E8A-4147-A177-3AD203B41FA5}">
                      <a16:colId xmlns:a16="http://schemas.microsoft.com/office/drawing/2014/main" val="20003"/>
                    </a:ext>
                  </a:extLst>
                </a:gridCol>
                <a:gridCol w="459740">
                  <a:extLst>
                    <a:ext uri="{9D8B030D-6E8A-4147-A177-3AD203B41FA5}">
                      <a16:colId xmlns:a16="http://schemas.microsoft.com/office/drawing/2014/main" val="20004"/>
                    </a:ext>
                  </a:extLst>
                </a:gridCol>
                <a:gridCol w="459740">
                  <a:extLst>
                    <a:ext uri="{9D8B030D-6E8A-4147-A177-3AD203B41FA5}">
                      <a16:colId xmlns:a16="http://schemas.microsoft.com/office/drawing/2014/main" val="20005"/>
                    </a:ext>
                  </a:extLst>
                </a:gridCol>
                <a:gridCol w="459740">
                  <a:extLst>
                    <a:ext uri="{9D8B030D-6E8A-4147-A177-3AD203B41FA5}">
                      <a16:colId xmlns:a16="http://schemas.microsoft.com/office/drawing/2014/main" val="20006"/>
                    </a:ext>
                  </a:extLst>
                </a:gridCol>
                <a:gridCol w="459740">
                  <a:extLst>
                    <a:ext uri="{9D8B030D-6E8A-4147-A177-3AD203B41FA5}">
                      <a16:colId xmlns:a16="http://schemas.microsoft.com/office/drawing/2014/main" val="20007"/>
                    </a:ext>
                  </a:extLst>
                </a:gridCol>
                <a:gridCol w="459740">
                  <a:extLst>
                    <a:ext uri="{9D8B030D-6E8A-4147-A177-3AD203B41FA5}">
                      <a16:colId xmlns:a16="http://schemas.microsoft.com/office/drawing/2014/main" val="20008"/>
                    </a:ext>
                  </a:extLst>
                </a:gridCol>
                <a:gridCol w="459740">
                  <a:extLst>
                    <a:ext uri="{9D8B030D-6E8A-4147-A177-3AD203B41FA5}">
                      <a16:colId xmlns:a16="http://schemas.microsoft.com/office/drawing/2014/main" val="20009"/>
                    </a:ext>
                  </a:extLst>
                </a:gridCol>
                <a:gridCol w="459740">
                  <a:extLst>
                    <a:ext uri="{9D8B030D-6E8A-4147-A177-3AD203B41FA5}">
                      <a16:colId xmlns:a16="http://schemas.microsoft.com/office/drawing/2014/main" val="20010"/>
                    </a:ext>
                  </a:extLst>
                </a:gridCol>
                <a:gridCol w="459740">
                  <a:extLst>
                    <a:ext uri="{9D8B030D-6E8A-4147-A177-3AD203B41FA5}">
                      <a16:colId xmlns:a16="http://schemas.microsoft.com/office/drawing/2014/main" val="20011"/>
                    </a:ext>
                  </a:extLst>
                </a:gridCol>
              </a:tblGrid>
              <a:tr h="0">
                <a:tc rowSpan="2">
                  <a:txBody>
                    <a:bodyPr/>
                    <a:lstStyle/>
                    <a:p>
                      <a:pPr algn="ctr">
                        <a:spcAft>
                          <a:spcPts val="0"/>
                        </a:spcAft>
                      </a:pPr>
                      <a:r>
                        <a:rPr lang="en-GB" sz="1200" kern="1000" spc="-30">
                          <a:effectLst/>
                          <a:latin typeface="Glacial Indifference" panose="020B0604020202020204" charset="0"/>
                        </a:rPr>
                        <a:t>Thickness, mm</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gridSpan="11">
                  <a:txBody>
                    <a:bodyPr/>
                    <a:lstStyle/>
                    <a:p>
                      <a:pPr algn="ctr">
                        <a:spcAft>
                          <a:spcPts val="0"/>
                        </a:spcAft>
                      </a:pPr>
                      <a:r>
                        <a:rPr lang="en-GB" sz="1200" kern="1000" spc="-30">
                          <a:effectLst/>
                          <a:latin typeface="Glacial Indifference" panose="020B0604020202020204" charset="0"/>
                        </a:rPr>
                        <a:t>Width, mm</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vMerge="1">
                  <a:txBody>
                    <a:bodyPr/>
                    <a:lstStyle/>
                    <a:p>
                      <a:endParaRPr lang="en-GB"/>
                    </a:p>
                  </a:txBody>
                  <a:tcPr/>
                </a:tc>
                <a:tc>
                  <a:txBody>
                    <a:bodyPr/>
                    <a:lstStyle/>
                    <a:p>
                      <a:pPr algn="ctr">
                        <a:spcAft>
                          <a:spcPts val="0"/>
                        </a:spcAft>
                      </a:pPr>
                      <a:r>
                        <a:rPr lang="en-GB" sz="1200" kern="1000" spc="-30">
                          <a:effectLst/>
                          <a:latin typeface="Glacial Indifference" panose="020B0604020202020204" charset="0"/>
                        </a:rPr>
                        <a:t>15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21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28</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33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45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70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95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120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145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170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195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1"/>
                  </a:ext>
                </a:extLst>
              </a:tr>
              <a:tr h="0">
                <a:tc>
                  <a:txBody>
                    <a:bodyPr/>
                    <a:lstStyle/>
                    <a:p>
                      <a:pPr algn="ctr">
                        <a:spcAft>
                          <a:spcPts val="0"/>
                        </a:spcAft>
                      </a:pPr>
                      <a:r>
                        <a:rPr lang="en-GB" sz="1200" kern="1000" spc="-30">
                          <a:effectLst/>
                          <a:latin typeface="Glacial Indifference" panose="020B0604020202020204" charset="0"/>
                        </a:rPr>
                        <a:t>8</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2"/>
                  </a:ext>
                </a:extLst>
              </a:tr>
              <a:tr h="0">
                <a:tc>
                  <a:txBody>
                    <a:bodyPr/>
                    <a:lstStyle/>
                    <a:p>
                      <a:pPr algn="ctr">
                        <a:spcAft>
                          <a:spcPts val="0"/>
                        </a:spcAft>
                      </a:pPr>
                      <a:r>
                        <a:rPr lang="en-GB" sz="1200" kern="1000" spc="-30">
                          <a:effectLst/>
                          <a:latin typeface="Glacial Indifference" panose="020B0604020202020204" charset="0"/>
                        </a:rPr>
                        <a:t>12</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3"/>
                  </a:ext>
                </a:extLst>
              </a:tr>
              <a:tr h="0">
                <a:tc>
                  <a:txBody>
                    <a:bodyPr/>
                    <a:lstStyle/>
                    <a:p>
                      <a:pPr algn="ctr">
                        <a:spcAft>
                          <a:spcPts val="0"/>
                        </a:spcAft>
                      </a:pPr>
                      <a:r>
                        <a:rPr lang="en-GB" sz="1200" kern="1000" spc="-30">
                          <a:effectLst/>
                          <a:latin typeface="Glacial Indifference" panose="020B0604020202020204" charset="0"/>
                        </a:rPr>
                        <a:t>15</a:t>
                      </a:r>
                      <a:r>
                        <a:rPr lang="en-GB" sz="1200" kern="1000" spc="-30" baseline="3000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4"/>
                  </a:ext>
                </a:extLst>
              </a:tr>
              <a:tr h="0">
                <a:tc>
                  <a:txBody>
                    <a:bodyPr/>
                    <a:lstStyle/>
                    <a:p>
                      <a:pPr algn="ctr">
                        <a:spcAft>
                          <a:spcPts val="0"/>
                        </a:spcAft>
                      </a:pPr>
                      <a:r>
                        <a:rPr lang="en-GB" sz="1200" kern="1000" spc="-30">
                          <a:effectLst/>
                          <a:latin typeface="Glacial Indifference" panose="020B0604020202020204" charset="0"/>
                        </a:rPr>
                        <a:t>18</a:t>
                      </a:r>
                      <a:r>
                        <a:rPr lang="en-GB" sz="1200" kern="1000" spc="-30" baseline="30000">
                          <a:effectLst/>
                          <a:latin typeface="Glacial Indifference" panose="020B0604020202020204" charset="0"/>
                        </a:rPr>
                        <a:t>2*</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5"/>
                  </a:ext>
                </a:extLst>
              </a:tr>
              <a:tr h="0">
                <a:tc>
                  <a:txBody>
                    <a:bodyPr/>
                    <a:lstStyle/>
                    <a:p>
                      <a:pPr algn="ctr">
                        <a:spcAft>
                          <a:spcPts val="0"/>
                        </a:spcAft>
                      </a:pPr>
                      <a:r>
                        <a:rPr lang="en-GB" sz="1200" kern="1000" spc="-30">
                          <a:effectLst/>
                          <a:latin typeface="Glacial Indifference" panose="020B0604020202020204" charset="0"/>
                        </a:rPr>
                        <a:t>21</a:t>
                      </a:r>
                      <a:r>
                        <a:rPr lang="en-GB" sz="1200" kern="1000" spc="-30" baseline="3000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6"/>
                  </a:ext>
                </a:extLst>
              </a:tr>
              <a:tr h="0">
                <a:tc>
                  <a:txBody>
                    <a:bodyPr/>
                    <a:lstStyle/>
                    <a:p>
                      <a:pPr algn="ctr">
                        <a:spcAft>
                          <a:spcPts val="0"/>
                        </a:spcAft>
                      </a:pPr>
                      <a:r>
                        <a:rPr lang="en-GB" sz="1200" kern="1000" spc="-30">
                          <a:effectLst/>
                          <a:latin typeface="Glacial Indifference" panose="020B0604020202020204" charset="0"/>
                        </a:rPr>
                        <a:t>28</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7"/>
                  </a:ext>
                </a:extLst>
              </a:tr>
              <a:tr h="0">
                <a:tc>
                  <a:txBody>
                    <a:bodyPr/>
                    <a:lstStyle/>
                    <a:p>
                      <a:pPr algn="ctr">
                        <a:spcAft>
                          <a:spcPts val="0"/>
                        </a:spcAft>
                      </a:pPr>
                      <a:r>
                        <a:rPr lang="en-GB" sz="1200" kern="1000" spc="-30">
                          <a:effectLst/>
                          <a:latin typeface="Glacial Indifference" panose="020B0604020202020204" charset="0"/>
                        </a:rPr>
                        <a:t>33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8"/>
                  </a:ext>
                </a:extLst>
              </a:tr>
              <a:tr h="0">
                <a:tc>
                  <a:txBody>
                    <a:bodyPr/>
                    <a:lstStyle/>
                    <a:p>
                      <a:pPr algn="ctr">
                        <a:spcAft>
                          <a:spcPts val="0"/>
                        </a:spcAft>
                      </a:pPr>
                      <a:r>
                        <a:rPr lang="en-GB" sz="1200" kern="1000" spc="-30">
                          <a:effectLst/>
                          <a:latin typeface="Glacial Indifference" panose="020B0604020202020204" charset="0"/>
                        </a:rPr>
                        <a:t>45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9"/>
                  </a:ext>
                </a:extLst>
              </a:tr>
              <a:tr h="0">
                <a:tc>
                  <a:txBody>
                    <a:bodyPr/>
                    <a:lstStyle/>
                    <a:p>
                      <a:pPr algn="ctr">
                        <a:spcAft>
                          <a:spcPts val="0"/>
                        </a:spcAft>
                      </a:pPr>
                      <a:r>
                        <a:rPr lang="en-GB" sz="1200" kern="1000" spc="-30">
                          <a:effectLst/>
                          <a:latin typeface="Glacial Indifference" panose="020B0604020202020204" charset="0"/>
                        </a:rPr>
                        <a:t>70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X</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O</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O</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10"/>
                  </a:ext>
                </a:extLst>
              </a:tr>
            </a:tbl>
          </a:graphicData>
        </a:graphic>
      </p:graphicFrame>
      <p:sp>
        <p:nvSpPr>
          <p:cNvPr id="31" name="Rectangle 30"/>
          <p:cNvSpPr/>
          <p:nvPr/>
        </p:nvSpPr>
        <p:spPr>
          <a:xfrm>
            <a:off x="9446672" y="4471571"/>
            <a:ext cx="5717128" cy="496290"/>
          </a:xfrm>
          <a:prstGeom prst="rect">
            <a:avLst/>
          </a:prstGeom>
        </p:spPr>
        <p:txBody>
          <a:bodyPr wrap="square">
            <a:spAutoFit/>
          </a:bodyPr>
          <a:lstStyle/>
          <a:p>
            <a:pPr>
              <a:lnSpc>
                <a:spcPts val="3359"/>
              </a:lnSpc>
            </a:pPr>
            <a:r>
              <a:rPr lang="en-GB" sz="2400" b="1" spc="120" dirty="0" err="1">
                <a:solidFill>
                  <a:srgbClr val="456A2C"/>
                </a:solidFill>
                <a:latin typeface="Glacial Indifference"/>
              </a:rPr>
              <a:t>Rundum</a:t>
            </a:r>
            <a:r>
              <a:rPr lang="en-GB" sz="2400" b="1" spc="120" dirty="0">
                <a:solidFill>
                  <a:srgbClr val="456A2C"/>
                </a:solidFill>
                <a:latin typeface="Glacial Indifference"/>
              </a:rPr>
              <a:t> </a:t>
            </a:r>
            <a:r>
              <a:rPr lang="en-GB" sz="2400" b="1" spc="120" dirty="0" err="1">
                <a:solidFill>
                  <a:srgbClr val="456A2C"/>
                </a:solidFill>
                <a:latin typeface="Glacial Indifference"/>
              </a:rPr>
              <a:t>gehobelte</a:t>
            </a:r>
            <a:r>
              <a:rPr lang="en-GB" sz="2400" b="1" spc="120" dirty="0">
                <a:solidFill>
                  <a:srgbClr val="456A2C"/>
                </a:solidFill>
                <a:latin typeface="Glacial Indifference"/>
              </a:rPr>
              <a:t> </a:t>
            </a:r>
            <a:r>
              <a:rPr lang="en-GB" sz="2400" b="1" spc="120" dirty="0" err="1">
                <a:solidFill>
                  <a:srgbClr val="456A2C"/>
                </a:solidFill>
                <a:latin typeface="Glacial Indifference"/>
              </a:rPr>
              <a:t>Materialformate</a:t>
            </a:r>
            <a:endParaRPr lang="en-GB" sz="2400" b="1" spc="120" dirty="0">
              <a:solidFill>
                <a:srgbClr val="456A2C"/>
              </a:solidFill>
              <a:latin typeface="Glacial Indifference"/>
            </a:endParaRPr>
          </a:p>
        </p:txBody>
      </p:sp>
      <p:graphicFrame>
        <p:nvGraphicFramePr>
          <p:cNvPr id="29" name="Table 28"/>
          <p:cNvGraphicFramePr>
            <a:graphicFrameLocks noGrp="1"/>
          </p:cNvGraphicFramePr>
          <p:nvPr>
            <p:extLst>
              <p:ext uri="{D42A27DB-BD31-4B8C-83A1-F6EECF244321}">
                <p14:modId xmlns:p14="http://schemas.microsoft.com/office/powerpoint/2010/main" val="2901753018"/>
              </p:ext>
            </p:extLst>
          </p:nvPr>
        </p:nvGraphicFramePr>
        <p:xfrm>
          <a:off x="9525786" y="7648777"/>
          <a:ext cx="5090574" cy="1463040"/>
        </p:xfrm>
        <a:graphic>
          <a:graphicData uri="http://schemas.openxmlformats.org/drawingml/2006/table">
            <a:tbl>
              <a:tblPr firstRow="1" firstCol="1" bandRow="1">
                <a:tableStyleId>{F5AB1C69-6EDB-4FF4-983F-18BD219EF322}</a:tableStyleId>
              </a:tblPr>
              <a:tblGrid>
                <a:gridCol w="3658664">
                  <a:extLst>
                    <a:ext uri="{9D8B030D-6E8A-4147-A177-3AD203B41FA5}">
                      <a16:colId xmlns:a16="http://schemas.microsoft.com/office/drawing/2014/main" val="20000"/>
                    </a:ext>
                  </a:extLst>
                </a:gridCol>
                <a:gridCol w="1431910">
                  <a:extLst>
                    <a:ext uri="{9D8B030D-6E8A-4147-A177-3AD203B41FA5}">
                      <a16:colId xmlns:a16="http://schemas.microsoft.com/office/drawing/2014/main" val="20001"/>
                    </a:ext>
                  </a:extLst>
                </a:gridCol>
              </a:tblGrid>
              <a:tr h="0">
                <a:tc>
                  <a:txBody>
                    <a:bodyPr/>
                    <a:lstStyle/>
                    <a:p>
                      <a:pPr algn="l">
                        <a:spcAft>
                          <a:spcPts val="0"/>
                        </a:spcAft>
                      </a:pPr>
                      <a:r>
                        <a:rPr lang="en-GB" sz="1200" kern="1000" spc="-30" dirty="0">
                          <a:effectLst/>
                          <a:latin typeface="Glacial Indifference" panose="020B0604020202020204" charset="0"/>
                        </a:rPr>
                        <a:t>Dimension</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Dimensional deviation, mm</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0"/>
                  </a:ext>
                </a:extLst>
              </a:tr>
              <a:tr h="0">
                <a:tc>
                  <a:txBody>
                    <a:bodyPr/>
                    <a:lstStyle/>
                    <a:p>
                      <a:pPr algn="just">
                        <a:spcAft>
                          <a:spcPts val="0"/>
                        </a:spcAft>
                      </a:pPr>
                      <a:r>
                        <a:rPr lang="en-GB" sz="1200" kern="1000" spc="-30">
                          <a:effectLst/>
                          <a:latin typeface="Glacial Indifference" panose="020B0604020202020204" charset="0"/>
                        </a:rPr>
                        <a:t>Thickness ≤ 20 mm</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±0,5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1"/>
                  </a:ext>
                </a:extLst>
              </a:tr>
              <a:tr h="0">
                <a:tc>
                  <a:txBody>
                    <a:bodyPr/>
                    <a:lstStyle/>
                    <a:p>
                      <a:pPr algn="just">
                        <a:spcAft>
                          <a:spcPts val="0"/>
                        </a:spcAft>
                      </a:pPr>
                      <a:r>
                        <a:rPr lang="en-GB" sz="1200" kern="1000" spc="-30">
                          <a:effectLst/>
                          <a:latin typeface="Glacial Indifference" panose="020B0604020202020204" charset="0"/>
                        </a:rPr>
                        <a:t>Thickness ≥ 20 mm</a:t>
                      </a:r>
                      <a:r>
                        <a:rPr lang="en-GB" sz="1200" kern="1000" spc="-30" baseline="3000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2"/>
                  </a:ext>
                </a:extLst>
              </a:tr>
              <a:tr h="0">
                <a:tc>
                  <a:txBody>
                    <a:bodyPr/>
                    <a:lstStyle/>
                    <a:p>
                      <a:pPr algn="just">
                        <a:spcAft>
                          <a:spcPts val="0"/>
                        </a:spcAft>
                      </a:pPr>
                      <a:r>
                        <a:rPr lang="en-GB" sz="1200" kern="1000" spc="-30">
                          <a:effectLst/>
                          <a:latin typeface="Glacial Indifference" panose="020B0604020202020204" charset="0"/>
                        </a:rPr>
                        <a:t>Width ≤ 100 mm</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3"/>
                  </a:ext>
                </a:extLst>
              </a:tr>
              <a:tr h="0">
                <a:tc>
                  <a:txBody>
                    <a:bodyPr/>
                    <a:lstStyle/>
                    <a:p>
                      <a:pPr algn="just">
                        <a:spcAft>
                          <a:spcPts val="0"/>
                        </a:spcAft>
                      </a:pPr>
                      <a:r>
                        <a:rPr lang="en-GB" sz="1200" kern="1000" spc="-30">
                          <a:effectLst/>
                          <a:latin typeface="Glacial Indifference" panose="020B0604020202020204" charset="0"/>
                        </a:rPr>
                        <a:t>Width ≥ 100 mm</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±1,5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4"/>
                  </a:ext>
                </a:extLst>
              </a:tr>
              <a:tr h="0">
                <a:tc>
                  <a:txBody>
                    <a:bodyPr/>
                    <a:lstStyle/>
                    <a:p>
                      <a:pPr algn="just">
                        <a:spcAft>
                          <a:spcPts val="0"/>
                        </a:spcAft>
                      </a:pPr>
                      <a:r>
                        <a:rPr lang="en-GB" sz="1200" kern="1000" spc="-30">
                          <a:effectLst/>
                          <a:latin typeface="Glacial Indifference" panose="020B0604020202020204" charset="0"/>
                        </a:rPr>
                        <a:t>Length when sorted according to length</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a:effectLst/>
                          <a:latin typeface="Glacial Indifference" panose="020B0604020202020204" charset="0"/>
                        </a:rPr>
                        <a:t>-25 to +50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5"/>
                  </a:ext>
                </a:extLst>
              </a:tr>
              <a:tr h="0">
                <a:tc>
                  <a:txBody>
                    <a:bodyPr/>
                    <a:lstStyle/>
                    <a:p>
                      <a:pPr algn="just">
                        <a:spcAft>
                          <a:spcPts val="0"/>
                        </a:spcAft>
                      </a:pPr>
                      <a:r>
                        <a:rPr lang="en-GB" sz="1200" kern="1000" spc="-30" dirty="0">
                          <a:effectLst/>
                          <a:latin typeface="Glacial Indifference" panose="020B0604020202020204" charset="0"/>
                        </a:rPr>
                        <a:t>Length when cut to the specified size</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ctr">
                        <a:spcAft>
                          <a:spcPts val="0"/>
                        </a:spcAft>
                      </a:pPr>
                      <a:r>
                        <a:rPr lang="en-GB" sz="1200" kern="1000" spc="-30" dirty="0">
                          <a:effectLst/>
                          <a:latin typeface="Glacial Indifference" panose="020B0604020202020204" charset="0"/>
                        </a:rPr>
                        <a:t>±2,0</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6"/>
                  </a:ext>
                </a:extLst>
              </a:tr>
            </a:tbl>
          </a:graphicData>
        </a:graphic>
      </p:graphicFrame>
      <p:sp>
        <p:nvSpPr>
          <p:cNvPr id="33" name="Rectangle 32"/>
          <p:cNvSpPr/>
          <p:nvPr/>
        </p:nvSpPr>
        <p:spPr>
          <a:xfrm>
            <a:off x="9446671" y="7113060"/>
            <a:ext cx="6708971" cy="932307"/>
          </a:xfrm>
          <a:prstGeom prst="rect">
            <a:avLst/>
          </a:prstGeom>
        </p:spPr>
        <p:txBody>
          <a:bodyPr wrap="square">
            <a:spAutoFit/>
          </a:bodyPr>
          <a:lstStyle/>
          <a:p>
            <a:pPr algn="r">
              <a:lnSpc>
                <a:spcPts val="3359"/>
              </a:lnSpc>
            </a:pPr>
            <a:r>
              <a:rPr lang="de-AT" sz="2400" b="1" spc="120" dirty="0">
                <a:solidFill>
                  <a:srgbClr val="456A2C"/>
                </a:solidFill>
                <a:latin typeface="Glacial Indifference"/>
              </a:rPr>
              <a:t>Rundum gehobeltes Material - zulässige Werte</a:t>
            </a:r>
            <a:endParaRPr lang="en-GB" sz="2400" b="1" spc="120" dirty="0">
              <a:solidFill>
                <a:srgbClr val="456A2C"/>
              </a:solidFill>
              <a:latin typeface="Glacial Indifference"/>
            </a:endParaRPr>
          </a:p>
        </p:txBody>
      </p:sp>
      <p:sp>
        <p:nvSpPr>
          <p:cNvPr id="30" name="Rectangle 29"/>
          <p:cNvSpPr/>
          <p:nvPr/>
        </p:nvSpPr>
        <p:spPr>
          <a:xfrm>
            <a:off x="1082040" y="9284804"/>
            <a:ext cx="6678629" cy="1015663"/>
          </a:xfrm>
          <a:prstGeom prst="rect">
            <a:avLst/>
          </a:prstGeom>
        </p:spPr>
        <p:txBody>
          <a:bodyPr wrap="square">
            <a:spAutoFit/>
          </a:bodyPr>
          <a:lstStyle/>
          <a:p>
            <a:r>
              <a:rPr lang="en-GB"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https://www.woodproducts.fi/content/standard-sizes-thicknesses-widths-and-lengths</a:t>
            </a:r>
          </a:p>
          <a:p>
            <a:r>
              <a:rPr lang="en-GB" sz="1000" dirty="0">
                <a:solidFill>
                  <a:schemeClr val="bg1"/>
                </a:solidFill>
              </a:rPr>
              <a:t>https://www.woodproducts.fi/content/permitted-dimensional-deviations </a:t>
            </a:r>
          </a:p>
          <a:p>
            <a:r>
              <a:rPr lang="en-GB" sz="1000" dirty="0">
                <a:solidFill>
                  <a:schemeClr val="bg1"/>
                </a:solidFill>
              </a:rPr>
              <a:t>https://www.swedishwood.com/building-with-wood/about-glulam/choosing_glulam/</a:t>
            </a:r>
          </a:p>
          <a:p>
            <a:r>
              <a:rPr lang="en-GB" sz="1000" dirty="0">
                <a:solidFill>
                  <a:schemeClr val="bg1"/>
                </a:solidFill>
              </a:rPr>
              <a:t>https://www.swedishwood.com/building-with-wood/about-glulam/choosing_glulam/</a:t>
            </a:r>
          </a:p>
          <a:p>
            <a:r>
              <a:rPr lang="en-GB" sz="1000" dirty="0">
                <a:solidFill>
                  <a:schemeClr val="bg1"/>
                </a:solidFill>
              </a:rPr>
              <a:t>https://www.mdpi.com/1996-1944/13/14/3134/htm </a:t>
            </a:r>
          </a:p>
          <a:p>
            <a:r>
              <a:rPr lang="en-GB" sz="1000" dirty="0">
                <a:solidFill>
                  <a:schemeClr val="bg1"/>
                </a:solidFill>
              </a:rPr>
              <a:t>https://iopscience.iop.org/article/10.1088/1757-899X/251/1/012104 </a:t>
            </a:r>
            <a:endParaRPr lang="en-GB"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p:txBody>
      </p:sp>
      <p:sp>
        <p:nvSpPr>
          <p:cNvPr id="32" name="TextBox 9">
            <a:extLst>
              <a:ext uri="{FF2B5EF4-FFF2-40B4-BE49-F238E27FC236}">
                <a16:creationId xmlns:a16="http://schemas.microsoft.com/office/drawing/2014/main" id="{8742644D-3FB3-470E-8956-F3F273B64476}"/>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extLst>
      <p:ext uri="{BB962C8B-B14F-4D97-AF65-F5344CB8AC3E}">
        <p14:creationId xmlns:p14="http://schemas.microsoft.com/office/powerpoint/2010/main" val="400544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C:\Users\Uldis\Pictures\yuiuy.png"/>
          <p:cNvPicPr/>
          <p:nvPr/>
        </p:nvPicPr>
        <p:blipFill rotWithShape="1">
          <a:blip r:embed="rId2">
            <a:extLst>
              <a:ext uri="{28A0092B-C50C-407E-A947-70E740481C1C}">
                <a14:useLocalDpi xmlns:a14="http://schemas.microsoft.com/office/drawing/2010/main" val="0"/>
              </a:ext>
            </a:extLst>
          </a:blip>
          <a:srcRect r="49673"/>
          <a:stretch/>
        </p:blipFill>
        <p:spPr bwMode="auto">
          <a:xfrm>
            <a:off x="15518724" y="2628296"/>
            <a:ext cx="2667511" cy="1906905"/>
          </a:xfrm>
          <a:prstGeom prst="rect">
            <a:avLst/>
          </a:prstGeom>
          <a:noFill/>
          <a:ln>
            <a:noFill/>
          </a:ln>
        </p:spPr>
      </p:pic>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2"/>
            <a:ext cx="7378795" cy="3958888"/>
            <a:chOff x="-1" y="-95249"/>
            <a:chExt cx="9838392" cy="3863867"/>
          </a:xfrm>
        </p:grpSpPr>
        <p:sp>
          <p:nvSpPr>
            <p:cNvPr id="8" name="TextBox 8"/>
            <p:cNvSpPr txBox="1"/>
            <p:nvPr/>
          </p:nvSpPr>
          <p:spPr>
            <a:xfrm>
              <a:off x="-1" y="-95249"/>
              <a:ext cx="9838392" cy="3124048"/>
            </a:xfrm>
            <a:prstGeom prst="rect">
              <a:avLst/>
            </a:prstGeom>
          </p:spPr>
          <p:txBody>
            <a:bodyPr wrap="square" lIns="0" tIns="0" rIns="0" bIns="0" rtlCol="0" anchor="t">
              <a:spAutoFit/>
            </a:bodyPr>
            <a:lstStyle/>
            <a:p>
              <a:pPr algn="l">
                <a:lnSpc>
                  <a:spcPts val="8370"/>
                </a:lnSpc>
              </a:pPr>
              <a:r>
                <a:rPr lang="en-GB" sz="6200" spc="310" dirty="0">
                  <a:solidFill>
                    <a:schemeClr val="bg1"/>
                  </a:solidFill>
                  <a:latin typeface="League Spartan"/>
                </a:rPr>
                <a:t>VERBESSERUNG DER HOLZ-EIGENSCHAFTEN</a:t>
              </a:r>
            </a:p>
          </p:txBody>
        </p:sp>
        <p:sp>
          <p:nvSpPr>
            <p:cNvPr id="9" name="TextBox 9"/>
            <p:cNvSpPr txBox="1"/>
            <p:nvPr/>
          </p:nvSpPr>
          <p:spPr>
            <a:xfrm>
              <a:off x="0" y="3167839"/>
              <a:ext cx="9215776" cy="600779"/>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CHEMISCH</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graphicFrame>
        <p:nvGraphicFramePr>
          <p:cNvPr id="2" name="Table 1"/>
          <p:cNvGraphicFramePr>
            <a:graphicFrameLocks noGrp="1"/>
          </p:cNvGraphicFramePr>
          <p:nvPr>
            <p:extLst>
              <p:ext uri="{D42A27DB-BD31-4B8C-83A1-F6EECF244321}">
                <p14:modId xmlns:p14="http://schemas.microsoft.com/office/powerpoint/2010/main" val="3320523296"/>
              </p:ext>
            </p:extLst>
          </p:nvPr>
        </p:nvGraphicFramePr>
        <p:xfrm>
          <a:off x="9677401" y="571500"/>
          <a:ext cx="8229598" cy="1828800"/>
        </p:xfrm>
        <a:graphic>
          <a:graphicData uri="http://schemas.openxmlformats.org/drawingml/2006/table">
            <a:tbl>
              <a:tblPr firstRow="1" firstCol="1" bandRow="1">
                <a:tableStyleId>{F5AB1C69-6EDB-4FF4-983F-18BD219EF322}</a:tableStyleId>
              </a:tblPr>
              <a:tblGrid>
                <a:gridCol w="1153232">
                  <a:extLst>
                    <a:ext uri="{9D8B030D-6E8A-4147-A177-3AD203B41FA5}">
                      <a16:colId xmlns:a16="http://schemas.microsoft.com/office/drawing/2014/main" val="20000"/>
                    </a:ext>
                  </a:extLst>
                </a:gridCol>
                <a:gridCol w="1414548">
                  <a:extLst>
                    <a:ext uri="{9D8B030D-6E8A-4147-A177-3AD203B41FA5}">
                      <a16:colId xmlns:a16="http://schemas.microsoft.com/office/drawing/2014/main" val="20001"/>
                    </a:ext>
                  </a:extLst>
                </a:gridCol>
                <a:gridCol w="5661818">
                  <a:extLst>
                    <a:ext uri="{9D8B030D-6E8A-4147-A177-3AD203B41FA5}">
                      <a16:colId xmlns:a16="http://schemas.microsoft.com/office/drawing/2014/main" val="20002"/>
                    </a:ext>
                  </a:extLst>
                </a:gridCol>
              </a:tblGrid>
              <a:tr h="0">
                <a:tc>
                  <a:txBody>
                    <a:bodyPr/>
                    <a:lstStyle/>
                    <a:p>
                      <a:pPr algn="just">
                        <a:spcAft>
                          <a:spcPts val="0"/>
                        </a:spcAft>
                      </a:pPr>
                      <a:r>
                        <a:rPr lang="en-GB" sz="1200" kern="1000" spc="-30" dirty="0">
                          <a:effectLst/>
                          <a:latin typeface="Glacial Indifference" panose="020B0604020202020204" charset="0"/>
                        </a:rPr>
                        <a:t>Treatability</a:t>
                      </a:r>
                      <a:endParaRPr lang="lv-LV" sz="1200" kern="1000" dirty="0">
                        <a:effectLst/>
                        <a:latin typeface="Glacial Indifference" panose="020B0604020202020204" charset="0"/>
                      </a:endParaRPr>
                    </a:p>
                    <a:p>
                      <a:pPr algn="just">
                        <a:spcAft>
                          <a:spcPts val="0"/>
                        </a:spcAft>
                      </a:pPr>
                      <a:r>
                        <a:rPr lang="en-GB" sz="1200" kern="1000" spc="-30" dirty="0">
                          <a:effectLst/>
                          <a:latin typeface="Glacial Indifference" panose="020B0604020202020204" charset="0"/>
                        </a:rPr>
                        <a:t>Class</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a:effectLst/>
                          <a:latin typeface="Glacial Indifference" panose="020B0604020202020204" charset="0"/>
                        </a:rPr>
                        <a:t> Description</a:t>
                      </a:r>
                      <a:r>
                        <a:rPr lang="en-GB" sz="1200" kern="1000" spc="-30" baseline="3000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dirty="0">
                          <a:effectLst/>
                          <a:latin typeface="Glacial Indifference" panose="020B0604020202020204" charset="0"/>
                        </a:rPr>
                        <a:t>Explanation</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0"/>
                  </a:ext>
                </a:extLst>
              </a:tr>
              <a:tr h="0">
                <a:tc>
                  <a:txBody>
                    <a:bodyPr/>
                    <a:lstStyle/>
                    <a:p>
                      <a:pPr algn="ctr">
                        <a:spcAft>
                          <a:spcPts val="0"/>
                        </a:spcAft>
                      </a:pPr>
                      <a:r>
                        <a:rPr lang="en-GB" sz="1200" kern="1000" spc="-3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a:effectLst/>
                          <a:latin typeface="Glacial Indifference" panose="020B0604020202020204" charset="0"/>
                        </a:rPr>
                        <a:t>Easy to treat</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a:effectLst/>
                          <a:latin typeface="Glacial Indifference" panose="020B0604020202020204" charset="0"/>
                        </a:rPr>
                        <a:t>Easy to treat; sawn timber can be penetrated completely by pressure treatment.</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1"/>
                  </a:ext>
                </a:extLst>
              </a:tr>
              <a:tr h="0">
                <a:tc>
                  <a:txBody>
                    <a:bodyPr/>
                    <a:lstStyle/>
                    <a:p>
                      <a:pPr algn="ctr">
                        <a:spcAft>
                          <a:spcPts val="0"/>
                        </a:spcAft>
                      </a:pPr>
                      <a:r>
                        <a:rPr lang="en-GB" sz="1200" kern="1000" spc="-30">
                          <a:effectLst/>
                          <a:latin typeface="Glacial Indifference" panose="020B0604020202020204" charset="0"/>
                        </a:rPr>
                        <a:t>2</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a:effectLst/>
                          <a:latin typeface="Glacial Indifference" panose="020B0604020202020204" charset="0"/>
                        </a:rPr>
                        <a:t>Moderately easy to treat</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dirty="0">
                          <a:effectLst/>
                          <a:latin typeface="Glacial Indifference" panose="020B0604020202020204" charset="0"/>
                        </a:rPr>
                        <a:t>Fairly easy to treat; usually, complete penetration is not possible, but after 3 or 4 hours by pressure treatment more than 6 mm lateral penetration can be reached in softwoods and in hardwoods a large proportion of the vessels will be penetrated.</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2"/>
                  </a:ext>
                </a:extLst>
              </a:tr>
              <a:tr h="0">
                <a:tc>
                  <a:txBody>
                    <a:bodyPr/>
                    <a:lstStyle/>
                    <a:p>
                      <a:pPr algn="ctr">
                        <a:spcAft>
                          <a:spcPts val="0"/>
                        </a:spcAft>
                      </a:pPr>
                      <a:r>
                        <a:rPr lang="en-GB" sz="1200" kern="1000" spc="-30">
                          <a:effectLst/>
                          <a:latin typeface="Glacial Indifference" panose="020B0604020202020204" charset="0"/>
                        </a:rPr>
                        <a:t>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dirty="0">
                          <a:effectLst/>
                          <a:latin typeface="Glacial Indifference" panose="020B0604020202020204" charset="0"/>
                        </a:rPr>
                        <a:t>Difficult to treat</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dirty="0">
                          <a:effectLst/>
                          <a:latin typeface="Glacial Indifference" panose="020B0604020202020204" charset="0"/>
                        </a:rPr>
                        <a:t>Difficult to treat; 3 – 4 hours by pressure treatment may not result in more than 3 mm to 6 mm lateral penetration.</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3"/>
                  </a:ext>
                </a:extLst>
              </a:tr>
              <a:tr h="0">
                <a:tc>
                  <a:txBody>
                    <a:bodyPr/>
                    <a:lstStyle/>
                    <a:p>
                      <a:pPr algn="ctr">
                        <a:spcAft>
                          <a:spcPts val="0"/>
                        </a:spcAft>
                      </a:pPr>
                      <a:r>
                        <a:rPr lang="en-GB" sz="1200" kern="1000" spc="-30">
                          <a:effectLst/>
                          <a:latin typeface="Glacial Indifference" panose="020B0604020202020204" charset="0"/>
                        </a:rPr>
                        <a:t>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a:effectLst/>
                          <a:latin typeface="Glacial Indifference" panose="020B0604020202020204" charset="0"/>
                        </a:rPr>
                        <a:t>Extremely difficult to treat</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200" kern="1000" spc="-30" dirty="0">
                          <a:effectLst/>
                          <a:latin typeface="Glacial Indifference" panose="020B0604020202020204" charset="0"/>
                        </a:rPr>
                        <a:t>Virtually impervious to treatment; little preservative absorbed even after 3 – 4 hours by pressure treatment; both lateral and longitudinal penetration minimal.</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10738291" y="109835"/>
            <a:ext cx="6260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lv-LV" sz="2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Klassifizierung der Tränkbarkeit von Holz</a:t>
            </a:r>
            <a:endParaRPr kumimoji="0" lang="en-US" altLang="lv-LV" sz="2400" b="0" i="0" u="none" strike="noStrike" cap="none" normalizeH="0" baseline="0" dirty="0">
              <a:ln>
                <a:noFill/>
              </a:ln>
              <a:solidFill>
                <a:srgbClr val="456A2C"/>
              </a:solidFill>
              <a:effectLst/>
              <a:latin typeface="Glacial Indifference" panose="020B060402020202020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94827736"/>
              </p:ext>
            </p:extLst>
          </p:nvPr>
        </p:nvGraphicFramePr>
        <p:xfrm>
          <a:off x="9677400" y="2939712"/>
          <a:ext cx="5725795" cy="914400"/>
        </p:xfrm>
        <a:graphic>
          <a:graphicData uri="http://schemas.openxmlformats.org/drawingml/2006/table">
            <a:tbl>
              <a:tblPr firstRow="1" firstCol="1" bandRow="1">
                <a:tableStyleId>{F5AB1C69-6EDB-4FF4-983F-18BD219EF322}</a:tableStyleId>
              </a:tblPr>
              <a:tblGrid>
                <a:gridCol w="1908175">
                  <a:extLst>
                    <a:ext uri="{9D8B030D-6E8A-4147-A177-3AD203B41FA5}">
                      <a16:colId xmlns:a16="http://schemas.microsoft.com/office/drawing/2014/main" val="20000"/>
                    </a:ext>
                  </a:extLst>
                </a:gridCol>
                <a:gridCol w="1908810">
                  <a:extLst>
                    <a:ext uri="{9D8B030D-6E8A-4147-A177-3AD203B41FA5}">
                      <a16:colId xmlns:a16="http://schemas.microsoft.com/office/drawing/2014/main" val="20001"/>
                    </a:ext>
                  </a:extLst>
                </a:gridCol>
                <a:gridCol w="1908810">
                  <a:extLst>
                    <a:ext uri="{9D8B030D-6E8A-4147-A177-3AD203B41FA5}">
                      <a16:colId xmlns:a16="http://schemas.microsoft.com/office/drawing/2014/main" val="20002"/>
                    </a:ext>
                  </a:extLst>
                </a:gridCol>
              </a:tblGrid>
              <a:tr h="0">
                <a:tc>
                  <a:txBody>
                    <a:bodyPr/>
                    <a:lstStyle/>
                    <a:p>
                      <a:pPr algn="just">
                        <a:spcAft>
                          <a:spcPts val="0"/>
                        </a:spcAft>
                      </a:pPr>
                      <a:r>
                        <a:rPr lang="en-GB" sz="1200" kern="1000" spc="-30" dirty="0">
                          <a:effectLst/>
                          <a:latin typeface="Glacial Indifference" panose="020B0604020202020204" charset="0"/>
                        </a:rPr>
                        <a:t>Wood type (softwoods)</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Heartwood</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Sapwood</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en-GB" sz="1200" kern="1000" spc="-30">
                          <a:effectLst/>
                          <a:latin typeface="Glacial Indifference" panose="020B0604020202020204" charset="0"/>
                        </a:rPr>
                        <a:t>Douglas fir</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3-4</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2-3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GB" sz="1200" kern="1000" spc="-30">
                          <a:effectLst/>
                          <a:latin typeface="Glacial Indifference" panose="020B0604020202020204" charset="0"/>
                        </a:rPr>
                        <a:t>Fir</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2-3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2</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GB" sz="1200" kern="1000" spc="-30">
                          <a:effectLst/>
                          <a:latin typeface="Glacial Indifference" panose="020B0604020202020204" charset="0"/>
                        </a:rPr>
                        <a:t>Pine</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3</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GB" sz="1200" kern="1000" spc="-30">
                          <a:effectLst/>
                          <a:latin typeface="Glacial Indifference" panose="020B0604020202020204" charset="0"/>
                        </a:rPr>
                        <a:t>Spruce</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3-4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3</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4"/>
                  </a:ext>
                </a:extLst>
              </a:tr>
            </a:tbl>
          </a:graphicData>
        </a:graphic>
      </p:graphicFrame>
      <p:sp>
        <p:nvSpPr>
          <p:cNvPr id="10" name="Rectangle 2"/>
          <p:cNvSpPr>
            <a:spLocks noChangeArrowheads="1"/>
          </p:cNvSpPr>
          <p:nvPr/>
        </p:nvSpPr>
        <p:spPr bwMode="auto">
          <a:xfrm>
            <a:off x="9144000" y="2399321"/>
            <a:ext cx="563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9102"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ja-JP" sz="2400" b="0" i="0" u="none" strike="noStrike" cap="none" normalizeH="0" baseline="0" dirty="0" err="1">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Tränkbarkeit</a:t>
            </a:r>
            <a:r>
              <a:rPr lang="en-US" altLang="ja-JP" sz="2400" dirty="0" err="1">
                <a:solidFill>
                  <a:srgbClr val="456A2C"/>
                </a:solidFill>
                <a:latin typeface="Glacial Indifference" panose="020B0604020202020204" charset="0"/>
                <a:ea typeface="MS Gothic" panose="020B0609070205080204" pitchFamily="49" charset="-128"/>
                <a:cs typeface="Arial" panose="020B0604020202020204" pitchFamily="34" charset="0"/>
              </a:rPr>
              <a:t>sklassen</a:t>
            </a:r>
            <a:r>
              <a:rPr lang="en-US" altLang="ja-JP" sz="2400" dirty="0">
                <a:solidFill>
                  <a:srgbClr val="456A2C"/>
                </a:solidFill>
                <a:latin typeface="Glacial Indifference" panose="020B0604020202020204" charset="0"/>
                <a:ea typeface="MS Gothic" panose="020B0609070205080204" pitchFamily="49" charset="-128"/>
                <a:cs typeface="Arial" panose="020B0604020202020204" pitchFamily="34" charset="0"/>
              </a:rPr>
              <a:t> von </a:t>
            </a:r>
            <a:r>
              <a:rPr lang="en-US" altLang="ja-JP" sz="2400" dirty="0" err="1">
                <a:solidFill>
                  <a:srgbClr val="456A2C"/>
                </a:solidFill>
                <a:latin typeface="Glacial Indifference" panose="020B0604020202020204" charset="0"/>
                <a:ea typeface="MS Gothic" panose="020B0609070205080204" pitchFamily="49" charset="-128"/>
                <a:cs typeface="Arial" panose="020B0604020202020204" pitchFamily="34" charset="0"/>
              </a:rPr>
              <a:t>Holzarten</a:t>
            </a:r>
            <a:endParaRPr kumimoji="0" lang="en-US" altLang="ja-JP" sz="2400" b="1" i="0" u="none" strike="noStrike" cap="none" normalizeH="0" baseline="0" dirty="0">
              <a:ln>
                <a:noFill/>
              </a:ln>
              <a:solidFill>
                <a:srgbClr val="456A2C"/>
              </a:solidFill>
              <a:effectLst/>
              <a:latin typeface="Glacial Indifference" panose="020B0604020202020204" charset="0"/>
              <a:ea typeface="MS Gothic" panose="020B0609070205080204" pitchFamily="49" charset="-128"/>
              <a:cs typeface="Angsana New" panose="02020603050405020304" pitchFamily="18" charset="-34"/>
            </a:endParaRPr>
          </a:p>
        </p:txBody>
      </p:sp>
      <p:sp>
        <p:nvSpPr>
          <p:cNvPr id="12" name="Rectangle 11"/>
          <p:cNvSpPr/>
          <p:nvPr/>
        </p:nvSpPr>
        <p:spPr>
          <a:xfrm>
            <a:off x="9413543" y="3882211"/>
            <a:ext cx="6105181" cy="1754326"/>
          </a:xfrm>
          <a:prstGeom prst="rect">
            <a:avLst/>
          </a:prstGeom>
        </p:spPr>
        <p:txBody>
          <a:bodyPr wrap="square">
            <a:spAutoFit/>
          </a:bodyPr>
          <a:lstStyle/>
          <a:p>
            <a:pPr algn="just">
              <a:spcAft>
                <a:spcPts val="0"/>
              </a:spcAft>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Es gibt zwei Arten des chemischen Schutzes:</a:t>
            </a:r>
          </a:p>
          <a:p>
            <a:pPr marL="285750" indent="-285750" algn="just">
              <a:spcAft>
                <a:spcPts val="0"/>
              </a:spcAft>
              <a:buFont typeface="Arial" panose="020B0604020202020204" pitchFamily="34" charset="0"/>
              <a:buChar char="•"/>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vorbeugend – um die Beständigkeit von Holz bei längerer Befeuchtung gegen Holzschäden zu verändern oder zu verhindern;</a:t>
            </a:r>
          </a:p>
          <a:p>
            <a:pPr marL="285750" indent="-285750" algn="just">
              <a:spcAft>
                <a:spcPts val="0"/>
              </a:spcAft>
              <a:buFont typeface="Arial" panose="020B0604020202020204" pitchFamily="34" charset="0"/>
              <a:buChar char="•"/>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korrigierend - um Schäden, die bereits im Holz sind, aktiv zu kontrollieren.</a:t>
            </a:r>
            <a:endParaRPr lang="en-US" sz="16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14" name="Rectangle 13"/>
          <p:cNvSpPr/>
          <p:nvPr/>
        </p:nvSpPr>
        <p:spPr>
          <a:xfrm>
            <a:off x="9413543" y="7047553"/>
            <a:ext cx="5874664" cy="2031325"/>
          </a:xfrm>
          <a:prstGeom prst="rect">
            <a:avLst/>
          </a:prstGeom>
        </p:spPr>
        <p:txBody>
          <a:bodyPr wrap="square">
            <a:spAutoFit/>
          </a:bodyPr>
          <a:lstStyle/>
          <a:p>
            <a:pPr algn="just">
              <a:spcAft>
                <a:spcPts val="0"/>
              </a:spcAft>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Grundvoraussetzungen für Holzschutzmittel:</a:t>
            </a:r>
          </a:p>
          <a:p>
            <a:pPr marL="285750" indent="-285750" algn="just">
              <a:spcAft>
                <a:spcPts val="0"/>
              </a:spcAft>
              <a:buFont typeface="Arial" panose="020B0604020202020204" pitchFamily="34" charset="0"/>
              <a:buChar char="•"/>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Muss giftig für Pilze, Insekten und Meeresorganismen sein;</a:t>
            </a:r>
          </a:p>
          <a:p>
            <a:pPr marL="285750" indent="-285750" algn="just">
              <a:spcAft>
                <a:spcPts val="0"/>
              </a:spcAft>
              <a:buFont typeface="Arial" panose="020B0604020202020204" pitchFamily="34" charset="0"/>
              <a:buChar char="•"/>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Darf keine unerwünschten Eigenschaften während des Gebrauchs haben;</a:t>
            </a:r>
          </a:p>
          <a:p>
            <a:pPr marL="285750" indent="-285750" algn="just">
              <a:spcAft>
                <a:spcPts val="0"/>
              </a:spcAft>
              <a:buFont typeface="Arial" panose="020B0604020202020204" pitchFamily="34" charset="0"/>
              <a:buChar char="•"/>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Darf nicht ätzend sein;</a:t>
            </a:r>
          </a:p>
          <a:p>
            <a:pPr marL="285750" indent="-285750" algn="just">
              <a:spcAft>
                <a:spcPts val="0"/>
              </a:spcAft>
              <a:buFont typeface="Arial" panose="020B0604020202020204" pitchFamily="34" charset="0"/>
              <a:buChar char="•"/>
            </a:pPr>
            <a:r>
              <a:rPr lang="de-DE"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Muss billig sein.</a:t>
            </a:r>
            <a:endParaRPr lang="en-US"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17" name="Rectangle 16"/>
          <p:cNvSpPr/>
          <p:nvPr/>
        </p:nvSpPr>
        <p:spPr>
          <a:xfrm>
            <a:off x="9699523" y="5723479"/>
            <a:ext cx="5934862" cy="1169551"/>
          </a:xfrm>
          <a:prstGeom prst="rect">
            <a:avLst/>
          </a:prstGeom>
        </p:spPr>
        <p:txBody>
          <a:bodyPr wrap="square">
            <a:spAutoFit/>
          </a:bodyPr>
          <a:lstStyle/>
          <a:p>
            <a:pPr algn="r"/>
            <a:r>
              <a:rPr lang="de-DE" sz="1400" kern="1000" spc="-30" dirty="0">
                <a:solidFill>
                  <a:srgbClr val="68AFD2"/>
                </a:solidFill>
                <a:latin typeface="Verdana" panose="020B0604030504040204" pitchFamily="34" charset="0"/>
                <a:ea typeface="Calibri" panose="020F0502020204030204" pitchFamily="34" charset="0"/>
                <a:cs typeface="Arial" panose="020B0604020202020204" pitchFamily="34" charset="0"/>
              </a:rPr>
              <a:t>A - unbehandeltes Holz wird in den Zylinder gegeben; B - ein Vakuum wird angelegt; C - das Holz wird in Lösung getaucht (immer noch unter Vakuum); D - Druck wird angelegt; E - Konservierungsmittel wird abgepumpt und ein Endvakuum erzeugt; F - Das Holz wird aus dem Zylinder entfernt.</a:t>
            </a:r>
            <a:endParaRPr lang="en-US" sz="1400" dirty="0">
              <a:solidFill>
                <a:srgbClr val="68AFD2"/>
              </a:solidFill>
            </a:endParaRPr>
          </a:p>
        </p:txBody>
      </p:sp>
      <p:pic>
        <p:nvPicPr>
          <p:cNvPr id="18" name="Picture 17" descr="C:\Users\Uldis\Pictures\yuiuy.png"/>
          <p:cNvPicPr/>
          <p:nvPr/>
        </p:nvPicPr>
        <p:blipFill rotWithShape="1">
          <a:blip r:embed="rId2">
            <a:extLst>
              <a:ext uri="{28A0092B-C50C-407E-A947-70E740481C1C}">
                <a14:useLocalDpi xmlns:a14="http://schemas.microsoft.com/office/drawing/2010/main" val="0"/>
              </a:ext>
            </a:extLst>
          </a:blip>
          <a:srcRect l="50327"/>
          <a:stretch/>
        </p:blipFill>
        <p:spPr bwMode="auto">
          <a:xfrm>
            <a:off x="15536062" y="4555043"/>
            <a:ext cx="2632834" cy="1906905"/>
          </a:xfrm>
          <a:prstGeom prst="rect">
            <a:avLst/>
          </a:prstGeom>
          <a:noFill/>
          <a:ln>
            <a:noFill/>
          </a:ln>
        </p:spPr>
      </p:pic>
      <p:sp>
        <p:nvSpPr>
          <p:cNvPr id="19" name="Rectangle 2"/>
          <p:cNvSpPr>
            <a:spLocks noChangeArrowheads="1"/>
          </p:cNvSpPr>
          <p:nvPr/>
        </p:nvSpPr>
        <p:spPr bwMode="auto">
          <a:xfrm>
            <a:off x="15408503" y="6472407"/>
            <a:ext cx="3276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9102"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ja-JP" sz="2400" b="1" i="0" u="none" strike="noStrike" cap="none" normalizeH="0" baseline="0" dirty="0" err="1">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Einige</a:t>
            </a:r>
            <a:r>
              <a:rPr kumimoji="0" lang="en-US" altLang="ja-JP" sz="2400" b="1" i="0" u="none" strike="noStrike" cap="none" normalizeH="0" baseline="0" dirty="0">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 </a:t>
            </a:r>
            <a:r>
              <a:rPr kumimoji="0" lang="en-US" altLang="ja-JP" sz="2400" b="1" i="0" u="none" strike="noStrike" cap="none" normalizeH="0" baseline="0" dirty="0" err="1">
                <a:ln>
                  <a:noFill/>
                </a:ln>
                <a:solidFill>
                  <a:srgbClr val="456A2C"/>
                </a:solidFill>
                <a:effectLst/>
                <a:latin typeface="Glacial Indifference" panose="020B0604020202020204" charset="0"/>
                <a:ea typeface="MS Gothic" panose="020B0609070205080204" pitchFamily="49" charset="-128"/>
                <a:cs typeface="Arial" panose="020B0604020202020204" pitchFamily="34" charset="0"/>
              </a:rPr>
              <a:t>Produkte</a:t>
            </a:r>
            <a:endParaRPr kumimoji="0" lang="en-US" altLang="ja-JP" sz="2400" b="1" i="0" u="none" strike="noStrike" cap="none" normalizeH="0" baseline="0" dirty="0">
              <a:ln>
                <a:noFill/>
              </a:ln>
              <a:solidFill>
                <a:srgbClr val="456A2C"/>
              </a:solidFill>
              <a:effectLst/>
              <a:latin typeface="Glacial Indifference" panose="020B0604020202020204" charset="0"/>
              <a:ea typeface="MS Gothic" panose="020B0609070205080204" pitchFamily="49" charset="-128"/>
              <a:cs typeface="Angsana New" panose="02020603050405020304" pitchFamily="18" charset="-34"/>
            </a:endParaRPr>
          </a:p>
        </p:txBody>
      </p:sp>
      <p:pic>
        <p:nvPicPr>
          <p:cNvPr id="5124" name="Picture 9" descr="Accoya Wood Teck Ethik - Buy Accoya Product on Alibab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626" y="7143750"/>
            <a:ext cx="11049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13" descr="Accoya Acetylated Wood | High performance, long life modified w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6786" y="7143750"/>
            <a:ext cx="1343025" cy="895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nvSpPr>
        <p:spPr bwMode="auto">
          <a:xfrm>
            <a:off x="15761510" y="6849596"/>
            <a:ext cx="24502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1" u="sng"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Acetyliertes</a:t>
            </a:r>
            <a:r>
              <a:rPr kumimoji="0" lang="en-US" altLang="ja-JP" sz="1400" b="1" i="1" u="sng"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1" i="1" u="sng"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Holz</a:t>
            </a:r>
            <a:r>
              <a:rPr kumimoji="0" lang="en-US" altLang="ja-JP" sz="1400" b="1" i="1" u="sng"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1" u="none"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Accoya</a:t>
            </a:r>
            <a:r>
              <a:rPr kumimoji="0" lang="en-US" altLang="ja-JP" sz="1400" b="0" i="0" u="none"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a:t>
            </a:r>
            <a:endParaRPr kumimoji="0" lang="en-US" altLang="ja-JP" sz="1400" b="0" i="0" u="none" strike="noStrike" cap="none" normalizeH="0" baseline="0" dirty="0">
              <a:ln>
                <a:noFill/>
              </a:ln>
              <a:solidFill>
                <a:srgbClr val="456A2C"/>
              </a:solidFill>
              <a:effectLst/>
              <a:latin typeface="Glacial Indifference" panose="020B0604020202020204" charset="0"/>
            </a:endParaRPr>
          </a:p>
        </p:txBody>
      </p:sp>
      <p:sp>
        <p:nvSpPr>
          <p:cNvPr id="21" name="Rectangle 6"/>
          <p:cNvSpPr>
            <a:spLocks noChangeArrowheads="1"/>
          </p:cNvSpPr>
          <p:nvPr/>
        </p:nvSpPr>
        <p:spPr bwMode="auto">
          <a:xfrm>
            <a:off x="9024416" y="1214051"/>
            <a:ext cx="2391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v-LV" sz="12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 </a:t>
            </a:r>
            <a:endParaRPr kumimoji="0" lang="en-US" altLang="lv-LV" sz="1800" b="0" i="0" u="none" strike="noStrike" cap="none" normalizeH="0" baseline="0" dirty="0">
              <a:ln>
                <a:noFill/>
              </a:ln>
              <a:solidFill>
                <a:schemeClr val="tx1"/>
              </a:solidFill>
              <a:effectLst/>
              <a:latin typeface="Arial" panose="020B0604020202020204" pitchFamily="34" charset="0"/>
            </a:endParaRPr>
          </a:p>
        </p:txBody>
      </p:sp>
      <p:sp>
        <p:nvSpPr>
          <p:cNvPr id="23" name="Rectangle 9"/>
          <p:cNvSpPr>
            <a:spLocks noChangeArrowheads="1"/>
          </p:cNvSpPr>
          <p:nvPr/>
        </p:nvSpPr>
        <p:spPr bwMode="auto">
          <a:xfrm>
            <a:off x="14961576" y="7959923"/>
            <a:ext cx="30099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ja-JP" sz="1400" b="0" i="1" u="none"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Acetylierte</a:t>
            </a:r>
            <a:r>
              <a:rPr kumimoji="0" lang="en-US" altLang="ja-JP" sz="1400" b="0" i="1" u="none"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1" u="none"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FaserplatteTriccoya</a:t>
            </a:r>
            <a:r>
              <a:rPr kumimoji="0" lang="en-US" altLang="ja-JP" sz="1400" b="0" i="0" u="none"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a:t>
            </a:r>
            <a:endParaRPr kumimoji="0" lang="en-US" altLang="ja-JP" sz="1400" b="0" i="0" u="none" strike="noStrike" cap="none" normalizeH="0" baseline="0" dirty="0">
              <a:ln>
                <a:noFill/>
              </a:ln>
              <a:solidFill>
                <a:srgbClr val="456A2C"/>
              </a:solidFill>
              <a:effectLst/>
              <a:latin typeface="Glacial Indifference" panose="020B0604020202020204" charset="0"/>
            </a:endParaRPr>
          </a:p>
        </p:txBody>
      </p:sp>
      <p:pic>
        <p:nvPicPr>
          <p:cNvPr id="5128" name="Picture 30722" descr="Tricoya | The leader in modified wood timber techn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9486" y="8362950"/>
            <a:ext cx="12573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MEDITE® TRICOYA® EXTREME | Timbmet"/>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46803" y="8310245"/>
            <a:ext cx="899795" cy="899795"/>
          </a:xfrm>
          <a:prstGeom prst="rect">
            <a:avLst/>
          </a:prstGeom>
          <a:noFill/>
          <a:ln>
            <a:noFill/>
          </a:ln>
        </p:spPr>
      </p:pic>
      <p:sp>
        <p:nvSpPr>
          <p:cNvPr id="25" name="Rectangle 24"/>
          <p:cNvSpPr/>
          <p:nvPr/>
        </p:nvSpPr>
        <p:spPr>
          <a:xfrm>
            <a:off x="1076950" y="9372027"/>
            <a:ext cx="8188960" cy="1169551"/>
          </a:xfrm>
          <a:prstGeom prst="rect">
            <a:avLst/>
          </a:prstGeom>
        </p:spPr>
        <p:txBody>
          <a:bodyPr wrap="square">
            <a:spAutoFit/>
          </a:bodyPr>
          <a:lstStyle/>
          <a:p>
            <a:pPr algn="just">
              <a:spcAft>
                <a:spcPts val="0"/>
              </a:spcAft>
            </a:pPr>
            <a:r>
              <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https://www.accoya.com/uk/ </a:t>
            </a:r>
          </a:p>
          <a:p>
            <a:r>
              <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https://tricoya.com/ </a:t>
            </a:r>
          </a:p>
          <a:p>
            <a:r>
              <a:rPr lang="en-US" sz="1000" kern="1000" dirty="0">
                <a:solidFill>
                  <a:schemeClr val="bg1"/>
                </a:solidFill>
                <a:latin typeface="Glacial Indifference" panose="020B0604020202020204" charset="0"/>
                <a:cs typeface="Angsana New" panose="02020603050405020304" pitchFamily="18" charset="-34"/>
              </a:rPr>
              <a:t>Wood </a:t>
            </a:r>
            <a:r>
              <a:rPr lang="en-US" sz="1000" kern="1000" dirty="0" err="1">
                <a:solidFill>
                  <a:schemeClr val="bg1"/>
                </a:solidFill>
                <a:latin typeface="Glacial Indifference" panose="020B0604020202020204" charset="0"/>
                <a:cs typeface="Angsana New" panose="02020603050405020304" pitchFamily="18" charset="-34"/>
              </a:rPr>
              <a:t>Hanbook</a:t>
            </a:r>
            <a:r>
              <a:rPr lang="en-US" sz="1000" kern="1000" dirty="0">
                <a:solidFill>
                  <a:schemeClr val="bg1"/>
                </a:solidFill>
                <a:latin typeface="Glacial Indifference" panose="020B0604020202020204" charset="0"/>
                <a:cs typeface="Angsana New" panose="02020603050405020304" pitchFamily="18" charset="-34"/>
              </a:rPr>
              <a:t>, 2010</a:t>
            </a:r>
          </a:p>
          <a:p>
            <a:pPr lvl="0"/>
            <a:r>
              <a:rPr lang="en-US" sz="1000" dirty="0">
                <a:solidFill>
                  <a:schemeClr val="bg1"/>
                </a:solidFill>
                <a:latin typeface="Glacial Indifference" panose="020B0604020202020204" charset="0"/>
              </a:rPr>
              <a:t>EN 350:2016 Durability of wood and wood-based products – Testing and classification of the durability to biological agents of wood and wood-based materials</a:t>
            </a:r>
          </a:p>
          <a:p>
            <a:endParaRPr lang="en-US" sz="1000" kern="1000" dirty="0">
              <a:solidFill>
                <a:schemeClr val="bg1"/>
              </a:solidFill>
              <a:latin typeface="Glacial Indifference" panose="020B0604020202020204" charset="0"/>
              <a:cs typeface="Angsana New" panose="02020603050405020304" pitchFamily="18" charset="-34"/>
            </a:endParaRPr>
          </a:p>
          <a:p>
            <a:endParaRPr lang="en-US" sz="1000" dirty="0">
              <a:solidFill>
                <a:schemeClr val="bg1"/>
              </a:solidFill>
              <a:latin typeface="Glacial Indifference" panose="020B0604020202020204" charset="0"/>
            </a:endParaRPr>
          </a:p>
        </p:txBody>
      </p:sp>
      <p:sp>
        <p:nvSpPr>
          <p:cNvPr id="27" name="TextBox 9">
            <a:extLst>
              <a:ext uri="{FF2B5EF4-FFF2-40B4-BE49-F238E27FC236}">
                <a16:creationId xmlns:a16="http://schemas.microsoft.com/office/drawing/2014/main" id="{2CD4A98E-BC4E-49E7-82D0-63BDC7E51818}"/>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extLst>
      <p:ext uri="{BB962C8B-B14F-4D97-AF65-F5344CB8AC3E}">
        <p14:creationId xmlns:p14="http://schemas.microsoft.com/office/powerpoint/2010/main" val="345883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sz="1000" dirty="0">
              <a:latin typeface="Glacial Indifference" panose="020B0604020202020204" charset="0"/>
            </a:endParaRPr>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2"/>
            <a:ext cx="7378795" cy="3958888"/>
            <a:chOff x="-1" y="-95249"/>
            <a:chExt cx="9838392" cy="3863867"/>
          </a:xfrm>
        </p:grpSpPr>
        <p:sp>
          <p:nvSpPr>
            <p:cNvPr id="8" name="TextBox 8"/>
            <p:cNvSpPr txBox="1"/>
            <p:nvPr/>
          </p:nvSpPr>
          <p:spPr>
            <a:xfrm>
              <a:off x="-1" y="-95249"/>
              <a:ext cx="9838392" cy="3124048"/>
            </a:xfrm>
            <a:prstGeom prst="rect">
              <a:avLst/>
            </a:prstGeom>
          </p:spPr>
          <p:txBody>
            <a:bodyPr wrap="square" lIns="0" tIns="0" rIns="0" bIns="0" rtlCol="0" anchor="t">
              <a:spAutoFit/>
            </a:bodyPr>
            <a:lstStyle/>
            <a:p>
              <a:pPr algn="l">
                <a:lnSpc>
                  <a:spcPts val="8370"/>
                </a:lnSpc>
              </a:pPr>
              <a:r>
                <a:rPr lang="en-GB" sz="6200" spc="310" dirty="0">
                  <a:solidFill>
                    <a:schemeClr val="bg1"/>
                  </a:solidFill>
                  <a:latin typeface="League Spartan"/>
                </a:rPr>
                <a:t>VERBESSERUNG DER HOLZ-EIGENSCHAFTEN</a:t>
              </a:r>
            </a:p>
          </p:txBody>
        </p:sp>
        <p:sp>
          <p:nvSpPr>
            <p:cNvPr id="9" name="TextBox 9"/>
            <p:cNvSpPr txBox="1"/>
            <p:nvPr/>
          </p:nvSpPr>
          <p:spPr>
            <a:xfrm>
              <a:off x="0" y="3167839"/>
              <a:ext cx="9215776" cy="600779"/>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THERMISCH</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pic>
        <p:nvPicPr>
          <p:cNvPr id="10" name="Picture 9" descr="C:\Users\Uldis\Pictures\etuyukl.png"/>
          <p:cNvPicPr/>
          <p:nvPr/>
        </p:nvPicPr>
        <p:blipFill>
          <a:blip r:embed="rId2">
            <a:extLst>
              <a:ext uri="{28A0092B-C50C-407E-A947-70E740481C1C}">
                <a14:useLocalDpi xmlns:a14="http://schemas.microsoft.com/office/drawing/2010/main" val="0"/>
              </a:ext>
            </a:extLst>
          </a:blip>
          <a:srcRect/>
          <a:stretch>
            <a:fillRect/>
          </a:stretch>
        </p:blipFill>
        <p:spPr bwMode="auto">
          <a:xfrm>
            <a:off x="9563100" y="0"/>
            <a:ext cx="6438900" cy="29337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402921785"/>
              </p:ext>
            </p:extLst>
          </p:nvPr>
        </p:nvGraphicFramePr>
        <p:xfrm>
          <a:off x="11971554" y="2846011"/>
          <a:ext cx="6083301" cy="3108960"/>
        </p:xfrm>
        <a:graphic>
          <a:graphicData uri="http://schemas.openxmlformats.org/drawingml/2006/table">
            <a:tbl>
              <a:tblPr firstRow="1" firstCol="1" bandRow="1">
                <a:tableStyleId>{F5AB1C69-6EDB-4FF4-983F-18BD219EF322}</a:tableStyleId>
              </a:tblPr>
              <a:tblGrid>
                <a:gridCol w="1123701">
                  <a:extLst>
                    <a:ext uri="{9D8B030D-6E8A-4147-A177-3AD203B41FA5}">
                      <a16:colId xmlns:a16="http://schemas.microsoft.com/office/drawing/2014/main" val="20000"/>
                    </a:ext>
                  </a:extLst>
                </a:gridCol>
                <a:gridCol w="1216132">
                  <a:extLst>
                    <a:ext uri="{9D8B030D-6E8A-4147-A177-3AD203B41FA5}">
                      <a16:colId xmlns:a16="http://schemas.microsoft.com/office/drawing/2014/main" val="20001"/>
                    </a:ext>
                  </a:extLst>
                </a:gridCol>
                <a:gridCol w="1029949">
                  <a:extLst>
                    <a:ext uri="{9D8B030D-6E8A-4147-A177-3AD203B41FA5}">
                      <a16:colId xmlns:a16="http://schemas.microsoft.com/office/drawing/2014/main" val="20002"/>
                    </a:ext>
                  </a:extLst>
                </a:gridCol>
                <a:gridCol w="1533039">
                  <a:extLst>
                    <a:ext uri="{9D8B030D-6E8A-4147-A177-3AD203B41FA5}">
                      <a16:colId xmlns:a16="http://schemas.microsoft.com/office/drawing/2014/main" val="20003"/>
                    </a:ext>
                  </a:extLst>
                </a:gridCol>
                <a:gridCol w="1180480">
                  <a:extLst>
                    <a:ext uri="{9D8B030D-6E8A-4147-A177-3AD203B41FA5}">
                      <a16:colId xmlns:a16="http://schemas.microsoft.com/office/drawing/2014/main" val="20004"/>
                    </a:ext>
                  </a:extLst>
                </a:gridCol>
              </a:tblGrid>
              <a:tr h="0">
                <a:tc>
                  <a:txBody>
                    <a:bodyPr/>
                    <a:lstStyle/>
                    <a:p>
                      <a:pPr algn="ctr">
                        <a:spcAft>
                          <a:spcPts val="0"/>
                        </a:spcAft>
                      </a:pPr>
                      <a:r>
                        <a:rPr lang="en-GB" sz="1200" kern="1000" spc="-30" dirty="0" err="1">
                          <a:effectLst/>
                          <a:latin typeface="Glacial Indifference" panose="020B0604020202020204" charset="0"/>
                        </a:rPr>
                        <a:t>Prozess</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Temperatur-veränderung</a:t>
                      </a:r>
                      <a:r>
                        <a:rPr lang="en-GB" sz="1200" kern="1000" spc="-30" dirty="0">
                          <a:effectLst/>
                          <a:latin typeface="Glacial Indifference" panose="020B0604020202020204" charset="0"/>
                        </a:rPr>
                        <a:t>, </a:t>
                      </a:r>
                      <a:r>
                        <a:rPr lang="en-GB" sz="1200" kern="1000" spc="-30" dirty="0">
                          <a:effectLst/>
                          <a:latin typeface="Glacial Indifference" panose="020B0604020202020204" charset="0"/>
                          <a:sym typeface="Symbol" panose="05050102010706020507" pitchFamily="18" charset="2"/>
                        </a:rPr>
                        <a:t></a:t>
                      </a:r>
                      <a:r>
                        <a:rPr lang="en-GB" sz="1200" kern="1000" spc="-30" dirty="0">
                          <a:effectLst/>
                          <a:latin typeface="Glacial Indifference" panose="020B0604020202020204" charset="0"/>
                        </a:rPr>
                        <a:t>C</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Prozessdauer</a:t>
                      </a:r>
                      <a:r>
                        <a:rPr lang="en-GB" sz="1200" kern="1000" spc="-30" dirty="0">
                          <a:effectLst/>
                          <a:latin typeface="Glacial Indifference" panose="020B0604020202020204" charset="0"/>
                        </a:rPr>
                        <a:t>, h</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WTM Umwelt</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WTM </a:t>
                      </a:r>
                      <a:r>
                        <a:rPr lang="en-GB" sz="1200" kern="1000" spc="-30" dirty="0" err="1">
                          <a:effectLst/>
                          <a:latin typeface="Glacial Indifference" panose="020B0604020202020204" charset="0"/>
                        </a:rPr>
                        <a:t>Auftreten</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en-GB" sz="1200" kern="1000" spc="-30">
                          <a:effectLst/>
                          <a:latin typeface="Glacial Indifference" panose="020B0604020202020204" charset="0"/>
                        </a:rPr>
                        <a:t>FWD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120–180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12–15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Hitze</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Geschlossenes</a:t>
                      </a:r>
                      <a:r>
                        <a:rPr lang="en-GB" sz="1200" kern="1000" spc="-30" dirty="0">
                          <a:effectLst/>
                          <a:latin typeface="Glacial Indifference" panose="020B0604020202020204" charset="0"/>
                        </a:rPr>
                        <a:t> System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GB" sz="1200" kern="1000" spc="-30" dirty="0">
                          <a:effectLst/>
                          <a:latin typeface="Glacial Indifference" panose="020B0604020202020204" charset="0"/>
                        </a:rPr>
                        <a:t>Plato</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150–190</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70–120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de-DE" sz="1200" kern="1000" spc="-30" dirty="0">
                          <a:effectLst/>
                          <a:latin typeface="Glacial Indifference" panose="020B0604020202020204" charset="0"/>
                        </a:rPr>
                        <a:t>Gesättigter Dampf, danach erhitzte Luft</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Vierstufiger</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Prozess</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GB" sz="1200" kern="1000" spc="-30">
                          <a:effectLst/>
                          <a:latin typeface="Glacial Indifference" panose="020B0604020202020204" charset="0"/>
                        </a:rPr>
                        <a:t>ThermoWood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185–215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30–70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Dampfflut</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In </a:t>
                      </a:r>
                      <a:r>
                        <a:rPr lang="en-GB" sz="1200" kern="1000" spc="-30" dirty="0" err="1">
                          <a:effectLst/>
                          <a:latin typeface="Glacial Indifference" panose="020B0604020202020204" charset="0"/>
                        </a:rPr>
                        <a:t>einem</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offenen</a:t>
                      </a:r>
                      <a:r>
                        <a:rPr lang="en-GB" sz="1200" kern="1000" spc="-30" dirty="0">
                          <a:effectLst/>
                          <a:latin typeface="Glacial Indifference" panose="020B0604020202020204" charset="0"/>
                        </a:rPr>
                        <a:t> System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GB" sz="1200" kern="1000" spc="-30" dirty="0">
                          <a:effectLst/>
                          <a:latin typeface="Glacial Indifference" panose="020B0604020202020204" charset="0"/>
                        </a:rPr>
                        <a:t>Le </a:t>
                      </a:r>
                      <a:r>
                        <a:rPr lang="en-GB" sz="1200" kern="1000" spc="-30" dirty="0" err="1">
                          <a:effectLst/>
                          <a:latin typeface="Glacial Indifference" panose="020B0604020202020204" charset="0"/>
                        </a:rPr>
                        <a:t>Bois</a:t>
                      </a:r>
                      <a:r>
                        <a:rPr lang="en-GB" sz="1200" kern="1000" spc="-30" dirty="0">
                          <a:effectLst/>
                          <a:latin typeface="Glacial Indifference" panose="020B0604020202020204" charset="0"/>
                        </a:rPr>
                        <a:t> Perdure </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200–230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12–36</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Hitze</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In </a:t>
                      </a:r>
                      <a:r>
                        <a:rPr lang="en-GB" sz="1200" kern="1000" spc="-30" dirty="0" err="1">
                          <a:effectLst/>
                          <a:latin typeface="Glacial Indifference" panose="020B0604020202020204" charset="0"/>
                        </a:rPr>
                        <a:t>einem</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offenen</a:t>
                      </a:r>
                      <a:r>
                        <a:rPr lang="en-GB" sz="1200" kern="1000" spc="-30" dirty="0">
                          <a:effectLst/>
                          <a:latin typeface="Glacial Indifference" panose="020B0604020202020204" charset="0"/>
                        </a:rPr>
                        <a:t> System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GB" sz="1200" kern="1000" spc="-30">
                          <a:effectLst/>
                          <a:latin typeface="Glacial Indifference" panose="020B0604020202020204" charset="0"/>
                        </a:rPr>
                        <a:t>Retification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160–240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8–24</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N </a:t>
                      </a:r>
                      <a:r>
                        <a:rPr lang="en-GB" sz="1200" kern="1000" spc="-30" dirty="0" err="1">
                          <a:effectLst/>
                          <a:latin typeface="Glacial Indifference" panose="020B0604020202020204" charset="0"/>
                        </a:rPr>
                        <a:t>oder</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anderer</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Edelgasstrom</a:t>
                      </a:r>
                      <a:r>
                        <a:rPr lang="en-GB" sz="1200" kern="1000" spc="-30" dirty="0">
                          <a:effectLst/>
                          <a:latin typeface="Glacial Indifference" panose="020B0604020202020204" charset="0"/>
                        </a:rPr>
                        <a:t>, 0</a:t>
                      </a:r>
                      <a:r>
                        <a:rPr lang="en-GB" sz="1200" kern="1000" spc="-30" baseline="-25000" dirty="0">
                          <a:effectLst/>
                          <a:latin typeface="Glacial Indifference" panose="020B0604020202020204" charset="0"/>
                        </a:rPr>
                        <a:t>2</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Gehalt</a:t>
                      </a:r>
                      <a:r>
                        <a:rPr lang="en-GB" sz="1200" kern="1000" spc="-30" dirty="0">
                          <a:effectLst/>
                          <a:latin typeface="Glacial Indifference" panose="020B0604020202020204" charset="0"/>
                        </a:rPr>
                        <a:t> ≤ 2%</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In </a:t>
                      </a:r>
                      <a:r>
                        <a:rPr lang="en-GB" sz="1200" kern="1000" spc="-30" dirty="0" err="1">
                          <a:effectLst/>
                          <a:latin typeface="Glacial Indifference" panose="020B0604020202020204" charset="0"/>
                        </a:rPr>
                        <a:t>einem</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offenen</a:t>
                      </a:r>
                      <a:r>
                        <a:rPr lang="en-GB" sz="1200" kern="1000" spc="-30" dirty="0">
                          <a:effectLst/>
                          <a:latin typeface="Glacial Indifference" panose="020B0604020202020204" charset="0"/>
                        </a:rPr>
                        <a:t> System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GB" sz="1200" kern="1000" spc="-30">
                          <a:effectLst/>
                          <a:latin typeface="Glacial Indifference" panose="020B0604020202020204" charset="0"/>
                        </a:rPr>
                        <a:t>OHT </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180–220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24–36</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de-DE" sz="1200" kern="1000" dirty="0">
                          <a:effectLst/>
                          <a:latin typeface="Glacial Indifference" panose="020B0604020202020204" charset="0"/>
                          <a:ea typeface="Calibri" panose="020F0502020204030204" pitchFamily="34" charset="0"/>
                          <a:cs typeface="Angsana New" panose="02020603050405020304" pitchFamily="18" charset="-34"/>
                        </a:rPr>
                        <a:t>Pflanzliches Öl</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Geschlossenes</a:t>
                      </a:r>
                      <a:r>
                        <a:rPr lang="en-GB" sz="1200" kern="1000" spc="-30" dirty="0">
                          <a:effectLst/>
                          <a:latin typeface="Glacial Indifference" panose="020B0604020202020204" charset="0"/>
                        </a:rPr>
                        <a:t> System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GB" sz="1200" kern="1000" spc="-30" dirty="0">
                          <a:effectLst/>
                          <a:latin typeface="Glacial Indifference" panose="020B0604020202020204" charset="0"/>
                        </a:rPr>
                        <a:t>TERMOVUOTO </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160–220</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a:effectLst/>
                          <a:latin typeface="Glacial Indifference" panose="020B0604020202020204" charset="0"/>
                        </a:rPr>
                        <a:t>≤ 25</a:t>
                      </a:r>
                      <a:endParaRPr lang="lv-LV" sz="12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err="1">
                          <a:effectLst/>
                          <a:latin typeface="Glacial Indifference" panose="020B0604020202020204" charset="0"/>
                        </a:rPr>
                        <a:t>Vakuum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tc>
                  <a:txBody>
                    <a:bodyPr/>
                    <a:lstStyle/>
                    <a:p>
                      <a:pPr algn="ctr">
                        <a:spcAft>
                          <a:spcPts val="0"/>
                        </a:spcAft>
                      </a:pPr>
                      <a:r>
                        <a:rPr lang="en-GB" sz="1200" kern="1000" spc="-30" dirty="0">
                          <a:effectLst/>
                          <a:latin typeface="Glacial Indifference" panose="020B0604020202020204" charset="0"/>
                        </a:rPr>
                        <a:t>In </a:t>
                      </a:r>
                      <a:r>
                        <a:rPr lang="en-GB" sz="1200" kern="1000" spc="-30" dirty="0" err="1">
                          <a:effectLst/>
                          <a:latin typeface="Glacial Indifference" panose="020B0604020202020204" charset="0"/>
                        </a:rPr>
                        <a:t>einem</a:t>
                      </a:r>
                      <a:r>
                        <a:rPr lang="en-GB" sz="1200" kern="1000" spc="-30" dirty="0">
                          <a:effectLst/>
                          <a:latin typeface="Glacial Indifference" panose="020B0604020202020204" charset="0"/>
                        </a:rPr>
                        <a:t> </a:t>
                      </a:r>
                      <a:r>
                        <a:rPr lang="en-GB" sz="1200" kern="1000" spc="-30" dirty="0" err="1">
                          <a:effectLst/>
                          <a:latin typeface="Glacial Indifference" panose="020B0604020202020204" charset="0"/>
                        </a:rPr>
                        <a:t>offenen</a:t>
                      </a:r>
                      <a:r>
                        <a:rPr lang="en-GB" sz="1200" kern="1000" spc="-30" dirty="0">
                          <a:effectLst/>
                          <a:latin typeface="Glacial Indifference" panose="020B0604020202020204" charset="0"/>
                        </a:rPr>
                        <a:t> System</a:t>
                      </a:r>
                      <a:endParaRPr lang="lv-LV" sz="12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tc>
                <a:extLst>
                  <a:ext uri="{0D108BD9-81ED-4DB2-BD59-A6C34878D82A}">
                    <a16:rowId xmlns:a16="http://schemas.microsoft.com/office/drawing/2014/main" val="10007"/>
                  </a:ext>
                </a:extLst>
              </a:tr>
            </a:tbl>
          </a:graphicData>
        </a:graphic>
      </p:graphicFrame>
      <p:pic>
        <p:nvPicPr>
          <p:cNvPr id="12" name="Picture 11" descr="C:\Users\Uldis\Pictures\īo;.png"/>
          <p:cNvPicPr/>
          <p:nvPr/>
        </p:nvPicPr>
        <p:blipFill>
          <a:blip r:embed="rId3">
            <a:extLst>
              <a:ext uri="{28A0092B-C50C-407E-A947-70E740481C1C}">
                <a14:useLocalDpi xmlns:a14="http://schemas.microsoft.com/office/drawing/2010/main" val="0"/>
              </a:ext>
            </a:extLst>
          </a:blip>
          <a:srcRect/>
          <a:stretch>
            <a:fillRect/>
          </a:stretch>
        </p:blipFill>
        <p:spPr bwMode="auto">
          <a:xfrm>
            <a:off x="9447950" y="6467766"/>
            <a:ext cx="5654675" cy="2727008"/>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123" y="1944639"/>
            <a:ext cx="2557431" cy="1643149"/>
          </a:xfrm>
          <a:prstGeom prst="rect">
            <a:avLst/>
          </a:prstGeom>
          <a:ln>
            <a:noFill/>
          </a:ln>
          <a:effectLst>
            <a:softEdge rad="112500"/>
          </a:effectLst>
        </p:spPr>
      </p:pic>
      <p:sp>
        <p:nvSpPr>
          <p:cNvPr id="5" name="Rectangle 4"/>
          <p:cNvSpPr/>
          <p:nvPr/>
        </p:nvSpPr>
        <p:spPr>
          <a:xfrm>
            <a:off x="1107440" y="9364436"/>
            <a:ext cx="4269117" cy="553998"/>
          </a:xfrm>
          <a:prstGeom prst="rect">
            <a:avLst/>
          </a:prstGeom>
        </p:spPr>
        <p:txBody>
          <a:bodyPr wrap="none">
            <a:spAutoFit/>
          </a:bodyPr>
          <a:lstStyle/>
          <a:p>
            <a:r>
              <a:rPr lang="en-US" sz="1000" dirty="0">
                <a:solidFill>
                  <a:schemeClr val="bg1"/>
                </a:solidFill>
                <a:latin typeface="Glacial Indifference" panose="020B0604020202020204" charset="0"/>
              </a:rPr>
              <a:t>https://greenglobe.com/innovations/lunawood-thermowood/</a:t>
            </a:r>
          </a:p>
          <a:p>
            <a:r>
              <a:rPr lang="en-US" sz="1000" dirty="0">
                <a:solidFill>
                  <a:schemeClr val="bg1"/>
                </a:solidFill>
                <a:latin typeface="Glacial Indifference" panose="020B0604020202020204" charset="0"/>
              </a:rPr>
              <a:t>https://wc-studio.com/journal/shou-sugi-ban</a:t>
            </a:r>
          </a:p>
          <a:p>
            <a:r>
              <a:rPr lang="en-US" sz="1000" dirty="0">
                <a:solidFill>
                  <a:schemeClr val="bg1"/>
                </a:solidFill>
                <a:latin typeface="Glacial Indifference" panose="020B0604020202020204" charset="0"/>
              </a:rPr>
              <a:t>https://pioneermillworks.com/product/shou-sugi-ban-larch-shallow-char</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20877" y="266700"/>
            <a:ext cx="1489323" cy="1489323"/>
          </a:xfrm>
          <a:prstGeom prst="rect">
            <a:avLst/>
          </a:prstGeom>
        </p:spPr>
      </p:pic>
      <p:sp>
        <p:nvSpPr>
          <p:cNvPr id="15" name="Rectangle 14"/>
          <p:cNvSpPr/>
          <p:nvPr/>
        </p:nvSpPr>
        <p:spPr>
          <a:xfrm>
            <a:off x="14444831" y="5920531"/>
            <a:ext cx="4407242" cy="523220"/>
          </a:xfrm>
          <a:prstGeom prst="rect">
            <a:avLst/>
          </a:prstGeom>
        </p:spPr>
        <p:txBody>
          <a:bodyPr wrap="square">
            <a:spAutoFit/>
          </a:bodyPr>
          <a:lstStyle/>
          <a:p>
            <a:pPr algn="ctr"/>
            <a:r>
              <a:rPr lang="en-US" b="1" dirty="0">
                <a:solidFill>
                  <a:srgbClr val="456A2C"/>
                </a:solidFill>
                <a:latin typeface="Glacial Indifference" panose="020B0604020202020204" charset="0"/>
              </a:rPr>
              <a:t>Shou-</a:t>
            </a:r>
            <a:r>
              <a:rPr lang="en-US" b="1" dirty="0" err="1">
                <a:solidFill>
                  <a:srgbClr val="456A2C"/>
                </a:solidFill>
                <a:latin typeface="Glacial Indifference" panose="020B0604020202020204" charset="0"/>
              </a:rPr>
              <a:t>sugi</a:t>
            </a:r>
            <a:r>
              <a:rPr lang="en-US" b="1" dirty="0">
                <a:solidFill>
                  <a:srgbClr val="456A2C"/>
                </a:solidFill>
                <a:latin typeface="Glacial Indifference" panose="020B0604020202020204" charset="0"/>
              </a:rPr>
              <a:t>-ban </a:t>
            </a:r>
            <a:r>
              <a:rPr lang="en-US" b="1" dirty="0" err="1">
                <a:solidFill>
                  <a:srgbClr val="456A2C"/>
                </a:solidFill>
                <a:latin typeface="Glacial Indifference" panose="020B0604020202020204" charset="0"/>
              </a:rPr>
              <a:t>Methode</a:t>
            </a:r>
            <a:endParaRPr lang="en-US" b="1" dirty="0">
              <a:solidFill>
                <a:srgbClr val="456A2C"/>
              </a:solidFill>
              <a:latin typeface="Glacial Indifference" panose="020B0604020202020204" charset="0"/>
            </a:endParaRPr>
          </a:p>
          <a:p>
            <a:pPr algn="ctr"/>
            <a:r>
              <a:rPr lang="en-US" altLang="ja-JP" sz="1000" b="1" dirty="0">
                <a:solidFill>
                  <a:srgbClr val="456A2C"/>
                </a:solidFill>
                <a:latin typeface="Glacial Indifference" panose="020B0604020202020204" charset="0"/>
              </a:rPr>
              <a:t>(</a:t>
            </a:r>
            <a:r>
              <a:rPr lang="de-DE" altLang="ja-JP" sz="1000" b="1" dirty="0">
                <a:solidFill>
                  <a:srgbClr val="456A2C"/>
                </a:solidFill>
                <a:latin typeface="Glacial Indifference" panose="020B0604020202020204" charset="0"/>
              </a:rPr>
              <a:t>auf das Bild klicken</a:t>
            </a:r>
            <a:r>
              <a:rPr lang="en-US" altLang="ja-JP" sz="1000" b="1" dirty="0">
                <a:solidFill>
                  <a:srgbClr val="456A2C"/>
                </a:solidFill>
                <a:latin typeface="Glacial Indifference" panose="020B0604020202020204" charset="0"/>
              </a:rPr>
              <a:t>)</a:t>
            </a:r>
          </a:p>
        </p:txBody>
      </p:sp>
      <p:sp>
        <p:nvSpPr>
          <p:cNvPr id="16" name="Rectangle 15"/>
          <p:cNvSpPr/>
          <p:nvPr/>
        </p:nvSpPr>
        <p:spPr>
          <a:xfrm>
            <a:off x="6704229" y="4958834"/>
            <a:ext cx="184731" cy="369332"/>
          </a:xfrm>
          <a:prstGeom prst="rect">
            <a:avLst/>
          </a:prstGeom>
        </p:spPr>
        <p:txBody>
          <a:bodyPr wrap="none">
            <a:spAutoFit/>
          </a:bodyPr>
          <a:lstStyle/>
          <a:p>
            <a:endParaRPr lang="en-US" dirty="0"/>
          </a:p>
        </p:txBody>
      </p:sp>
      <p:sp>
        <p:nvSpPr>
          <p:cNvPr id="17" name="Rectangle 16"/>
          <p:cNvSpPr/>
          <p:nvPr/>
        </p:nvSpPr>
        <p:spPr>
          <a:xfrm>
            <a:off x="6483436" y="5390770"/>
            <a:ext cx="184731" cy="369332"/>
          </a:xfrm>
          <a:prstGeom prst="rect">
            <a:avLst/>
          </a:prstGeom>
        </p:spPr>
        <p:txBody>
          <a:bodyPr wrap="none">
            <a:spAutoFit/>
          </a:bodyPr>
          <a:lstStyle/>
          <a:p>
            <a:endParaRPr lang="en-US" dirty="0"/>
          </a:p>
        </p:txBody>
      </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36452" y="6298500"/>
            <a:ext cx="3024000" cy="1512000"/>
          </a:xfrm>
          <a:prstGeom prst="rect">
            <a:avLst/>
          </a:prstGeom>
          <a:ln>
            <a:noFill/>
          </a:ln>
          <a:effectLst>
            <a:softEdge rad="112500"/>
          </a:effectLst>
        </p:spPr>
      </p:pic>
      <p:pic>
        <p:nvPicPr>
          <p:cNvPr id="22" name="Picture 21">
            <a:hlinkClick r:id="rId8"/>
          </p:cNvPr>
          <p:cNvPicPr>
            <a:picLocks noChangeAspect="1"/>
          </p:cNvPicPr>
          <p:nvPr/>
        </p:nvPicPr>
        <p:blipFill rotWithShape="1">
          <a:blip r:embed="rId9"/>
          <a:srcRect l="14166" t="12963" r="1250" b="11481"/>
          <a:stretch/>
        </p:blipFill>
        <p:spPr>
          <a:xfrm>
            <a:off x="15111600" y="7734300"/>
            <a:ext cx="3024000" cy="1519446"/>
          </a:xfrm>
          <a:prstGeom prst="rect">
            <a:avLst/>
          </a:prstGeom>
          <a:ln>
            <a:noFill/>
          </a:ln>
          <a:effectLst>
            <a:softEdge rad="112500"/>
          </a:effectLst>
        </p:spPr>
      </p:pic>
      <p:sp>
        <p:nvSpPr>
          <p:cNvPr id="20" name="TextBox 9">
            <a:extLst>
              <a:ext uri="{FF2B5EF4-FFF2-40B4-BE49-F238E27FC236}">
                <a16:creationId xmlns:a16="http://schemas.microsoft.com/office/drawing/2014/main" id="{BFB56A1C-39AF-4EE3-942C-758C3DE48C15}"/>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extLst>
      <p:ext uri="{BB962C8B-B14F-4D97-AF65-F5344CB8AC3E}">
        <p14:creationId xmlns:p14="http://schemas.microsoft.com/office/powerpoint/2010/main" val="37775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2"/>
            <a:ext cx="7339360" cy="3958888"/>
            <a:chOff x="0" y="-95249"/>
            <a:chExt cx="9785812" cy="3863867"/>
          </a:xfrm>
        </p:grpSpPr>
        <p:sp>
          <p:nvSpPr>
            <p:cNvPr id="8" name="TextBox 8"/>
            <p:cNvSpPr txBox="1"/>
            <p:nvPr/>
          </p:nvSpPr>
          <p:spPr>
            <a:xfrm>
              <a:off x="0" y="-95249"/>
              <a:ext cx="9785812" cy="3124048"/>
            </a:xfrm>
            <a:prstGeom prst="rect">
              <a:avLst/>
            </a:prstGeom>
          </p:spPr>
          <p:txBody>
            <a:bodyPr wrap="square" lIns="0" tIns="0" rIns="0" bIns="0" rtlCol="0" anchor="t">
              <a:spAutoFit/>
            </a:bodyPr>
            <a:lstStyle/>
            <a:p>
              <a:pPr algn="l">
                <a:lnSpc>
                  <a:spcPts val="8370"/>
                </a:lnSpc>
              </a:pPr>
              <a:r>
                <a:rPr lang="en-GB" sz="6200" spc="310" dirty="0">
                  <a:solidFill>
                    <a:schemeClr val="bg1"/>
                  </a:solidFill>
                  <a:latin typeface="League Spartan"/>
                </a:rPr>
                <a:t>VERBESSERUNG DER HOLZ-EIGENSCHAFTEN</a:t>
              </a:r>
            </a:p>
          </p:txBody>
        </p:sp>
        <p:sp>
          <p:nvSpPr>
            <p:cNvPr id="9" name="TextBox 9"/>
            <p:cNvSpPr txBox="1"/>
            <p:nvPr/>
          </p:nvSpPr>
          <p:spPr>
            <a:xfrm>
              <a:off x="0" y="3167839"/>
              <a:ext cx="9215776" cy="600779"/>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OPERATIV</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sp>
        <p:nvSpPr>
          <p:cNvPr id="2" name="Rectangle 1"/>
          <p:cNvSpPr/>
          <p:nvPr/>
        </p:nvSpPr>
        <p:spPr>
          <a:xfrm>
            <a:off x="9414123" y="5143994"/>
            <a:ext cx="7349877" cy="1754326"/>
          </a:xfrm>
          <a:prstGeom prst="rect">
            <a:avLst/>
          </a:prstGeom>
        </p:spPr>
        <p:txBody>
          <a:bodyPr wrap="square">
            <a:spAutoFit/>
          </a:bodyPr>
          <a:lstStyle/>
          <a:p>
            <a:pPr algn="just">
              <a:spcAft>
                <a:spcPts val="0"/>
              </a:spcAft>
            </a:pPr>
            <a:r>
              <a:rPr lang="de-DE" kern="1000" spc="-30" dirty="0">
                <a:latin typeface="Glacial Indifference" panose="020B0604020202020204" charset="0"/>
                <a:ea typeface="Calibri" panose="020F0502020204030204" pitchFamily="34" charset="0"/>
                <a:cs typeface="Arial" panose="020B0604020202020204" pitchFamily="34" charset="0"/>
              </a:rPr>
              <a:t>Bauliche Maßnahmen bei der Planung eines Gebäudes sind:</a:t>
            </a:r>
          </a:p>
          <a:p>
            <a:pPr marL="285750" indent="-285750" algn="just">
              <a:spcAft>
                <a:spcPts val="0"/>
              </a:spcAft>
              <a:buFont typeface="Arial" panose="020B0604020202020204" pitchFamily="34" charset="0"/>
              <a:buChar char="•"/>
            </a:pPr>
            <a:r>
              <a:rPr lang="de-DE" kern="1000" spc="-30" dirty="0">
                <a:latin typeface="Glacial Indifference" panose="020B0604020202020204" charset="0"/>
                <a:ea typeface="Calibri" panose="020F0502020204030204" pitchFamily="34" charset="0"/>
                <a:cs typeface="Arial" panose="020B0604020202020204" pitchFamily="34" charset="0"/>
              </a:rPr>
              <a:t>breite Dachüberhänge zum Schutz der Holzwände vor direktem Regen;</a:t>
            </a:r>
          </a:p>
          <a:p>
            <a:pPr marL="285750" indent="-285750" algn="just">
              <a:spcAft>
                <a:spcPts val="0"/>
              </a:spcAft>
              <a:buFont typeface="Arial" panose="020B0604020202020204" pitchFamily="34" charset="0"/>
              <a:buChar char="•"/>
            </a:pPr>
            <a:r>
              <a:rPr lang="de-DE" kern="1000" spc="-30" dirty="0">
                <a:latin typeface="Glacial Indifference" panose="020B0604020202020204" charset="0"/>
                <a:ea typeface="Calibri" panose="020F0502020204030204" pitchFamily="34" charset="0"/>
                <a:cs typeface="Arial" panose="020B0604020202020204" pitchFamily="34" charset="0"/>
              </a:rPr>
              <a:t>ordnungsgemäß gestaltete Verkleidung, die Wasserableitung erleichtert und eine Belüftung unterhalb ermöglicht;</a:t>
            </a:r>
          </a:p>
          <a:p>
            <a:pPr marL="285750" indent="-285750" algn="just">
              <a:spcAft>
                <a:spcPts val="0"/>
              </a:spcAft>
              <a:buFont typeface="Arial" panose="020B0604020202020204" pitchFamily="34" charset="0"/>
              <a:buChar char="•"/>
            </a:pPr>
            <a:r>
              <a:rPr lang="de-DE" kern="1000" spc="-30" dirty="0">
                <a:latin typeface="Glacial Indifference" panose="020B0604020202020204" charset="0"/>
                <a:ea typeface="Calibri" panose="020F0502020204030204" pitchFamily="34" charset="0"/>
                <a:cs typeface="Arial" panose="020B0604020202020204" pitchFamily="34" charset="0"/>
              </a:rPr>
              <a:t>hohe Fundamente (mindestens 50 cm über dem Boden), um zu verhindern, dass Holz bei schwerem Regenfall nass wird.</a:t>
            </a:r>
            <a:endParaRPr lang="en-US" sz="1600" dirty="0">
              <a:latin typeface="Glacial Indifference" panose="020B0604020202020204" charset="0"/>
              <a:ea typeface="Calibri" panose="020F0502020204030204" pitchFamily="34" charset="0"/>
              <a:cs typeface="Angsana New" panose="02020603050405020304" pitchFamily="18" charset="-34"/>
            </a:endParaRPr>
          </a:p>
        </p:txBody>
      </p:sp>
      <p:sp>
        <p:nvSpPr>
          <p:cNvPr id="4" name="Rectangle 3"/>
          <p:cNvSpPr/>
          <p:nvPr/>
        </p:nvSpPr>
        <p:spPr>
          <a:xfrm>
            <a:off x="9488516" y="115679"/>
            <a:ext cx="4197944" cy="369332"/>
          </a:xfrm>
          <a:prstGeom prst="rect">
            <a:avLst/>
          </a:prstGeom>
        </p:spPr>
        <p:txBody>
          <a:bodyPr wrap="none">
            <a:spAutoFit/>
          </a:bodyPr>
          <a:lstStyle/>
          <a:p>
            <a:pPr marL="0" lvl="2">
              <a:spcAft>
                <a:spcPts val="0"/>
              </a:spcAft>
            </a:pP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Schutz </a:t>
            </a:r>
            <a:r>
              <a:rPr lang="en-US" b="1" kern="1000" spc="-30" dirty="0" err="1">
                <a:solidFill>
                  <a:srgbClr val="538135"/>
                </a:solidFill>
                <a:latin typeface="Glacial Indifference" panose="020B0604020202020204" charset="0"/>
                <a:ea typeface="MS Gothic" panose="020B0609070205080204" pitchFamily="49" charset="-128"/>
                <a:cs typeface="Angsana New" panose="02020603050405020304" pitchFamily="18" charset="-34"/>
              </a:rPr>
              <a:t>durch</a:t>
            </a: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 </a:t>
            </a:r>
            <a:r>
              <a:rPr lang="en-US" b="1" kern="1000" spc="-30" dirty="0" err="1">
                <a:solidFill>
                  <a:srgbClr val="538135"/>
                </a:solidFill>
                <a:latin typeface="Glacial Indifference" panose="020B0604020202020204" charset="0"/>
                <a:ea typeface="MS Gothic" panose="020B0609070205080204" pitchFamily="49" charset="-128"/>
                <a:cs typeface="Angsana New" panose="02020603050405020304" pitchFamily="18" charset="-34"/>
              </a:rPr>
              <a:t>Oberflächenbeschichtung</a:t>
            </a:r>
            <a:endParaRPr lang="en-US" b="1" kern="1000" dirty="0">
              <a:solidFill>
                <a:srgbClr val="538135"/>
              </a:solidFill>
              <a:effectLst/>
              <a:latin typeface="Glacial Indifference" panose="020B0604020202020204" charset="0"/>
              <a:ea typeface="MS Gothic" panose="020B0609070205080204" pitchFamily="49" charset="-128"/>
              <a:cs typeface="Angsana New" panose="02020603050405020304" pitchFamily="18" charset="-34"/>
            </a:endParaRPr>
          </a:p>
        </p:txBody>
      </p:sp>
      <p:sp>
        <p:nvSpPr>
          <p:cNvPr id="5" name="Rectangle 4"/>
          <p:cNvSpPr/>
          <p:nvPr/>
        </p:nvSpPr>
        <p:spPr>
          <a:xfrm>
            <a:off x="9488516" y="4861178"/>
            <a:ext cx="4057521" cy="369332"/>
          </a:xfrm>
          <a:prstGeom prst="rect">
            <a:avLst/>
          </a:prstGeom>
        </p:spPr>
        <p:txBody>
          <a:bodyPr wrap="none">
            <a:spAutoFit/>
          </a:bodyPr>
          <a:lstStyle/>
          <a:p>
            <a:pPr marL="0" lvl="2">
              <a:spcAft>
                <a:spcPts val="0"/>
              </a:spcAft>
            </a:pP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Schutz </a:t>
            </a:r>
            <a:r>
              <a:rPr lang="en-US" b="1" kern="1000" spc="-30" dirty="0" err="1">
                <a:solidFill>
                  <a:srgbClr val="538135"/>
                </a:solidFill>
                <a:latin typeface="Glacial Indifference" panose="020B0604020202020204" charset="0"/>
                <a:ea typeface="MS Gothic" panose="020B0609070205080204" pitchFamily="49" charset="-128"/>
                <a:cs typeface="Angsana New" panose="02020603050405020304" pitchFamily="18" charset="-34"/>
              </a:rPr>
              <a:t>durch</a:t>
            </a: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 </a:t>
            </a:r>
            <a:r>
              <a:rPr lang="en-US" b="1" kern="1000" spc="-30" dirty="0" err="1">
                <a:solidFill>
                  <a:srgbClr val="538135"/>
                </a:solidFill>
                <a:latin typeface="Glacial Indifference" panose="020B0604020202020204" charset="0"/>
                <a:ea typeface="MS Gothic" panose="020B0609070205080204" pitchFamily="49" charset="-128"/>
                <a:cs typeface="Angsana New" panose="02020603050405020304" pitchFamily="18" charset="-34"/>
              </a:rPr>
              <a:t>konstruktive</a:t>
            </a: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 </a:t>
            </a:r>
            <a:r>
              <a:rPr lang="en-US" b="1" kern="1000" spc="-30" dirty="0" err="1">
                <a:solidFill>
                  <a:srgbClr val="538135"/>
                </a:solidFill>
                <a:latin typeface="Glacial Indifference" panose="020B0604020202020204" charset="0"/>
                <a:ea typeface="MS Gothic" panose="020B0609070205080204" pitchFamily="49" charset="-128"/>
                <a:cs typeface="Angsana New" panose="02020603050405020304" pitchFamily="18" charset="-34"/>
              </a:rPr>
              <a:t>Maßnahmen</a:t>
            </a:r>
            <a:endParaRPr lang="en-US" b="1" kern="1000" dirty="0">
              <a:solidFill>
                <a:srgbClr val="538135"/>
              </a:solidFill>
              <a:effectLst/>
              <a:latin typeface="Glacial Indifference" panose="020B0604020202020204" charset="0"/>
              <a:ea typeface="MS Gothic" panose="020B0609070205080204" pitchFamily="49" charset="-128"/>
              <a:cs typeface="Angsana New" panose="02020603050405020304" pitchFamily="18" charset="-34"/>
            </a:endParaRPr>
          </a:p>
        </p:txBody>
      </p:sp>
      <p:sp>
        <p:nvSpPr>
          <p:cNvPr id="10" name="Rectangle 9"/>
          <p:cNvSpPr/>
          <p:nvPr/>
        </p:nvSpPr>
        <p:spPr>
          <a:xfrm>
            <a:off x="9513916" y="384637"/>
            <a:ext cx="7338984" cy="3416320"/>
          </a:xfrm>
          <a:prstGeom prst="rect">
            <a:avLst/>
          </a:prstGeom>
        </p:spPr>
        <p:txBody>
          <a:bodyPr wrap="square">
            <a:spAutoFit/>
          </a:bodyPr>
          <a:lstStyle/>
          <a:p>
            <a:pPr algn="just">
              <a:spcAft>
                <a:spcPts val="0"/>
              </a:spcAft>
            </a:pPr>
            <a:r>
              <a:rPr lang="de-AT" b="1" u="sng" kern="1000" spc="-30" dirty="0">
                <a:latin typeface="Glacial Indifference" panose="020B0604020202020204" charset="0"/>
                <a:ea typeface="Calibri" panose="020F0502020204030204" pitchFamily="34" charset="0"/>
                <a:cs typeface="Arial" panose="020B0604020202020204" pitchFamily="34" charset="0"/>
              </a:rPr>
              <a:t>Lasuren</a:t>
            </a:r>
            <a:r>
              <a:rPr lang="de-AT" kern="1000" spc="-30" dirty="0">
                <a:latin typeface="Glacial Indifference" panose="020B0604020202020204" charset="0"/>
                <a:ea typeface="Calibri" panose="020F0502020204030204" pitchFamily="34" charset="0"/>
                <a:cs typeface="Arial" panose="020B0604020202020204" pitchFamily="34" charset="0"/>
              </a:rPr>
              <a:t> sind transparente Beschichtungen mit offenen Poren. Wenn sie lichtbeständige Pigmente enthalten, feine, feste Partikel, die in einem Bindemittel und Lösungsmittel fein dispergiert sind, dann schützen sie gleichzeitig auf der Oberfläche sowohl vor Feuchtigkeit als auch vor ultravioletter Strahlung und lassen gleichzeitig überschüssige Feuchtigkeit aus dem Holz verdunsten. Lasuren sind auf Basis von organischen Lösungsmitteln oder Wasser. </a:t>
            </a:r>
          </a:p>
          <a:p>
            <a:pPr algn="just">
              <a:spcAft>
                <a:spcPts val="0"/>
              </a:spcAft>
            </a:pPr>
            <a:r>
              <a:rPr lang="de-DE" b="1" i="1" u="sng" kern="1000" spc="-30" dirty="0">
                <a:latin typeface="Glacial Indifference" panose="020B0604020202020204" charset="0"/>
                <a:ea typeface="Calibri" panose="020F0502020204030204" pitchFamily="34" charset="0"/>
                <a:cs typeface="Arial" panose="020B0604020202020204" pitchFamily="34" charset="0"/>
              </a:rPr>
              <a:t>Lacke</a:t>
            </a:r>
            <a:r>
              <a:rPr lang="de-DE" kern="1000" spc="-30" dirty="0">
                <a:latin typeface="Glacial Indifference" panose="020B0604020202020204" charset="0"/>
                <a:ea typeface="Calibri" panose="020F0502020204030204" pitchFamily="34" charset="0"/>
                <a:cs typeface="Arial" panose="020B0604020202020204" pitchFamily="34" charset="0"/>
              </a:rPr>
              <a:t> sind Lösungen aus filmbildenden organischen Substanzen zur Verbesserung der Oberflächeneigenschaften von Materialien (Verbesserung des Aussehens, Schutz vor Feuchtigkeit und Witterungseinflüssen).</a:t>
            </a:r>
          </a:p>
          <a:p>
            <a:pPr algn="just">
              <a:spcAft>
                <a:spcPts val="0"/>
              </a:spcAft>
            </a:pPr>
            <a:r>
              <a:rPr lang="de-DE" b="1" i="1" u="sng" kern="1000" spc="-30" dirty="0">
                <a:latin typeface="Glacial Indifference" panose="020B0604020202020204" charset="0"/>
                <a:ea typeface="Calibri" panose="020F0502020204030204" pitchFamily="34" charset="0"/>
                <a:cs typeface="Arial" panose="020B0604020202020204" pitchFamily="34" charset="0"/>
              </a:rPr>
              <a:t>Öle und Wachse</a:t>
            </a:r>
            <a:r>
              <a:rPr lang="de-DE" kern="1000" spc="-30" dirty="0">
                <a:latin typeface="Glacial Indifference" panose="020B0604020202020204" charset="0"/>
                <a:ea typeface="Calibri" panose="020F0502020204030204" pitchFamily="34" charset="0"/>
                <a:cs typeface="Arial" panose="020B0604020202020204" pitchFamily="34" charset="0"/>
              </a:rPr>
              <a:t> schützen primär die Holzoberfläche vor physischen Einflüssen wie Flecken, Schmutz, Staub und Kratzern.</a:t>
            </a:r>
            <a:endParaRPr lang="en-US" dirty="0">
              <a:latin typeface="Glacial Indifference" panose="020B060402020202020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4115563"/>
            <a:ext cx="1724629" cy="564120"/>
          </a:xfrm>
          <a:prstGeom prst="rect">
            <a:avLst/>
          </a:prstGeom>
        </p:spPr>
      </p:pic>
      <p:sp>
        <p:nvSpPr>
          <p:cNvPr id="14" name="Rectangle 13"/>
          <p:cNvSpPr/>
          <p:nvPr/>
        </p:nvSpPr>
        <p:spPr>
          <a:xfrm>
            <a:off x="9488516" y="3714441"/>
            <a:ext cx="4037965" cy="369332"/>
          </a:xfrm>
          <a:prstGeom prst="rect">
            <a:avLst/>
          </a:prstGeom>
        </p:spPr>
        <p:txBody>
          <a:bodyPr wrap="none">
            <a:spAutoFit/>
          </a:bodyPr>
          <a:lstStyle/>
          <a:p>
            <a:pPr marL="0" lvl="2">
              <a:spcAft>
                <a:spcPts val="0"/>
              </a:spcAft>
            </a:pPr>
            <a:r>
              <a:rPr lang="en-US" b="1" kern="1000" spc="-30" dirty="0" err="1">
                <a:solidFill>
                  <a:srgbClr val="538135"/>
                </a:solidFill>
                <a:latin typeface="Glacial Indifference" panose="020B0604020202020204" charset="0"/>
                <a:ea typeface="MS Gothic" panose="020B0609070205080204" pitchFamily="49" charset="-128"/>
                <a:cs typeface="Angsana New" panose="02020603050405020304" pitchFamily="18" charset="-34"/>
              </a:rPr>
              <a:t>Einige</a:t>
            </a: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 </a:t>
            </a:r>
            <a:r>
              <a:rPr lang="en-US" b="1" kern="1000" spc="-30" dirty="0" err="1">
                <a:solidFill>
                  <a:srgbClr val="538135"/>
                </a:solidFill>
                <a:latin typeface="Glacial Indifference" panose="020B0604020202020204" charset="0"/>
                <a:ea typeface="MS Gothic" panose="020B0609070205080204" pitchFamily="49" charset="-128"/>
                <a:cs typeface="Angsana New" panose="02020603050405020304" pitchFamily="18" charset="-34"/>
              </a:rPr>
              <a:t>Produkte</a:t>
            </a: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 (</a:t>
            </a:r>
            <a:r>
              <a:rPr lang="de-DE"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auf das Logo klicken</a:t>
            </a:r>
            <a:r>
              <a:rPr lang="en-US" b="1" kern="1000" spc="-30" dirty="0">
                <a:solidFill>
                  <a:srgbClr val="538135"/>
                </a:solidFill>
                <a:latin typeface="Glacial Indifference" panose="020B0604020202020204" charset="0"/>
                <a:ea typeface="MS Gothic" panose="020B0609070205080204" pitchFamily="49" charset="-128"/>
                <a:cs typeface="Angsana New" panose="02020603050405020304" pitchFamily="18" charset="-34"/>
              </a:rPr>
              <a:t>)</a:t>
            </a:r>
            <a:endParaRPr lang="en-US" b="1" kern="1000" dirty="0">
              <a:solidFill>
                <a:srgbClr val="538135"/>
              </a:solidFill>
              <a:effectLst/>
              <a:latin typeface="Glacial Indifference" panose="020B0604020202020204" charset="0"/>
              <a:ea typeface="MS Gothic" panose="020B0609070205080204" pitchFamily="49" charset="-128"/>
              <a:cs typeface="Angsana New" panose="02020603050405020304" pitchFamily="18" charset="-34"/>
            </a:endParaRPr>
          </a:p>
        </p:txBody>
      </p:sp>
      <p:pic>
        <p:nvPicPr>
          <p:cNvPr id="15" name="Picture 14">
            <a:hlinkClick r:id="rId4"/>
          </p:cNvPr>
          <p:cNvPicPr>
            <a:picLocks noChangeAspect="1"/>
          </p:cNvPicPr>
          <p:nvPr/>
        </p:nvPicPr>
        <p:blipFill rotWithShape="1">
          <a:blip r:embed="rId5"/>
          <a:srcRect l="20416" t="12963" r="69167" b="79630"/>
          <a:stretch/>
        </p:blipFill>
        <p:spPr>
          <a:xfrm>
            <a:off x="11735180" y="4030236"/>
            <a:ext cx="1601531" cy="640612"/>
          </a:xfrm>
          <a:prstGeom prst="rect">
            <a:avLst/>
          </a:prstGeom>
        </p:spPr>
      </p:pic>
      <p:pic>
        <p:nvPicPr>
          <p:cNvPr id="17" name="Picture 16">
            <a:hlinkClick r:id="rId6"/>
          </p:cNvPr>
          <p:cNvPicPr>
            <a:picLocks noChangeAspect="1"/>
          </p:cNvPicPr>
          <p:nvPr/>
        </p:nvPicPr>
        <p:blipFill rotWithShape="1">
          <a:blip r:embed="rId7"/>
          <a:srcRect l="17084" t="12222" r="16667" b="3761"/>
          <a:stretch/>
        </p:blipFill>
        <p:spPr>
          <a:xfrm>
            <a:off x="13746062" y="3802030"/>
            <a:ext cx="1295400" cy="924065"/>
          </a:xfrm>
          <a:prstGeom prst="rect">
            <a:avLst/>
          </a:prstGeom>
        </p:spPr>
      </p:pic>
      <p:pic>
        <p:nvPicPr>
          <p:cNvPr id="18" name="Picture 17">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50813" y="3935035"/>
            <a:ext cx="2103538" cy="706789"/>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35529" y="7127545"/>
            <a:ext cx="3100416" cy="1836000"/>
          </a:xfrm>
          <a:prstGeom prst="rect">
            <a:avLst/>
          </a:prstGeom>
          <a:ln>
            <a:noFill/>
          </a:ln>
          <a:effectLst>
            <a:softEdge rad="112500"/>
          </a:effectLst>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34381" y="7138810"/>
            <a:ext cx="3848619" cy="1800000"/>
          </a:xfrm>
          <a:prstGeom prst="rect">
            <a:avLst/>
          </a:prstGeom>
          <a:ln>
            <a:noFill/>
          </a:ln>
          <a:effectLst>
            <a:softEdge rad="112500"/>
          </a:effectLst>
        </p:spPr>
      </p:pic>
      <p:pic>
        <p:nvPicPr>
          <p:cNvPr id="21" name="Picture 20"/>
          <p:cNvPicPr>
            <a:picLocks noChangeAspect="1"/>
          </p:cNvPicPr>
          <p:nvPr/>
        </p:nvPicPr>
        <p:blipFill rotWithShape="1">
          <a:blip r:embed="rId12" cstate="print">
            <a:extLst>
              <a:ext uri="{28A0092B-C50C-407E-A947-70E740481C1C}">
                <a14:useLocalDpi xmlns:a14="http://schemas.microsoft.com/office/drawing/2010/main" val="0"/>
              </a:ext>
            </a:extLst>
          </a:blip>
          <a:srcRect l="21200" r="21200"/>
          <a:stretch/>
        </p:blipFill>
        <p:spPr>
          <a:xfrm>
            <a:off x="16383000" y="7145545"/>
            <a:ext cx="1844840" cy="1800000"/>
          </a:xfrm>
          <a:prstGeom prst="rect">
            <a:avLst/>
          </a:prstGeom>
          <a:ln>
            <a:noFill/>
          </a:ln>
          <a:effectLst>
            <a:softEdge rad="112500"/>
          </a:effectLst>
        </p:spPr>
      </p:pic>
      <p:sp>
        <p:nvSpPr>
          <p:cNvPr id="22" name="Rectangle 21"/>
          <p:cNvSpPr/>
          <p:nvPr/>
        </p:nvSpPr>
        <p:spPr>
          <a:xfrm>
            <a:off x="1123514" y="9366448"/>
            <a:ext cx="4371710" cy="553998"/>
          </a:xfrm>
          <a:prstGeom prst="rect">
            <a:avLst/>
          </a:prstGeom>
        </p:spPr>
        <p:txBody>
          <a:bodyPr wrap="none">
            <a:spAutoFit/>
          </a:bodyPr>
          <a:lstStyle/>
          <a:p>
            <a:r>
              <a:rPr lang="en-US" sz="1000" dirty="0">
                <a:solidFill>
                  <a:schemeClr val="bg1"/>
                </a:solidFill>
                <a:latin typeface="Glacial Indifference" panose="020B0604020202020204" charset="0"/>
              </a:rPr>
              <a:t>http://www.wooddesignandbuilding.com/moisture-wood-frame-buildings/</a:t>
            </a:r>
          </a:p>
          <a:p>
            <a:r>
              <a:rPr lang="en-US" sz="1000" dirty="0">
                <a:solidFill>
                  <a:schemeClr val="bg1"/>
                </a:solidFill>
                <a:latin typeface="Glacial Indifference" panose="020B0604020202020204" charset="0"/>
              </a:rPr>
              <a:t>https://www.loghome.com/articles/log-home-foundations</a:t>
            </a:r>
          </a:p>
          <a:p>
            <a:r>
              <a:rPr lang="en-US" sz="1000" dirty="0">
                <a:solidFill>
                  <a:schemeClr val="bg1"/>
                </a:solidFill>
                <a:latin typeface="Glacial Indifference" panose="020B0604020202020204" charset="0"/>
              </a:rPr>
              <a:t>https://wfmmedia.com/cladding-choices/</a:t>
            </a:r>
          </a:p>
        </p:txBody>
      </p:sp>
      <p:sp>
        <p:nvSpPr>
          <p:cNvPr id="23" name="TextBox 9">
            <a:extLst>
              <a:ext uri="{FF2B5EF4-FFF2-40B4-BE49-F238E27FC236}">
                <a16:creationId xmlns:a16="http://schemas.microsoft.com/office/drawing/2014/main" id="{4400E01B-8CAD-46A3-9CCA-FFC08CCAD2CC}"/>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extLst>
      <p:ext uri="{BB962C8B-B14F-4D97-AF65-F5344CB8AC3E}">
        <p14:creationId xmlns:p14="http://schemas.microsoft.com/office/powerpoint/2010/main" val="264902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7"/>
            <a:ext cx="8385423" cy="4133552"/>
            <a:chOff x="0" y="0"/>
            <a:chExt cx="11180564" cy="5511401"/>
          </a:xfrm>
          <a:solidFill>
            <a:srgbClr val="52584D"/>
          </a:solidFill>
        </p:grpSpPr>
        <p:sp>
          <p:nvSpPr>
            <p:cNvPr id="10" name="AutoShape 10"/>
            <p:cNvSpPr/>
            <p:nvPr/>
          </p:nvSpPr>
          <p:spPr>
            <a:xfrm>
              <a:off x="0" y="0"/>
              <a:ext cx="11180564" cy="5511401"/>
            </a:xfrm>
            <a:prstGeom prst="rect">
              <a:avLst/>
            </a:prstGeom>
            <a:grpFill/>
          </p:spPr>
        </p:sp>
        <p:sp>
          <p:nvSpPr>
            <p:cNvPr id="11" name="TextBox 11"/>
            <p:cNvSpPr txBox="1"/>
            <p:nvPr/>
          </p:nvSpPr>
          <p:spPr>
            <a:xfrm>
              <a:off x="982007" y="1694973"/>
              <a:ext cx="9900792" cy="2913618"/>
            </a:xfrm>
            <a:prstGeom prst="rect">
              <a:avLst/>
            </a:prstGeom>
            <a:grpFill/>
          </p:spPr>
          <p:txBody>
            <a:bodyPr wrap="square" lIns="0" tIns="0" rIns="0" bIns="0" rtlCol="0" anchor="t">
              <a:spAutoFit/>
            </a:bodyPr>
            <a:lstStyle/>
            <a:p>
              <a:pPr algn="l"/>
              <a:r>
                <a:rPr lang="en-US" sz="6200" spc="310" dirty="0" err="1">
                  <a:solidFill>
                    <a:srgbClr val="FEFFF8"/>
                  </a:solidFill>
                  <a:latin typeface="League Spartan"/>
                </a:rPr>
                <a:t>Grenzen</a:t>
              </a:r>
              <a:r>
                <a:rPr lang="en-US" sz="6200" spc="310" dirty="0">
                  <a:solidFill>
                    <a:srgbClr val="FEFFF8"/>
                  </a:solidFill>
                  <a:latin typeface="League Spartan"/>
                </a:rPr>
                <a:t>:</a:t>
              </a:r>
            </a:p>
            <a:p>
              <a:pPr algn="l"/>
              <a:r>
                <a:rPr lang="en-US" sz="4000" spc="310" dirty="0" err="1">
                  <a:solidFill>
                    <a:srgbClr val="FEFFF8"/>
                  </a:solidFill>
                  <a:latin typeface="League Spartan"/>
                </a:rPr>
                <a:t>Holzzerstörende</a:t>
              </a:r>
              <a:endParaRPr lang="en-US" sz="4000" spc="310" dirty="0">
                <a:solidFill>
                  <a:srgbClr val="FEFFF8"/>
                </a:solidFill>
                <a:latin typeface="League Spartan"/>
              </a:endParaRPr>
            </a:p>
            <a:p>
              <a:pPr algn="l"/>
              <a:r>
                <a:rPr lang="en-US" sz="4000" spc="310" dirty="0" err="1">
                  <a:solidFill>
                    <a:srgbClr val="FEFFF8"/>
                  </a:solidFill>
                  <a:latin typeface="League Spartan"/>
                </a:rPr>
                <a:t>Mikroorganismen</a:t>
              </a:r>
              <a:r>
                <a:rPr lang="en-US" sz="4000" spc="310" dirty="0">
                  <a:solidFill>
                    <a:srgbClr val="FEFFF8"/>
                  </a:solidFill>
                  <a:latin typeface="League Spartan"/>
                </a:rPr>
                <a:t> - </a:t>
              </a:r>
              <a:r>
                <a:rPr lang="en-US" sz="4000" spc="310" dirty="0" err="1">
                  <a:solidFill>
                    <a:srgbClr val="FEFFF8"/>
                  </a:solidFill>
                  <a:latin typeface="League Spartan"/>
                </a:rPr>
                <a:t>Pilze</a:t>
              </a:r>
              <a:endParaRPr lang="en-US" sz="40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9</a:t>
            </a:fld>
            <a:endParaRPr lang="en-US" sz="2400" spc="120" dirty="0">
              <a:solidFill>
                <a:srgbClr val="D9D9D9"/>
              </a:solidFill>
              <a:latin typeface="Glacial Indifference"/>
            </a:endParaRPr>
          </a:p>
        </p:txBody>
      </p:sp>
      <p:graphicFrame>
        <p:nvGraphicFramePr>
          <p:cNvPr id="12" name="Table 11"/>
          <p:cNvGraphicFramePr>
            <a:graphicFrameLocks noGrp="1"/>
          </p:cNvGraphicFramePr>
          <p:nvPr>
            <p:extLst>
              <p:ext uri="{D42A27DB-BD31-4B8C-83A1-F6EECF244321}">
                <p14:modId xmlns:p14="http://schemas.microsoft.com/office/powerpoint/2010/main" val="3651378086"/>
              </p:ext>
            </p:extLst>
          </p:nvPr>
        </p:nvGraphicFramePr>
        <p:xfrm>
          <a:off x="10179268" y="7528500"/>
          <a:ext cx="6896100" cy="1670560"/>
        </p:xfrm>
        <a:graphic>
          <a:graphicData uri="http://schemas.openxmlformats.org/drawingml/2006/table">
            <a:tbl>
              <a:tblPr firstRow="1" firstCol="1" bandRow="1">
                <a:tableStyleId>{F5AB1C69-6EDB-4FF4-983F-18BD219EF322}</a:tableStyleId>
              </a:tblPr>
              <a:tblGrid>
                <a:gridCol w="2968415">
                  <a:extLst>
                    <a:ext uri="{9D8B030D-6E8A-4147-A177-3AD203B41FA5}">
                      <a16:colId xmlns:a16="http://schemas.microsoft.com/office/drawing/2014/main" val="20000"/>
                    </a:ext>
                  </a:extLst>
                </a:gridCol>
                <a:gridCol w="3927685">
                  <a:extLst>
                    <a:ext uri="{9D8B030D-6E8A-4147-A177-3AD203B41FA5}">
                      <a16:colId xmlns:a16="http://schemas.microsoft.com/office/drawing/2014/main" val="20001"/>
                    </a:ext>
                  </a:extLst>
                </a:gridCol>
              </a:tblGrid>
              <a:tr h="186400">
                <a:tc>
                  <a:txBody>
                    <a:bodyPr/>
                    <a:lstStyle/>
                    <a:p>
                      <a:pPr marR="58420"/>
                      <a:r>
                        <a:rPr lang="en-GB" sz="1200" spc="-30" dirty="0" err="1">
                          <a:effectLst/>
                          <a:latin typeface="Glacial Indifference" panose="020B0604020202020204" charset="0"/>
                        </a:rPr>
                        <a:t>Festigkeitseigenschaften</a:t>
                      </a:r>
                      <a:endParaRPr lang="lv-LV" sz="1200" dirty="0">
                        <a:effectLst/>
                        <a:latin typeface="Glacial Indifference" panose="020B0604020202020204" charset="0"/>
                      </a:endParaRPr>
                    </a:p>
                  </a:txBody>
                  <a:tcPr marL="68580" marR="68580" marT="0" marB="0"/>
                </a:tc>
                <a:tc>
                  <a:txBody>
                    <a:bodyPr/>
                    <a:lstStyle/>
                    <a:p>
                      <a:pPr marR="58420" algn="ctr"/>
                      <a:r>
                        <a:rPr lang="de-AT" sz="1200" spc="-30" dirty="0">
                          <a:effectLst/>
                          <a:latin typeface="Glacial Indifference" panose="020B0604020202020204" charset="0"/>
                        </a:rPr>
                        <a:t>Voraussichtlich verbleibende Festigkeit (% der ursprünglichen Festigkeit)</a:t>
                      </a:r>
                      <a:endParaRPr lang="lv-LV" sz="1200" dirty="0">
                        <a:effectLst/>
                        <a:latin typeface="Glacial Indifference" panose="020B0604020202020204" charset="0"/>
                      </a:endParaRPr>
                    </a:p>
                  </a:txBody>
                  <a:tcPr marL="68580" marR="68580" marT="0" marB="0"/>
                </a:tc>
                <a:extLst>
                  <a:ext uri="{0D108BD9-81ED-4DB2-BD59-A6C34878D82A}">
                    <a16:rowId xmlns:a16="http://schemas.microsoft.com/office/drawing/2014/main" val="10000"/>
                  </a:ext>
                </a:extLst>
              </a:tr>
              <a:tr h="186400">
                <a:tc>
                  <a:txBody>
                    <a:bodyPr/>
                    <a:lstStyle/>
                    <a:p>
                      <a:pPr marR="58420"/>
                      <a:r>
                        <a:rPr lang="en-GB" sz="1200" spc="-30" dirty="0" err="1">
                          <a:effectLst/>
                          <a:latin typeface="Glacial Indifference" panose="020B0604020202020204" charset="0"/>
                        </a:rPr>
                        <a:t>Statische</a:t>
                      </a:r>
                      <a:r>
                        <a:rPr lang="en-GB" sz="1200" spc="-30" dirty="0">
                          <a:effectLst/>
                          <a:latin typeface="Glacial Indifference" panose="020B0604020202020204" charset="0"/>
                        </a:rPr>
                        <a:t> </a:t>
                      </a:r>
                      <a:r>
                        <a:rPr lang="en-GB" sz="1200" spc="-30" dirty="0" err="1">
                          <a:effectLst/>
                          <a:latin typeface="Glacial Indifference" panose="020B0604020202020204" charset="0"/>
                        </a:rPr>
                        <a:t>Biegung</a:t>
                      </a:r>
                      <a:endParaRPr lang="lv-LV" sz="1200" dirty="0">
                        <a:effectLst/>
                        <a:latin typeface="Glacial Indifference" panose="020B0604020202020204" charset="0"/>
                      </a:endParaRPr>
                    </a:p>
                  </a:txBody>
                  <a:tcPr marL="68580" marR="68580" marT="0" marB="0"/>
                </a:tc>
                <a:tc>
                  <a:txBody>
                    <a:bodyPr/>
                    <a:lstStyle/>
                    <a:p>
                      <a:pPr marR="58420" algn="ctr"/>
                      <a:r>
                        <a:rPr lang="en-GB" sz="1200" spc="-30" dirty="0">
                          <a:effectLst/>
                          <a:latin typeface="Glacial Indifference" panose="020B0604020202020204" charset="0"/>
                        </a:rPr>
                        <a:t>30</a:t>
                      </a:r>
                      <a:endParaRPr lang="lv-LV" sz="1200" dirty="0">
                        <a:effectLst/>
                        <a:latin typeface="Glacial Indifference" panose="020B0604020202020204" charset="0"/>
                      </a:endParaRPr>
                    </a:p>
                  </a:txBody>
                  <a:tcPr marL="68580" marR="68580" marT="0" marB="0"/>
                </a:tc>
                <a:extLst>
                  <a:ext uri="{0D108BD9-81ED-4DB2-BD59-A6C34878D82A}">
                    <a16:rowId xmlns:a16="http://schemas.microsoft.com/office/drawing/2014/main" val="10001"/>
                  </a:ext>
                </a:extLst>
              </a:tr>
              <a:tr h="186400">
                <a:tc>
                  <a:txBody>
                    <a:bodyPr/>
                    <a:lstStyle/>
                    <a:p>
                      <a:pPr marR="58420"/>
                      <a:r>
                        <a:rPr lang="en-GB" sz="1200" spc="-30" dirty="0" err="1">
                          <a:effectLst/>
                          <a:latin typeface="Glacial Indifference" panose="020B0604020202020204" charset="0"/>
                        </a:rPr>
                        <a:t>Bruchschlagarbeit</a:t>
                      </a:r>
                      <a:endParaRPr lang="lv-LV" sz="1200" dirty="0">
                        <a:effectLst/>
                        <a:latin typeface="Glacial Indifference" panose="020B0604020202020204" charset="0"/>
                      </a:endParaRPr>
                    </a:p>
                  </a:txBody>
                  <a:tcPr marL="68580" marR="68580" marT="0" marB="0"/>
                </a:tc>
                <a:tc>
                  <a:txBody>
                    <a:bodyPr/>
                    <a:lstStyle/>
                    <a:p>
                      <a:pPr marR="58420" algn="ctr"/>
                      <a:r>
                        <a:rPr lang="en-GB" sz="1200" spc="-30">
                          <a:effectLst/>
                          <a:latin typeface="Glacial Indifference" panose="020B0604020202020204" charset="0"/>
                        </a:rPr>
                        <a:t>20</a:t>
                      </a:r>
                      <a:endParaRPr lang="lv-LV" sz="1200">
                        <a:effectLst/>
                        <a:latin typeface="Glacial Indifference" panose="020B0604020202020204" charset="0"/>
                      </a:endParaRPr>
                    </a:p>
                  </a:txBody>
                  <a:tcPr marL="68580" marR="68580" marT="0" marB="0"/>
                </a:tc>
                <a:extLst>
                  <a:ext uri="{0D108BD9-81ED-4DB2-BD59-A6C34878D82A}">
                    <a16:rowId xmlns:a16="http://schemas.microsoft.com/office/drawing/2014/main" val="10002"/>
                  </a:ext>
                </a:extLst>
              </a:tr>
              <a:tr h="186400">
                <a:tc>
                  <a:txBody>
                    <a:bodyPr/>
                    <a:lstStyle/>
                    <a:p>
                      <a:pPr marR="58420"/>
                      <a:r>
                        <a:rPr lang="en-GB" sz="1200" spc="-30" dirty="0" err="1">
                          <a:effectLst/>
                          <a:latin typeface="Glacial Indifference" panose="020B0604020202020204" charset="0"/>
                        </a:rPr>
                        <a:t>Elastizitätsmodul</a:t>
                      </a:r>
                      <a:endParaRPr lang="lv-LV" sz="1200" dirty="0">
                        <a:effectLst/>
                        <a:latin typeface="Glacial Indifference" panose="020B0604020202020204" charset="0"/>
                      </a:endParaRPr>
                    </a:p>
                  </a:txBody>
                  <a:tcPr marL="68580" marR="68580" marT="0" marB="0"/>
                </a:tc>
                <a:tc>
                  <a:txBody>
                    <a:bodyPr/>
                    <a:lstStyle/>
                    <a:p>
                      <a:pPr marR="58420" algn="ctr"/>
                      <a:r>
                        <a:rPr lang="en-GB" sz="1200" spc="-30">
                          <a:effectLst/>
                          <a:latin typeface="Glacial Indifference" panose="020B0604020202020204" charset="0"/>
                        </a:rPr>
                        <a:t>30</a:t>
                      </a:r>
                      <a:endParaRPr lang="lv-LV" sz="1200">
                        <a:effectLst/>
                        <a:latin typeface="Glacial Indifference" panose="020B0604020202020204" charset="0"/>
                      </a:endParaRPr>
                    </a:p>
                  </a:txBody>
                  <a:tcPr marL="68580" marR="68580" marT="0" marB="0"/>
                </a:tc>
                <a:extLst>
                  <a:ext uri="{0D108BD9-81ED-4DB2-BD59-A6C34878D82A}">
                    <a16:rowId xmlns:a16="http://schemas.microsoft.com/office/drawing/2014/main" val="10003"/>
                  </a:ext>
                </a:extLst>
              </a:tr>
              <a:tr h="186400">
                <a:tc>
                  <a:txBody>
                    <a:bodyPr/>
                    <a:lstStyle/>
                    <a:p>
                      <a:pPr marR="58420"/>
                      <a:r>
                        <a:rPr lang="en-GB" sz="1200" spc="-30" dirty="0" err="1">
                          <a:effectLst/>
                          <a:latin typeface="Glacial Indifference" panose="020B0604020202020204" charset="0"/>
                        </a:rPr>
                        <a:t>Druck</a:t>
                      </a:r>
                      <a:r>
                        <a:rPr lang="en-GB" sz="1200" spc="-30" dirty="0">
                          <a:effectLst/>
                          <a:latin typeface="Glacial Indifference" panose="020B0604020202020204" charset="0"/>
                        </a:rPr>
                        <a:t> parallel </a:t>
                      </a:r>
                      <a:r>
                        <a:rPr lang="en-GB" sz="1200" spc="-30" dirty="0" err="1">
                          <a:effectLst/>
                          <a:latin typeface="Glacial Indifference" panose="020B0604020202020204" charset="0"/>
                        </a:rPr>
                        <a:t>zur</a:t>
                      </a:r>
                      <a:r>
                        <a:rPr lang="en-GB" sz="1200" spc="-30" dirty="0">
                          <a:effectLst/>
                          <a:latin typeface="Glacial Indifference" panose="020B0604020202020204" charset="0"/>
                        </a:rPr>
                        <a:t> </a:t>
                      </a:r>
                      <a:r>
                        <a:rPr lang="en-GB" sz="1200" spc="-30" dirty="0" err="1">
                          <a:effectLst/>
                          <a:latin typeface="Glacial Indifference" panose="020B0604020202020204" charset="0"/>
                        </a:rPr>
                        <a:t>Faserung</a:t>
                      </a:r>
                      <a:endParaRPr lang="lv-LV" sz="1200" dirty="0">
                        <a:effectLst/>
                        <a:latin typeface="Glacial Indifference" panose="020B0604020202020204" charset="0"/>
                      </a:endParaRPr>
                    </a:p>
                  </a:txBody>
                  <a:tcPr marL="68580" marR="68580" marT="0" marB="0"/>
                </a:tc>
                <a:tc>
                  <a:txBody>
                    <a:bodyPr/>
                    <a:lstStyle/>
                    <a:p>
                      <a:pPr marR="58420" algn="ctr"/>
                      <a:r>
                        <a:rPr lang="en-GB" sz="1200" spc="-30">
                          <a:effectLst/>
                          <a:latin typeface="Glacial Indifference" panose="020B0604020202020204" charset="0"/>
                        </a:rPr>
                        <a:t>55</a:t>
                      </a:r>
                      <a:endParaRPr lang="lv-LV" sz="1200">
                        <a:effectLst/>
                        <a:latin typeface="Glacial Indifference" panose="020B0604020202020204" charset="0"/>
                      </a:endParaRPr>
                    </a:p>
                  </a:txBody>
                  <a:tcPr marL="68580" marR="68580" marT="0" marB="0"/>
                </a:tc>
                <a:extLst>
                  <a:ext uri="{0D108BD9-81ED-4DB2-BD59-A6C34878D82A}">
                    <a16:rowId xmlns:a16="http://schemas.microsoft.com/office/drawing/2014/main" val="10004"/>
                  </a:ext>
                </a:extLst>
              </a:tr>
              <a:tr h="186400">
                <a:tc>
                  <a:txBody>
                    <a:bodyPr/>
                    <a:lstStyle/>
                    <a:p>
                      <a:pPr marR="58420"/>
                      <a:r>
                        <a:rPr lang="en-GB" sz="1200" spc="-30" dirty="0" err="1">
                          <a:effectLst/>
                          <a:latin typeface="Glacial Indifference" panose="020B0604020202020204" charset="0"/>
                        </a:rPr>
                        <a:t>Spannung</a:t>
                      </a:r>
                      <a:r>
                        <a:rPr lang="en-GB" sz="1200" spc="-30" dirty="0">
                          <a:effectLst/>
                          <a:latin typeface="Glacial Indifference" panose="020B0604020202020204" charset="0"/>
                        </a:rPr>
                        <a:t> parallel </a:t>
                      </a:r>
                      <a:r>
                        <a:rPr lang="en-GB" sz="1200" spc="-30" dirty="0" err="1">
                          <a:effectLst/>
                          <a:latin typeface="Glacial Indifference" panose="020B0604020202020204" charset="0"/>
                        </a:rPr>
                        <a:t>zur</a:t>
                      </a:r>
                      <a:r>
                        <a:rPr lang="en-GB" sz="1200" spc="-30" dirty="0">
                          <a:effectLst/>
                          <a:latin typeface="Glacial Indifference" panose="020B0604020202020204" charset="0"/>
                        </a:rPr>
                        <a:t> </a:t>
                      </a:r>
                      <a:r>
                        <a:rPr lang="en-GB" sz="1200" spc="-30" dirty="0" err="1">
                          <a:effectLst/>
                          <a:latin typeface="Glacial Indifference" panose="020B0604020202020204" charset="0"/>
                        </a:rPr>
                        <a:t>Faserung</a:t>
                      </a:r>
                      <a:endParaRPr lang="lv-LV" sz="1200" dirty="0">
                        <a:effectLst/>
                        <a:latin typeface="Glacial Indifference" panose="020B0604020202020204" charset="0"/>
                      </a:endParaRPr>
                    </a:p>
                  </a:txBody>
                  <a:tcPr marL="68580" marR="68580" marT="0" marB="0"/>
                </a:tc>
                <a:tc>
                  <a:txBody>
                    <a:bodyPr/>
                    <a:lstStyle/>
                    <a:p>
                      <a:pPr marR="58420" algn="ctr"/>
                      <a:r>
                        <a:rPr lang="en-GB" sz="1200" spc="-30">
                          <a:effectLst/>
                          <a:latin typeface="Glacial Indifference" panose="020B0604020202020204" charset="0"/>
                        </a:rPr>
                        <a:t>40</a:t>
                      </a:r>
                      <a:endParaRPr lang="lv-LV" sz="1200">
                        <a:effectLst/>
                        <a:latin typeface="Glacial Indifference" panose="020B0604020202020204" charset="0"/>
                      </a:endParaRPr>
                    </a:p>
                  </a:txBody>
                  <a:tcPr marL="68580" marR="68580" marT="0" marB="0"/>
                </a:tc>
                <a:extLst>
                  <a:ext uri="{0D108BD9-81ED-4DB2-BD59-A6C34878D82A}">
                    <a16:rowId xmlns:a16="http://schemas.microsoft.com/office/drawing/2014/main" val="10005"/>
                  </a:ext>
                </a:extLst>
              </a:tr>
              <a:tr h="186400">
                <a:tc>
                  <a:txBody>
                    <a:bodyPr/>
                    <a:lstStyle/>
                    <a:p>
                      <a:pPr marL="0" marR="58420" lvl="0" indent="0" algn="l" defTabSz="914400" rtl="0" eaLnBrk="1" fontAlgn="auto" latinLnBrk="0" hangingPunct="1">
                        <a:lnSpc>
                          <a:spcPct val="100000"/>
                        </a:lnSpc>
                        <a:spcBef>
                          <a:spcPts val="0"/>
                        </a:spcBef>
                        <a:spcAft>
                          <a:spcPts val="0"/>
                        </a:spcAft>
                        <a:buClrTx/>
                        <a:buSzTx/>
                        <a:buFontTx/>
                        <a:buNone/>
                        <a:tabLst/>
                        <a:defRPr/>
                      </a:pPr>
                      <a:r>
                        <a:rPr lang="en-GB" sz="1200" spc="-30" dirty="0" err="1">
                          <a:effectLst/>
                          <a:latin typeface="Glacial Indifference" panose="020B0604020202020204" charset="0"/>
                        </a:rPr>
                        <a:t>Druck</a:t>
                      </a:r>
                      <a:r>
                        <a:rPr lang="en-GB" sz="1200" spc="-30" dirty="0">
                          <a:effectLst/>
                          <a:latin typeface="Glacial Indifference" panose="020B0604020202020204" charset="0"/>
                        </a:rPr>
                        <a:t> </a:t>
                      </a:r>
                      <a:r>
                        <a:rPr lang="en-GB" sz="1200" spc="-30" dirty="0" err="1">
                          <a:effectLst/>
                          <a:latin typeface="Glacial Indifference" panose="020B0604020202020204" charset="0"/>
                        </a:rPr>
                        <a:t>senkrecht</a:t>
                      </a:r>
                      <a:r>
                        <a:rPr lang="en-GB" sz="1200" spc="-30" dirty="0">
                          <a:effectLst/>
                          <a:latin typeface="Glacial Indifference" panose="020B0604020202020204" charset="0"/>
                        </a:rPr>
                        <a:t> </a:t>
                      </a:r>
                      <a:r>
                        <a:rPr lang="en-GB" sz="1200" spc="-30" dirty="0" err="1">
                          <a:effectLst/>
                          <a:latin typeface="Glacial Indifference" panose="020B0604020202020204" charset="0"/>
                        </a:rPr>
                        <a:t>zur</a:t>
                      </a:r>
                      <a:r>
                        <a:rPr lang="en-GB" sz="1200" spc="-30" dirty="0">
                          <a:effectLst/>
                          <a:latin typeface="Glacial Indifference" panose="020B0604020202020204" charset="0"/>
                        </a:rPr>
                        <a:t> </a:t>
                      </a:r>
                      <a:r>
                        <a:rPr lang="en-GB" sz="1200" spc="-30" dirty="0" err="1">
                          <a:effectLst/>
                          <a:latin typeface="Glacial Indifference" panose="020B0604020202020204" charset="0"/>
                        </a:rPr>
                        <a:t>Faserung</a:t>
                      </a:r>
                      <a:endParaRPr lang="lv-LV" sz="1200" dirty="0">
                        <a:effectLst/>
                        <a:latin typeface="Glacial Indifference" panose="020B0604020202020204" charset="0"/>
                      </a:endParaRPr>
                    </a:p>
                  </a:txBody>
                  <a:tcPr marL="68580" marR="68580" marT="0" marB="0"/>
                </a:tc>
                <a:tc>
                  <a:txBody>
                    <a:bodyPr/>
                    <a:lstStyle/>
                    <a:p>
                      <a:pPr marR="58420" algn="ctr"/>
                      <a:r>
                        <a:rPr lang="en-GB" sz="1200" spc="-30" dirty="0">
                          <a:effectLst/>
                          <a:latin typeface="Glacial Indifference" panose="020B0604020202020204" charset="0"/>
                        </a:rPr>
                        <a:t>40</a:t>
                      </a:r>
                      <a:endParaRPr lang="lv-LV" sz="1200" dirty="0">
                        <a:effectLst/>
                        <a:latin typeface="Glacial Indifference" panose="020B0604020202020204" charset="0"/>
                      </a:endParaRPr>
                    </a:p>
                  </a:txBody>
                  <a:tcPr marL="68580" marR="68580" marT="0" marB="0"/>
                </a:tc>
                <a:extLst>
                  <a:ext uri="{0D108BD9-81ED-4DB2-BD59-A6C34878D82A}">
                    <a16:rowId xmlns:a16="http://schemas.microsoft.com/office/drawing/2014/main" val="10006"/>
                  </a:ext>
                </a:extLst>
              </a:tr>
              <a:tr h="186400">
                <a:tc>
                  <a:txBody>
                    <a:bodyPr/>
                    <a:lstStyle/>
                    <a:p>
                      <a:pPr marR="58420"/>
                      <a:r>
                        <a:rPr lang="en-GB" sz="1200" spc="-30" dirty="0" err="1">
                          <a:effectLst/>
                          <a:latin typeface="Glacial Indifference" panose="020B0604020202020204" charset="0"/>
                        </a:rPr>
                        <a:t>Scherung</a:t>
                      </a:r>
                      <a:endParaRPr lang="lv-LV" sz="1200" dirty="0">
                        <a:effectLst/>
                        <a:latin typeface="Glacial Indifference" panose="020B0604020202020204" charset="0"/>
                      </a:endParaRPr>
                    </a:p>
                  </a:txBody>
                  <a:tcPr marL="68580" marR="68580" marT="0" marB="0"/>
                </a:tc>
                <a:tc>
                  <a:txBody>
                    <a:bodyPr/>
                    <a:lstStyle/>
                    <a:p>
                      <a:pPr marR="58420" algn="ctr"/>
                      <a:r>
                        <a:rPr lang="en-GB" sz="1200" spc="-30" dirty="0">
                          <a:effectLst/>
                          <a:latin typeface="Glacial Indifference" panose="020B0604020202020204" charset="0"/>
                        </a:rPr>
                        <a:t>80</a:t>
                      </a:r>
                      <a:endParaRPr lang="lv-LV" sz="1200" dirty="0">
                        <a:effectLst/>
                        <a:latin typeface="Glacial Indifference" panose="020B0604020202020204" charset="0"/>
                      </a:endParaRPr>
                    </a:p>
                  </a:txBody>
                  <a:tcPr marL="68580" marR="68580" marT="0" marB="0"/>
                </a:tc>
                <a:extLst>
                  <a:ext uri="{0D108BD9-81ED-4DB2-BD59-A6C34878D82A}">
                    <a16:rowId xmlns:a16="http://schemas.microsoft.com/office/drawing/2014/main" val="10007"/>
                  </a:ext>
                </a:extLst>
              </a:tr>
            </a:tbl>
          </a:graphicData>
        </a:graphic>
      </p:graphicFrame>
      <p:sp>
        <p:nvSpPr>
          <p:cNvPr id="13" name="Rectangle 1"/>
          <p:cNvSpPr>
            <a:spLocks noChangeArrowheads="1"/>
          </p:cNvSpPr>
          <p:nvPr/>
        </p:nvSpPr>
        <p:spPr bwMode="auto">
          <a:xfrm>
            <a:off x="9988768" y="6824330"/>
            <a:ext cx="708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lv-LV"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Anzunehmende Festigkeit von Holz im frühen Stadium des Zerfalls (5 bis 10 %)</a:t>
            </a:r>
            <a:endParaRPr kumimoji="0" lang="en-US" altLang="lv-LV" b="0" i="0" u="none" strike="noStrike" cap="none" normalizeH="0" baseline="0" dirty="0">
              <a:ln>
                <a:noFill/>
              </a:ln>
              <a:solidFill>
                <a:srgbClr val="456A2C"/>
              </a:solidFill>
              <a:effectLst/>
              <a:latin typeface="Glacial Indifference" panose="020B0604020202020204" charset="0"/>
            </a:endParaRPr>
          </a:p>
        </p:txBody>
      </p:sp>
      <p:pic>
        <p:nvPicPr>
          <p:cNvPr id="1026" name="Picture 27" descr="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790" y="655500"/>
            <a:ext cx="2152874"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p:nvSpPr>
        <p:spPr bwMode="auto">
          <a:xfrm>
            <a:off x="10004956" y="1992967"/>
            <a:ext cx="10631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Braunfäule</a:t>
            </a:r>
            <a:endParaRPr kumimoji="0" lang="en-US" altLang="lv-LV" sz="1400" b="0" i="0" u="none" strike="noStrike" cap="none" normalizeH="0" baseline="0" dirty="0">
              <a:ln>
                <a:noFill/>
              </a:ln>
              <a:solidFill>
                <a:srgbClr val="456A2C"/>
              </a:solidFill>
              <a:effectLst/>
              <a:latin typeface="Glacial Indifference" panose="020B0604020202020204" charset="0"/>
            </a:endParaRPr>
          </a:p>
        </p:txBody>
      </p:sp>
      <p:sp>
        <p:nvSpPr>
          <p:cNvPr id="24" name="Rectangle 6"/>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9" name="Picture 37" descr="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3941" y="731700"/>
            <a:ext cx="2619759"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Rectangle 7"/>
          <p:cNvSpPr>
            <a:spLocks noChangeArrowheads="1"/>
          </p:cNvSpPr>
          <p:nvPr/>
        </p:nvSpPr>
        <p:spPr bwMode="auto">
          <a:xfrm>
            <a:off x="13044596" y="2095500"/>
            <a:ext cx="10005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Weißfäule</a:t>
            </a:r>
            <a:endParaRPr kumimoji="0" lang="en-US" altLang="lv-LV" sz="1400" b="0" i="0" u="none" strike="noStrike" cap="none" normalizeH="0" baseline="0" dirty="0">
              <a:ln>
                <a:noFill/>
              </a:ln>
              <a:solidFill>
                <a:srgbClr val="456A2C"/>
              </a:solidFill>
              <a:effectLst/>
              <a:latin typeface="Glacial Indifference" panose="020B0604020202020204" charset="0"/>
            </a:endParaRPr>
          </a:p>
        </p:txBody>
      </p:sp>
      <p:sp>
        <p:nvSpPr>
          <p:cNvPr id="26" name="Rectangle 25"/>
          <p:cNvSpPr/>
          <p:nvPr/>
        </p:nvSpPr>
        <p:spPr>
          <a:xfrm>
            <a:off x="9505790" y="206663"/>
            <a:ext cx="965008" cy="369332"/>
          </a:xfrm>
          <a:prstGeom prst="rect">
            <a:avLst/>
          </a:prstGeom>
        </p:spPr>
        <p:txBody>
          <a:bodyPr wrap="none">
            <a:spAutoFit/>
          </a:bodyPr>
          <a:lstStyle/>
          <a:p>
            <a:pPr marL="0" lvl="2">
              <a:spcAft>
                <a:spcPts val="0"/>
              </a:spcAft>
            </a:pPr>
            <a:r>
              <a:rPr lang="en-US" b="1" kern="1000" spc="-30" dirty="0" err="1">
                <a:solidFill>
                  <a:srgbClr val="456A2C"/>
                </a:solidFill>
                <a:latin typeface="Glacial Indifference" panose="020B0604020202020204" charset="0"/>
                <a:ea typeface="MS Gothic" panose="020B0609070205080204" pitchFamily="49" charset="-128"/>
                <a:cs typeface="Angsana New" panose="02020603050405020304" pitchFamily="18" charset="-34"/>
              </a:rPr>
              <a:t>Holzpilz</a:t>
            </a:r>
            <a:endParaRPr lang="en-US" b="1" kern="1000" dirty="0">
              <a:solidFill>
                <a:srgbClr val="456A2C"/>
              </a:solidFill>
              <a:effectLst/>
              <a:latin typeface="Glacial Indifference" panose="020B0604020202020204" charset="0"/>
              <a:ea typeface="MS Gothic" panose="020B0609070205080204" pitchFamily="49" charset="-128"/>
              <a:cs typeface="Angsana New" panose="02020603050405020304" pitchFamily="18" charset="-34"/>
            </a:endParaRPr>
          </a:p>
        </p:txBody>
      </p:sp>
      <p:sp>
        <p:nvSpPr>
          <p:cNvPr id="27" name="Rectangle 9"/>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2" name="Picture 42" descr="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8123" y="655500"/>
            <a:ext cx="2823888"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Rectangle 10"/>
          <p:cNvSpPr>
            <a:spLocks noChangeArrowheads="1"/>
          </p:cNvSpPr>
          <p:nvPr/>
        </p:nvSpPr>
        <p:spPr bwMode="auto">
          <a:xfrm>
            <a:off x="16199500" y="2087229"/>
            <a:ext cx="11224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Moderfäule</a:t>
            </a:r>
            <a:endParaRPr kumimoji="0" lang="en-US" altLang="lv-LV" sz="1400" b="0" i="0" u="none" strike="noStrike" cap="none" normalizeH="0" baseline="0" dirty="0">
              <a:ln>
                <a:noFill/>
              </a:ln>
              <a:solidFill>
                <a:srgbClr val="456A2C"/>
              </a:solidFill>
              <a:effectLst/>
              <a:latin typeface="Glacial Indifference" panose="020B0604020202020204" charset="0"/>
            </a:endParaRPr>
          </a:p>
        </p:txBody>
      </p:sp>
      <p:sp>
        <p:nvSpPr>
          <p:cNvPr id="29" name="Rectangle 28"/>
          <p:cNvSpPr/>
          <p:nvPr/>
        </p:nvSpPr>
        <p:spPr>
          <a:xfrm>
            <a:off x="9537541" y="2434813"/>
            <a:ext cx="2383345" cy="369332"/>
          </a:xfrm>
          <a:prstGeom prst="rect">
            <a:avLst/>
          </a:prstGeom>
        </p:spPr>
        <p:txBody>
          <a:bodyPr wrap="none">
            <a:spAutoFit/>
          </a:bodyPr>
          <a:lstStyle/>
          <a:p>
            <a:pPr marL="0" lvl="2">
              <a:spcAft>
                <a:spcPts val="0"/>
              </a:spcAft>
            </a:pPr>
            <a:r>
              <a:rPr lang="en-US" b="1" kern="1000" spc="-30" dirty="0" err="1">
                <a:solidFill>
                  <a:srgbClr val="456A2C"/>
                </a:solidFill>
                <a:latin typeface="Glacial Indifference" panose="020B0604020202020204" charset="0"/>
                <a:ea typeface="MS Gothic" panose="020B0609070205080204" pitchFamily="49" charset="-128"/>
                <a:cs typeface="Angsana New" panose="02020603050405020304" pitchFamily="18" charset="-34"/>
              </a:rPr>
              <a:t>Holzverfärbende</a:t>
            </a:r>
            <a:r>
              <a:rPr lang="en-US" b="1" kern="1000" spc="-30" dirty="0">
                <a:solidFill>
                  <a:srgbClr val="456A2C"/>
                </a:solidFill>
                <a:latin typeface="Glacial Indifference" panose="020B0604020202020204" charset="0"/>
                <a:ea typeface="MS Gothic" panose="020B0609070205080204" pitchFamily="49" charset="-128"/>
                <a:cs typeface="Angsana New" panose="02020603050405020304" pitchFamily="18" charset="-34"/>
              </a:rPr>
              <a:t> </a:t>
            </a:r>
            <a:r>
              <a:rPr lang="en-US" b="1" kern="1000" spc="-30" dirty="0" err="1">
                <a:solidFill>
                  <a:srgbClr val="456A2C"/>
                </a:solidFill>
                <a:latin typeface="Glacial Indifference" panose="020B0604020202020204" charset="0"/>
                <a:ea typeface="MS Gothic" panose="020B0609070205080204" pitchFamily="49" charset="-128"/>
                <a:cs typeface="Angsana New" panose="02020603050405020304" pitchFamily="18" charset="-34"/>
              </a:rPr>
              <a:t>Pilze</a:t>
            </a:r>
            <a:endParaRPr lang="en-US" b="1" kern="1000" dirty="0">
              <a:solidFill>
                <a:srgbClr val="456A2C"/>
              </a:solidFill>
              <a:effectLst/>
              <a:latin typeface="Glacial Indifference" panose="020B0604020202020204" charset="0"/>
              <a:ea typeface="MS Gothic" panose="020B0609070205080204" pitchFamily="49" charset="-128"/>
              <a:cs typeface="Angsana New" panose="02020603050405020304" pitchFamily="18" charset="-34"/>
            </a:endParaRPr>
          </a:p>
        </p:txBody>
      </p:sp>
      <p:sp>
        <p:nvSpPr>
          <p:cNvPr id="30" name="Rectangle 1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5" name="Picture 43" descr="s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2351" y="2914942"/>
            <a:ext cx="1958919"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Rectangle 13"/>
          <p:cNvSpPr>
            <a:spLocks noChangeArrowheads="1"/>
          </p:cNvSpPr>
          <p:nvPr/>
        </p:nvSpPr>
        <p:spPr bwMode="auto">
          <a:xfrm>
            <a:off x="11277624" y="4352455"/>
            <a:ext cx="13083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Primäre</a:t>
            </a:r>
            <a:r>
              <a:rPr kumimoji="0" lang="en-US" altLang="ja-JP" sz="1400" b="1" i="0" u="none"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1" i="0" u="none"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Bläue</a:t>
            </a:r>
            <a:endParaRPr kumimoji="0" lang="en-US" altLang="ja-JP" sz="1400" b="0" i="0" u="none" strike="noStrike" cap="none" normalizeH="0" baseline="0" dirty="0">
              <a:ln>
                <a:noFill/>
              </a:ln>
              <a:solidFill>
                <a:srgbClr val="456A2C"/>
              </a:solidFill>
              <a:effectLst/>
              <a:latin typeface="Glacial Indifference" panose="020B0604020202020204" charset="0"/>
            </a:endParaRPr>
          </a:p>
        </p:txBody>
      </p:sp>
      <p:sp>
        <p:nvSpPr>
          <p:cNvPr id="1024" name="Rectangle 1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8" name="Picture 44" descr="d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9400" y="2914942"/>
            <a:ext cx="1797027"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25" name="Rectangle 16"/>
          <p:cNvSpPr>
            <a:spLocks noChangeArrowheads="1"/>
          </p:cNvSpPr>
          <p:nvPr/>
        </p:nvSpPr>
        <p:spPr bwMode="auto">
          <a:xfrm>
            <a:off x="14372701" y="4392218"/>
            <a:ext cx="15504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Sekundäre</a:t>
            </a:r>
            <a:r>
              <a:rPr kumimoji="0" lang="en-US" altLang="ja-JP" sz="1400" b="1" i="0" u="none"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1" i="0" u="none" strike="noStrike" cap="none" normalizeH="0" baseline="0" dirty="0" err="1">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Bläue</a:t>
            </a:r>
            <a:endParaRPr kumimoji="0" lang="en-US" altLang="ja-JP" sz="1400" b="0" i="0" u="none" strike="noStrike" cap="none" normalizeH="0" baseline="0" dirty="0">
              <a:ln>
                <a:noFill/>
              </a:ln>
              <a:solidFill>
                <a:srgbClr val="456A2C"/>
              </a:solidFill>
              <a:effectLst/>
              <a:latin typeface="Glacial Indifference" panose="020B0604020202020204" charset="0"/>
            </a:endParaRPr>
          </a:p>
        </p:txBody>
      </p:sp>
      <p:sp>
        <p:nvSpPr>
          <p:cNvPr id="1027" name="Rectangle 1026"/>
          <p:cNvSpPr/>
          <p:nvPr/>
        </p:nvSpPr>
        <p:spPr>
          <a:xfrm>
            <a:off x="9748980" y="4780857"/>
            <a:ext cx="1507464" cy="369332"/>
          </a:xfrm>
          <a:prstGeom prst="rect">
            <a:avLst/>
          </a:prstGeom>
        </p:spPr>
        <p:txBody>
          <a:bodyPr wrap="none">
            <a:spAutoFit/>
          </a:bodyPr>
          <a:lstStyle/>
          <a:p>
            <a:pPr marL="0" lvl="2">
              <a:spcAft>
                <a:spcPts val="0"/>
              </a:spcAft>
            </a:pPr>
            <a:r>
              <a:rPr lang="en-US" b="1" kern="1000" spc="-30" dirty="0" err="1">
                <a:solidFill>
                  <a:srgbClr val="456A2C"/>
                </a:solidFill>
                <a:latin typeface="Glacial Indifference" panose="020B0604020202020204" charset="0"/>
                <a:ea typeface="MS Gothic" panose="020B0609070205080204" pitchFamily="49" charset="-128"/>
                <a:cs typeface="Angsana New" panose="02020603050405020304" pitchFamily="18" charset="-34"/>
              </a:rPr>
              <a:t>Schimmelpilz</a:t>
            </a:r>
            <a:endParaRPr lang="en-US" b="1" kern="1000" dirty="0">
              <a:solidFill>
                <a:srgbClr val="456A2C"/>
              </a:solidFill>
              <a:effectLst/>
              <a:latin typeface="Glacial Indifference" panose="020B0604020202020204" charset="0"/>
              <a:ea typeface="MS Gothic" panose="020B0609070205080204" pitchFamily="49" charset="-128"/>
              <a:cs typeface="Angsana New" panose="02020603050405020304" pitchFamily="18" charset="-34"/>
            </a:endParaRPr>
          </a:p>
        </p:txBody>
      </p:sp>
      <p:sp>
        <p:nvSpPr>
          <p:cNvPr id="1028" name="Rectangle 1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41" name="Picture 46" descr="p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8385" y="4965523"/>
            <a:ext cx="1907367"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30" name="Rectangle 19"/>
          <p:cNvSpPr>
            <a:spLocks noChangeArrowheads="1"/>
          </p:cNvSpPr>
          <p:nvPr/>
        </p:nvSpPr>
        <p:spPr bwMode="auto">
          <a:xfrm>
            <a:off x="11558378" y="6404636"/>
            <a:ext cx="3930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ja-JP" sz="1400" b="1" i="0" u="none" strike="noStrike" cap="none" normalizeH="0" baseline="0" dirty="0">
                <a:ln>
                  <a:noFill/>
                </a:ln>
                <a:solidFill>
                  <a:srgbClr val="456A2C"/>
                </a:solidFill>
                <a:effectLst/>
                <a:latin typeface="Glacial Indifference" panose="020B0604020202020204" charset="0"/>
                <a:ea typeface="Calibri" panose="020F0502020204030204" pitchFamily="34" charset="0"/>
                <a:cs typeface="Arial" panose="020B0604020202020204" pitchFamily="34" charset="0"/>
              </a:rPr>
              <a:t>Schimmelpilz auf einer nassen Holzoberfläche</a:t>
            </a:r>
            <a:endParaRPr kumimoji="0" lang="en-US" altLang="ja-JP" sz="1400" b="0" i="0" u="none" strike="noStrike" cap="none" normalizeH="0" baseline="0" dirty="0">
              <a:ln>
                <a:noFill/>
              </a:ln>
              <a:solidFill>
                <a:srgbClr val="456A2C"/>
              </a:solidFill>
              <a:effectLst/>
              <a:latin typeface="Glacial Indifference" panose="020B0604020202020204" charset="0"/>
            </a:endParaRPr>
          </a:p>
        </p:txBody>
      </p:sp>
      <p:sp>
        <p:nvSpPr>
          <p:cNvPr id="32" name="TextBox 9">
            <a:extLst>
              <a:ext uri="{FF2B5EF4-FFF2-40B4-BE49-F238E27FC236}">
                <a16:creationId xmlns:a16="http://schemas.microsoft.com/office/drawing/2014/main" id="{454F1BB0-86C1-407D-90D4-2666BA6FBDD1}"/>
              </a:ext>
            </a:extLst>
          </p:cNvPr>
          <p:cNvSpPr txBox="1"/>
          <p:nvPr/>
        </p:nvSpPr>
        <p:spPr>
          <a:xfrm>
            <a:off x="9601200" y="9866600"/>
            <a:ext cx="8534400" cy="827150"/>
          </a:xfrm>
          <a:prstGeom prst="rect">
            <a:avLst/>
          </a:prstGeom>
        </p:spPr>
        <p:txBody>
          <a:bodyPr wrap="square" lIns="0" tIns="0" rIns="0" bIns="0" rtlCol="0" anchor="t">
            <a:spAutoFit/>
          </a:bodyPr>
          <a:lstStyle/>
          <a:p>
            <a:pPr algn="r">
              <a:lnSpc>
                <a:spcPts val="2240"/>
              </a:lnSpc>
            </a:pPr>
            <a:r>
              <a:rPr lang="en-GB" sz="1600" spc="80" dirty="0">
                <a:solidFill>
                  <a:srgbClr val="52584D"/>
                </a:solidFill>
                <a:latin typeface="Glacial Indifference"/>
              </a:rPr>
              <a:t>LEKTION 2</a:t>
            </a:r>
            <a:r>
              <a:rPr lang="en-GB" sz="1600" spc="80" dirty="0">
                <a:latin typeface="Glacial Indifference"/>
              </a:rPr>
              <a:t>: </a:t>
            </a:r>
            <a:r>
              <a:rPr lang="de-DE" sz="1600" dirty="0"/>
              <a:t>Möglichkeiten zur Verbesserung der Holzeigenschaften, Holzschutz und Haltbarkeit</a:t>
            </a:r>
          </a:p>
          <a:p>
            <a:pPr algn="r">
              <a:lnSpc>
                <a:spcPts val="2240"/>
              </a:lnSpc>
            </a:pPr>
            <a:endParaRPr lang="en-GB" sz="1600" spc="135" dirty="0">
              <a:latin typeface="Glacial Indifference"/>
            </a:endParaRPr>
          </a:p>
          <a:p>
            <a:pPr algn="r">
              <a:lnSpc>
                <a:spcPts val="2240"/>
              </a:lnSpc>
            </a:pPr>
            <a:endParaRPr lang="en-GB" sz="1600" spc="80" dirty="0">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2168</Words>
  <Application>Microsoft Office PowerPoint</Application>
  <PresentationFormat>Benutzerdefiniert</PresentationFormat>
  <Paragraphs>614</Paragraphs>
  <Slides>11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Glacial Indifference Bold</vt:lpstr>
      <vt:lpstr>League Spartan</vt:lpstr>
      <vt:lpstr>Verdana</vt:lpstr>
      <vt:lpstr>Calibri</vt:lpstr>
      <vt:lpstr>Glacial Indifference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81</cp:revision>
  <dcterms:created xsi:type="dcterms:W3CDTF">2006-08-16T00:00:00Z</dcterms:created>
  <dcterms:modified xsi:type="dcterms:W3CDTF">2021-10-01T11:22:36Z</dcterms:modified>
  <dc:identifier>DAD7Xzioke4</dc:identifier>
</cp:coreProperties>
</file>