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81" r:id="rId6"/>
    <p:sldId id="26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2BC47-84C6-4B05-B06F-A67F1D1086F4}" v="3" dt="2020-12-17T17:48:3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CONNECTORS AND ADHESIVES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Henkilö työskentelee pöydän ääressä">
            <a:extLst>
              <a:ext uri="{FF2B5EF4-FFF2-40B4-BE49-F238E27FC236}">
                <a16:creationId xmlns:a16="http://schemas.microsoft.com/office/drawing/2014/main" id="{58A1F716-C84F-4080-9811-E748EB56F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930" y="-533400"/>
            <a:ext cx="17549334" cy="116967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CONNECTORS AND ADHESIVES</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02-5/ LU2: </a:t>
              </a:r>
              <a:r>
                <a:rPr lang="fi-FI" sz="2400" spc="150" dirty="0">
                  <a:solidFill>
                    <a:srgbClr val="FEFFF8"/>
                  </a:solidFill>
                  <a:latin typeface="Glacial Indifference Bold"/>
                </a:rPr>
                <a:t>TIMBER CONSTRUCTION, RENOVATION AND DECONSTRUCTION</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B8D28FE-C4C0-451A-9E8D-05C3BD1C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95300"/>
            <a:ext cx="12797307" cy="8531539"/>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a:t>
              </a:r>
            </a:p>
          </p:txBody>
        </p:sp>
        <p:sp>
          <p:nvSpPr>
            <p:cNvPr id="6" name="TextBox 6"/>
            <p:cNvSpPr txBox="1"/>
            <p:nvPr/>
          </p:nvSpPr>
          <p:spPr>
            <a:xfrm>
              <a:off x="828188" y="7110678"/>
              <a:ext cx="9214823" cy="2864032"/>
            </a:xfrm>
            <a:prstGeom prst="rect">
              <a:avLst/>
            </a:prstGeom>
            <a:grpFill/>
          </p:spPr>
          <p:txBody>
            <a:bodyPr lIns="0" tIns="0" rIns="0" bIns="0" rtlCol="0" anchor="t">
              <a:spAutoFit/>
            </a:bodyPr>
            <a:lstStyle/>
            <a:p>
              <a:pPr marL="342900" indent="-342900">
                <a:lnSpc>
                  <a:spcPts val="3359"/>
                </a:lnSpc>
                <a:buFontTx/>
                <a:buChar char="-"/>
              </a:pPr>
              <a:r>
                <a:rPr lang="en-US" sz="2400" spc="120" dirty="0">
                  <a:solidFill>
                    <a:srgbClr val="456A2C"/>
                  </a:solidFill>
                  <a:latin typeface="Glacial Indifference"/>
                </a:rPr>
                <a:t>Screw fastening</a:t>
              </a:r>
            </a:p>
            <a:p>
              <a:pPr marL="342900" indent="-342900">
                <a:lnSpc>
                  <a:spcPts val="3359"/>
                </a:lnSpc>
                <a:buFontTx/>
                <a:buChar char="-"/>
              </a:pPr>
              <a:r>
                <a:rPr lang="en-US" sz="2400" spc="120" dirty="0">
                  <a:solidFill>
                    <a:srgbClr val="456A2C"/>
                  </a:solidFill>
                  <a:latin typeface="Glacial Indifference"/>
                </a:rPr>
                <a:t>Adhesives</a:t>
              </a:r>
            </a:p>
            <a:p>
              <a:pPr marL="342900" indent="-342900">
                <a:lnSpc>
                  <a:spcPts val="3359"/>
                </a:lnSpc>
                <a:buFontTx/>
                <a:buChar char="-"/>
              </a:pPr>
              <a:r>
                <a:rPr lang="en-US" sz="2400" spc="120" dirty="0">
                  <a:solidFill>
                    <a:srgbClr val="456A2C"/>
                  </a:solidFill>
                  <a:latin typeface="Glacial Indifference"/>
                </a:rPr>
                <a:t>Different adhesives</a:t>
              </a:r>
            </a:p>
            <a:p>
              <a:pPr marL="342900" indent="-342900">
                <a:lnSpc>
                  <a:spcPts val="3359"/>
                </a:lnSpc>
                <a:buFontTx/>
                <a:buChar char="-"/>
              </a:pPr>
              <a:r>
                <a:rPr lang="en-US" sz="2400" spc="120" dirty="0">
                  <a:solidFill>
                    <a:srgbClr val="456A2C"/>
                  </a:solidFill>
                  <a:latin typeface="Glacial Indifference"/>
                </a:rPr>
                <a:t>Use of connectors and adhesives</a:t>
              </a:r>
            </a:p>
            <a:p>
              <a:pPr marL="342900" indent="-342900">
                <a:lnSpc>
                  <a:spcPts val="3359"/>
                </a:lnSpc>
                <a:buFontTx/>
                <a:buChar char="-"/>
              </a:pPr>
              <a:r>
                <a:rPr lang="en-US" sz="2400" spc="120" dirty="0">
                  <a:solidFill>
                    <a:srgbClr val="456A2C"/>
                  </a:solidFill>
                  <a:latin typeface="Glacial Indifference"/>
                </a:rPr>
                <a:t>Frequently asked questions</a:t>
              </a:r>
            </a:p>
          </p:txBody>
        </p:sp>
        <p:sp>
          <p:nvSpPr>
            <p:cNvPr id="7" name="TextBox 7"/>
            <p:cNvSpPr txBox="1"/>
            <p:nvPr/>
          </p:nvSpPr>
          <p:spPr>
            <a:xfrm>
              <a:off x="827235" y="5651022"/>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44209"/>
          </a:xfrm>
          <a:prstGeom prst="rect">
            <a:avLst/>
          </a:prstGeom>
        </p:spPr>
        <p:txBody>
          <a:bodyPr wrap="square" lIns="0" tIns="0" rIns="0" bIns="0" rtlCol="0" anchor="t">
            <a:spAutoFit/>
          </a:bodyPr>
          <a:lstStyle/>
          <a:p>
            <a:pPr>
              <a:lnSpc>
                <a:spcPts val="3359"/>
              </a:lnSpc>
            </a:pPr>
            <a:r>
              <a:rPr lang="fi-FI" sz="2400" b="1" spc="120" dirty="0">
                <a:solidFill>
                  <a:srgbClr val="456A2C"/>
                </a:solidFill>
                <a:latin typeface="Glacial Indifference"/>
              </a:rPr>
              <a:t>For </a:t>
            </a:r>
            <a:r>
              <a:rPr lang="fi-FI" sz="2400" b="1" spc="120" dirty="0" err="1">
                <a:solidFill>
                  <a:srgbClr val="456A2C"/>
                </a:solidFill>
                <a:latin typeface="Glacial Indifference"/>
              </a:rPr>
              <a:t>screw</a:t>
            </a:r>
            <a:r>
              <a:rPr lang="fi-FI" sz="2400" b="1" spc="120" dirty="0">
                <a:solidFill>
                  <a:srgbClr val="456A2C"/>
                </a:solidFill>
                <a:latin typeface="Glacial Indifference"/>
              </a:rPr>
              <a:t> </a:t>
            </a:r>
            <a:r>
              <a:rPr lang="fi-FI" sz="2400" b="1" spc="120" dirty="0" err="1">
                <a:solidFill>
                  <a:srgbClr val="456A2C"/>
                </a:solidFill>
                <a:latin typeface="Glacial Indifference"/>
              </a:rPr>
              <a:t>fastenings</a:t>
            </a:r>
            <a:endParaRPr lang="fi-FI" sz="2400" b="1" spc="120" dirty="0">
              <a:solidFill>
                <a:srgbClr val="456A2C"/>
              </a:solidFill>
              <a:latin typeface="Glacial Indifference"/>
            </a:endParaRP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First find out:</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What building material do you attach to?</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What conditions should the installation withstand?</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What kind of load is applied to the installation?</a:t>
            </a: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Do the installation work carefully:</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Drill the correct size drill hole.</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Clean the borehole with a brush and air.</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Observe the specified installation depths.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Tighten the installation carefully.</a:t>
            </a: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Use only CE-marked fastening products.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Wear protective equipment.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01313"/>
            <a:chOff x="0" y="-95249"/>
            <a:chExt cx="9216551" cy="4001751"/>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Screw fastening</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5"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t="19940" b="10975"/>
          <a:stretch/>
        </p:blipFill>
        <p:spPr>
          <a:xfrm>
            <a:off x="1904998" y="3681576"/>
            <a:ext cx="7728567" cy="4509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50627" y="515007"/>
            <a:ext cx="8057749" cy="868827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Wood is rarely made into an object that would be a single piece of wood because wood lives according to moisture and is not as strong in all directions, which is why wooden objects are always assembled from several pieces with joints.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Adhesive joints are affected by the quality of the adhesives, the surfaces to be bonded and the adhesive surface area.</a:t>
            </a:r>
          </a:p>
          <a:p>
            <a:pPr marL="342900" indent="-342900">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Wood welding is a method that replaces gluing. In it, two pieces of wood are rubbed together very vigorously for a while, causing them to heat up due to friction. As a result, the ends of the cellulosic fibers open and are able to adhere to similar cellulosic fibers of the mating piece.</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Deciduous trees form a bond that corresponds in strength to gluing, but the bond does not withstand moisture. In conifers, such a joint is weak.</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95253"/>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Adhesives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6" name="Kuva 15" descr="Kuva, joka sisältää kohteen teksti, työkalu&#10;&#10;Kuvaus luotu automaattisesti">
            <a:extLst>
              <a:ext uri="{FF2B5EF4-FFF2-40B4-BE49-F238E27FC236}">
                <a16:creationId xmlns:a16="http://schemas.microsoft.com/office/drawing/2014/main" id="{6C932510-4807-4C9E-BDD4-B4D30359E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4" t="9305" r="18333"/>
          <a:stretch/>
        </p:blipFill>
        <p:spPr>
          <a:xfrm rot="5400000">
            <a:off x="4430288" y="3167416"/>
            <a:ext cx="4500000" cy="5861370"/>
          </a:xfrm>
          <a:prstGeom prst="rect">
            <a:avLst/>
          </a:prstGeom>
        </p:spPr>
      </p:pic>
    </p:spTree>
    <p:extLst>
      <p:ext uri="{BB962C8B-B14F-4D97-AF65-F5344CB8AC3E}">
        <p14:creationId xmlns:p14="http://schemas.microsoft.com/office/powerpoint/2010/main" val="30592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515007"/>
            <a:ext cx="8534400"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When choosing the adhesive, the conditions under which the finished adhesive joint is exposed must be taken into account.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Roughly, adhesives can be divided into three groups according to durability:</a:t>
            </a:r>
          </a:p>
          <a:p>
            <a:pPr marL="914400" lvl="1" indent="-457200">
              <a:lnSpc>
                <a:spcPts val="3359"/>
              </a:lnSpc>
              <a:buFont typeface="+mj-lt"/>
              <a:buAutoNum type="arabicPeriod"/>
            </a:pPr>
            <a:r>
              <a:rPr lang="en-US" sz="2400" spc="120" dirty="0">
                <a:solidFill>
                  <a:srgbClr val="456A2C"/>
                </a:solidFill>
                <a:latin typeface="Glacial Indifference"/>
              </a:rPr>
              <a:t>Weatherproof adhesives - adhesives must be more durable than wood in all conditions. The seam must be able to withstand weather conditions, cooking and microorganisms. These requirements are met by phenolic and resorcinol adhesives and their mixtures.</a:t>
            </a:r>
          </a:p>
          <a:p>
            <a:pPr marL="914400" lvl="1" indent="-457200">
              <a:lnSpc>
                <a:spcPts val="3359"/>
              </a:lnSpc>
              <a:buFont typeface="+mj-lt"/>
              <a:buAutoNum type="arabicPeriod"/>
            </a:pPr>
            <a:r>
              <a:rPr lang="en-US" sz="2400" spc="120" dirty="0">
                <a:solidFill>
                  <a:srgbClr val="456A2C"/>
                </a:solidFill>
                <a:latin typeface="Glacial Indifference"/>
              </a:rPr>
              <a:t>Moisture-resistant adhesives - adhesives are suitable for indoor use where the relative humidity may be quite high. This group includes melamine adhesives, as well as some urea adhesives and </a:t>
            </a:r>
            <a:r>
              <a:rPr lang="en-US" sz="2400" spc="120" dirty="0" err="1">
                <a:solidFill>
                  <a:srgbClr val="456A2C"/>
                </a:solidFill>
                <a:latin typeface="Glacial Indifference"/>
              </a:rPr>
              <a:t>PVAc</a:t>
            </a:r>
            <a:r>
              <a:rPr lang="en-US" sz="2400" spc="120" dirty="0">
                <a:solidFill>
                  <a:srgbClr val="456A2C"/>
                </a:solidFill>
                <a:latin typeface="Glacial Indifference"/>
              </a:rPr>
              <a:t> adhesives.</a:t>
            </a:r>
          </a:p>
          <a:p>
            <a:pPr marL="914400" lvl="1" indent="-457200">
              <a:lnSpc>
                <a:spcPts val="3359"/>
              </a:lnSpc>
              <a:buFont typeface="+mj-lt"/>
              <a:buAutoNum type="arabicPeriod"/>
            </a:pPr>
            <a:r>
              <a:rPr lang="en-US" sz="2400" spc="120" dirty="0">
                <a:solidFill>
                  <a:srgbClr val="456A2C"/>
                </a:solidFill>
                <a:latin typeface="Glacial Indifference"/>
              </a:rPr>
              <a:t>Adhesives suitable for indoor use - adhesives do not withstand water soaking and last for a limited time in humid rooms. The most widely used wood adhesives, urea and </a:t>
            </a:r>
            <a:r>
              <a:rPr lang="en-US" sz="2400" spc="120" dirty="0" err="1">
                <a:solidFill>
                  <a:srgbClr val="456A2C"/>
                </a:solidFill>
                <a:latin typeface="Glacial Indifference"/>
              </a:rPr>
              <a:t>PVAc</a:t>
            </a:r>
            <a:r>
              <a:rPr lang="en-US" sz="2400" spc="120" dirty="0">
                <a:solidFill>
                  <a:srgbClr val="456A2C"/>
                </a:solidFill>
                <a:latin typeface="Glacial Indifference"/>
              </a:rPr>
              <a:t> adhesives belong to this group.</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Different adhesives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9404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Use of connectors and adhesives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575305"/>
            <a:chOff x="0" y="-19050"/>
            <a:chExt cx="9013889" cy="210040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ENVIRONMENT</a:t>
              </a:r>
            </a:p>
          </p:txBody>
        </p:sp>
        <p:sp>
          <p:nvSpPr>
            <p:cNvPr id="6" name="TextBox 6"/>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Properly selected bracket materials withstand even difficult conditions.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Choosing the right glue or connector shortens production time and improves the functionality of the production process.</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EFFICIENCY</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Proper use of the fastener and the right fastening means improve work efficiency and reduce material loss.</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2637282"/>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773352"/>
              <a:ext cx="9013889" cy="1844880"/>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The price of the glue or fastener may be higher at the time of purchase for structures required for difficult conditions, but better durability results in a longer service life.</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6</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502</Words>
  <Application>Microsoft Office PowerPoint</Application>
  <PresentationFormat>Mukautettu</PresentationFormat>
  <Paragraphs>55</Paragraphs>
  <Slides>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Arial</vt:lpstr>
      <vt:lpstr>League Spartan</vt:lpstr>
      <vt:lpstr>Calibri</vt:lpstr>
      <vt:lpstr>Glacial Indifference Bold</vt:lpstr>
      <vt:lpstr>Glacial Indifference</vt:lpstr>
      <vt:lpstr>Office Theme</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55</cp:revision>
  <dcterms:created xsi:type="dcterms:W3CDTF">2006-08-16T00:00:00Z</dcterms:created>
  <dcterms:modified xsi:type="dcterms:W3CDTF">2021-02-15T15:49:32Z</dcterms:modified>
  <dc:identifier>DAD7Xzioke4</dc:identifier>
</cp:coreProperties>
</file>