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256" r:id="rId3"/>
    <p:sldId id="272" r:id="rId4"/>
    <p:sldId id="273" r:id="rId5"/>
    <p:sldId id="282" r:id="rId6"/>
    <p:sldId id="283" r:id="rId7"/>
    <p:sldId id="284" r:id="rId8"/>
    <p:sldId id="285" r:id="rId9"/>
    <p:sldId id="286" r:id="rId10"/>
    <p:sldId id="287" r:id="rId11"/>
    <p:sldId id="288" r:id="rId12"/>
    <p:sldId id="274" r:id="rId13"/>
    <p:sldId id="289"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D761F-3454-4BEB-AC06-E1F363B2F8EE}" v="252" dt="2020-09-14T10:36:22.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94660"/>
  </p:normalViewPr>
  <p:slideViewPr>
    <p:cSldViewPr snapToGrid="0">
      <p:cViewPr varScale="1">
        <p:scale>
          <a:sx n="109" d="100"/>
          <a:sy n="109" d="100"/>
        </p:scale>
        <p:origin x="5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4.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n-US" sz="1800" kern="1200" dirty="0">
              <a:solidFill>
                <a:prstClr val="black"/>
              </a:solidFill>
              <a:latin typeface="Speak Pro" panose="020F0502020204030204"/>
              <a:ea typeface="+mn-ea"/>
              <a:cs typeface="+mn-cs"/>
            </a:rPr>
            <a:t>Develop new training content on energy efficient wood construction methods and applications. </a:t>
          </a:r>
          <a:endParaRPr lang="es-ES" sz="18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en-US">
              <a:solidFill>
                <a:schemeClr val="tx1"/>
              </a:solidFill>
            </a:rPr>
            <a:t>Develop teaching materials, VET integration guidelines, and trainer’s guide to support VET providers to integrate new woodworking technologies and processes into their WBL and apprenticeships offerings.</a:t>
          </a:r>
          <a:endParaRPr lang="de-DE"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en-US" sz="1800" kern="1200" dirty="0">
              <a:solidFill>
                <a:prstClr val="black"/>
              </a:solidFill>
              <a:latin typeface="Speak Pro" panose="020F0502020204030204"/>
              <a:ea typeface="+mn-ea"/>
              <a:cs typeface="+mn-cs"/>
            </a:rPr>
            <a:t>Improve cooperation between VET providers and businesses to provide opportunities that will enable learners to apply the acquired knowledge and skills in real-life workplace situations.</a:t>
          </a:r>
          <a:endParaRPr lang="es-ES" sz="18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t>
        <a:bodyPr/>
        <a:lstStyle/>
        <a:p>
          <a:endParaRPr lang="en-US"/>
        </a:p>
      </dgm:t>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t>
        <a:bodyPr/>
        <a:lstStyle/>
        <a:p>
          <a:endParaRPr lang="en-US"/>
        </a:p>
      </dgm:t>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t>
        <a:bodyPr/>
        <a:lstStyle/>
        <a:p>
          <a:endParaRPr lang="en-US"/>
        </a:p>
      </dgm:t>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t>
        <a:bodyPr/>
        <a:lstStyle/>
        <a:p>
          <a:endParaRPr lang="en-US"/>
        </a:p>
      </dgm:t>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381FA82-6552-4F83-9936-6ED2606A4EB4}" type="presOf" srcId="{A9BCB335-A509-43C0-993F-64602AC78AB7}" destId="{F9C3B530-B2F3-4B2F-A3F9-44979AA45320}"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CE0B8CB2-68DE-4ECC-A672-6EBD825EDDE8}" type="presOf" srcId="{86960F3F-DA0E-497A-8C13-276EE9D5F588}" destId="{76AE0B35-C20B-436B-A4E6-B711AE52CC99}" srcOrd="0" destOrd="0" presId="urn:microsoft.com/office/officeart/2008/layout/VerticalCurvedList"/>
    <dgm:cxn modelId="{C876D313-3C2E-4782-8688-E920C284DE7C}" srcId="{13BE6781-AE20-443C-A09E-E4732D5AE6DA}" destId="{A9BCB335-A509-43C0-993F-64602AC78AB7}" srcOrd="1" destOrd="0" parTransId="{490AE01A-9BCE-4982-99E3-40A33E411B38}" sibTransId="{9683A5B5-8465-43A7-B134-97830B8B935E}"/>
    <dgm:cxn modelId="{6E7F2373-7350-47DD-A8B6-EC93F814F79E}" srcId="{13BE6781-AE20-443C-A09E-E4732D5AE6DA}" destId="{CE1D0A50-5690-4361-9412-CA9D7ABB544A}" srcOrd="2" destOrd="0" parTransId="{95DE575A-F8B5-48EA-9332-D878E4174345}" sibTransId="{911ED5B1-BA83-4A11-A377-7FF5747894BD}"/>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en-GB" sz="1600" b="1" noProof="0" dirty="0">
              <a:solidFill>
                <a:schemeClr val="tx1"/>
              </a:solidFill>
              <a:latin typeface="+mn-lt"/>
            </a:rPr>
            <a:t>Construction sector employers</a:t>
          </a: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en-GB" sz="1600" b="1" noProof="0" dirty="0">
              <a:solidFill>
                <a:schemeClr val="tx1"/>
              </a:solidFill>
              <a:latin typeface="+mn-lt"/>
            </a:rPr>
            <a:t>VET &amp; WBL Apprentices in construction sector</a:t>
          </a: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en-GB" sz="1400" b="1" noProof="0" dirty="0">
              <a:solidFill>
                <a:schemeClr val="tx1"/>
              </a:solidFill>
              <a:latin typeface="+mn-lt"/>
            </a:rPr>
            <a:t>Sector representatives and policy makers</a:t>
          </a: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en-GB" sz="1600" b="1" noProof="0" dirty="0">
              <a:solidFill>
                <a:schemeClr val="tx1"/>
              </a:solidFill>
              <a:latin typeface="+mn-lt"/>
            </a:rPr>
            <a:t>VET &amp; WBL providers</a:t>
          </a: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hq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en-GB" sz="1600" b="1" noProof="0" dirty="0">
              <a:solidFill>
                <a:schemeClr val="tx1"/>
              </a:solidFill>
              <a:latin typeface="+mn-lt"/>
            </a:rPr>
            <a:t>Associations, Networks &amp; Social partners</a:t>
          </a: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en-GB" sz="1600" b="1" noProof="0" dirty="0">
              <a:solidFill>
                <a:schemeClr val="tx1"/>
              </a:solidFill>
              <a:latin typeface="+mn-lt"/>
            </a:rPr>
            <a:t>VET authorities &amp; career guidance bodies</a:t>
          </a: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t>
        <a:bodyPr/>
        <a:lstStyle/>
        <a:p>
          <a:endParaRPr lang="en-US"/>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en-US"/>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en-US"/>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en-US"/>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en-US"/>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en-US"/>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en-US"/>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en-US"/>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en-US"/>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en-US"/>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en-US"/>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en-US"/>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en-US"/>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A52C9F9A-F810-40EF-BC92-2FCECEDB6FC1}" type="presOf" srcId="{A9D7D8E7-2417-4782-90AB-3CCA571E5ED2}" destId="{04A122E2-5448-48FC-A4C6-8519A7AC3804}"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48DEB8AC-4DD6-49C8-A77E-3470445754FD}" type="presOf" srcId="{ECA9E171-5064-4DBF-82FD-1F245E8843E3}" destId="{8B3DB7FA-D7A1-4AC4-8CBD-AF0DF855B2B8}"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542EA514-6C38-44ED-9EB7-5B4E2D35142A}" type="presOf" srcId="{EA412083-C06B-4B8B-A9D0-03215394DB85}" destId="{15B578F2-8161-4BB1-AE54-9CFA19206E2D}"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23807FA2-A170-47A4-94D7-6B87E6C90ECE}" srcId="{F3FBD6A1-975F-4A83-AAD8-7A56B2B3ECAE}" destId="{03D79628-D53E-4457-BA19-E69580BE2BE2}" srcOrd="3" destOrd="0" parTransId="{DFF0989F-B38A-4D4D-A944-EC0E77EE0B0E}" sibTransId="{204CBA1D-3268-4CBA-A23E-63E77714F7BD}"/>
    <dgm:cxn modelId="{C7442198-AB07-429E-93C9-B208B726FAD2}" type="presOf" srcId="{204CBA1D-3268-4CBA-A23E-63E77714F7BD}" destId="{F456E5FD-AF72-4371-A5EF-83C25B995706}" srcOrd="0" destOrd="0" presId="urn:microsoft.com/office/officeart/2008/layout/HexagonCluster"/>
    <dgm:cxn modelId="{55934DA9-C610-4D63-95EC-E1EEED25F3A2}" srcId="{F3FBD6A1-975F-4A83-AAD8-7A56B2B3ECAE}" destId="{27DBBAD4-8CC9-48B0-B2B4-CDAE8A905D33}" srcOrd="1" destOrd="0" parTransId="{60E4CFD4-5F38-4B3D-A6B5-7AD4343B9F09}" sibTransId="{9AA79C30-AA11-403E-8C4A-662001F235C0}"/>
    <dgm:cxn modelId="{1A585DC4-8DFC-43CB-8D73-F46641DC808D}" srcId="{F3FBD6A1-975F-4A83-AAD8-7A56B2B3ECAE}" destId="{EA412083-C06B-4B8B-A9D0-03215394DB85}" srcOrd="5" destOrd="0" parTransId="{BB84AAB1-B07A-4751-AE34-116563DA5AEE}" sibTransId="{ECA9E171-5064-4DBF-82FD-1F245E8843E3}"/>
    <dgm:cxn modelId="{C4C249FB-8EBE-4E65-B097-54A16D0A3E47}" type="presOf" srcId="{9AA79C30-AA11-403E-8C4A-662001F235C0}" destId="{58A37FA7-AB96-4B10-B690-BCC429A5ACCC}"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A3DE7C5F-01BC-4D83-B95A-68CBE7B638D7}" type="presOf" srcId="{F3FBD6A1-975F-4A83-AAD8-7A56B2B3ECAE}" destId="{6DF2AB86-CAC7-445F-B7E5-5E8F95147B4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C56E223C-CB71-4CA1-9447-15FF068388F2}" srcId="{F3FBD6A1-975F-4A83-AAD8-7A56B2B3ECAE}" destId="{A9D7D8E7-2417-4782-90AB-3CCA571E5ED2}" srcOrd="2" destOrd="0" parTransId="{B1E1EB88-8974-4308-81B0-CE844DC77477}" sibTransId="{950CAE2F-8045-4DED-86DF-4F45A2F19D2F}"/>
    <dgm:cxn modelId="{339F4403-67C2-4B5D-B337-ACAFA366DCF5}" srcId="{F3FBD6A1-975F-4A83-AAD8-7A56B2B3ECAE}" destId="{F4881A8B-452B-4FF6-9E29-84B29BBFA604}" srcOrd="0" destOrd="0" parTransId="{49E2572C-C4AE-4CFB-834C-BA379A2CDA77}" sibTransId="{74D8AE13-40F5-43B0-A2EC-3D7264E750AB}"/>
    <dgm:cxn modelId="{E7E36918-AE7D-4544-857D-1D20730D1331}" type="presOf" srcId="{F34667AE-CCD0-4E79-B360-1175F7385087}" destId="{AC74F8A0-CB34-445C-B863-1FCDC14E6202}"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gn="ctr">
            <a:lnSpc>
              <a:spcPct val="100000"/>
            </a:lnSpc>
            <a:defRPr b="1"/>
          </a:pPr>
          <a:r>
            <a:rPr lang="es-ES" b="1" dirty="0">
              <a:effectLst/>
              <a:latin typeface="Bahnschrift SemiBold SemiConden" panose="020B0502040204020203" pitchFamily="34" charset="0"/>
            </a:rPr>
            <a:t>O1 UPWOOD </a:t>
          </a:r>
          <a:r>
            <a:rPr lang="en-GB" b="1" noProof="0" dirty="0">
              <a:effectLst/>
              <a:latin typeface="Bahnschrift SemiBold SemiConden" panose="020B0502040204020203" pitchFamily="34" charset="0"/>
            </a:rPr>
            <a:t>work-based</a:t>
          </a:r>
          <a:r>
            <a:rPr lang="es-ES" b="1" dirty="0">
              <a:effectLst/>
              <a:latin typeface="Bahnschrift SemiBold SemiConden" panose="020B0502040204020203" pitchFamily="34" charset="0"/>
            </a:rPr>
            <a:t> </a:t>
          </a:r>
          <a:r>
            <a:rPr lang="en-GB" b="1" noProof="0" dirty="0">
              <a:effectLst/>
              <a:latin typeface="Bahnschrift SemiBold SemiConden" panose="020B0502040204020203" pitchFamily="34" charset="0"/>
            </a:rPr>
            <a:t>learning outcomes</a:t>
          </a: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ctr">
            <a:lnSpc>
              <a:spcPct val="100000"/>
            </a:lnSpc>
          </a:pPr>
          <a:r>
            <a:rPr lang="en-US" sz="1600" b="1" dirty="0"/>
            <a:t>Analysis of current and future skills and knowledge needs leading to the development of learning outcomes.</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gn="ctr">
            <a:lnSpc>
              <a:spcPct val="100000"/>
            </a:lnSpc>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and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ctr">
            <a:lnSpc>
              <a:spcPct val="100000"/>
            </a:lnSpc>
          </a:pPr>
          <a:r>
            <a:rPr lang="en-US" sz="1600" b="1" dirty="0"/>
            <a:t>Development of the structure of a curriculum on innovative, energy efficient woodworking technologies, </a:t>
          </a:r>
          <a:r>
            <a:rPr lang="en-GB" sz="1600" b="1" noProof="0" dirty="0"/>
            <a:t>methods, and practical applications.</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8B29D8CE-40D6-40FB-BE34-0AEE1D83D047}">
      <dgm:prSet phldrT="[Texto]" custT="1"/>
      <dgm:spPr/>
      <dgm:t>
        <a:bodyPr/>
        <a:lstStyle/>
        <a:p>
          <a:pPr algn="ctr">
            <a:lnSpc>
              <a:spcPct val="100000"/>
            </a:lnSpc>
          </a:pPr>
          <a:r>
            <a:rPr lang="en-US" sz="1600" b="1" dirty="0"/>
            <a:t>Creation of corresponding pedagogical materials to be offered as Open Education Resources.</a:t>
          </a:r>
          <a:endParaRPr lang="es-ES" sz="1600" dirty="0"/>
        </a:p>
      </dgm:t>
    </dgm:pt>
    <dgm:pt modelId="{767E42EF-E10D-486D-808A-089DC767FD94}" type="parTrans" cxnId="{85B0E9FB-9365-4A3C-AED4-952415AA65DD}">
      <dgm:prSet/>
      <dgm:spPr/>
      <dgm:t>
        <a:bodyPr/>
        <a:lstStyle/>
        <a:p>
          <a:pPr algn="ctr"/>
          <a:endParaRPr lang="es-ES"/>
        </a:p>
      </dgm:t>
    </dgm:pt>
    <dgm:pt modelId="{A1560F27-22FF-4D70-A3A9-E6191B9ADCE8}" type="sibTrans" cxnId="{85B0E9FB-9365-4A3C-AED4-952415AA65D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t>
        <a:bodyPr/>
        <a:lstStyle/>
        <a:p>
          <a:endParaRPr lang="en-US"/>
        </a:p>
      </dgm:t>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103430" custScaleY="95170" custLinFactNeighborX="86094" custLinFactNeighborY="-20687"/>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3971" custLinFactNeighborY="-25919">
        <dgm:presLayoutVars>
          <dgm:chMax val="0"/>
          <dgm:chPref val="0"/>
        </dgm:presLayoutVars>
      </dgm:prSet>
      <dgm:spPr/>
      <dgm:t>
        <a:bodyPr/>
        <a:lstStyle/>
        <a:p>
          <a:endParaRPr lang="en-US"/>
        </a:p>
      </dgm:t>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t>
        <a:bodyPr/>
        <a:lstStyle/>
        <a:p>
          <a:endParaRPr lang="en-US"/>
        </a:p>
      </dgm:t>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796" custScaleY="87268" custLinFactNeighborX="74120" custLinFactNeighborY="-478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t>
        <a:bodyPr/>
        <a:lstStyle/>
        <a:p>
          <a:endParaRPr lang="en-US"/>
        </a:p>
      </dgm:t>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t>
        <a:bodyPr/>
        <a:lstStyle/>
        <a:p>
          <a:endParaRPr lang="en-US"/>
        </a:p>
      </dgm:t>
    </dgm:pt>
  </dgm:ptLst>
  <dgm:cxnLst>
    <dgm:cxn modelId="{63E0BB6A-F036-424B-BC44-3134E0E972E9}" srcId="{27D68341-B3EA-41BA-AB05-425E96CA1226}" destId="{4A04A4D8-40FE-4DD7-9E17-3D9CCEADD869}" srcOrd="1" destOrd="0" parTransId="{718298CD-A0FB-4226-8C6C-62350DAB0169}" sibTransId="{A65EEC3B-43D2-4ACF-8FC5-A0E1D8C5D9B3}"/>
    <dgm:cxn modelId="{7D463A47-344E-4A58-B14A-1C6ECCBF264E}" type="presOf" srcId="{4A04A4D8-40FE-4DD7-9E17-3D9CCEADD869}" destId="{4F7CDD7F-A9C2-4E62-BF77-FF20C73DD6CD}"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F38E6D93-84FC-4080-A340-8B38B1B6A1A7}" type="presOf" srcId="{8B29D8CE-40D6-40FB-BE34-0AEE1D83D047}" destId="{22B52FA8-323D-4237-8579-6C0956CDE855}" srcOrd="0" destOrd="1"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12258399-BC30-4F78-A188-02A1C84F186F}" type="presOf" srcId="{27D68341-B3EA-41BA-AB05-425E96CA1226}" destId="{39F9AACF-2A04-407A-81D6-115FE062FB6B}"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85B0E9FB-9365-4A3C-AED4-952415AA65DD}" srcId="{4A04A4D8-40FE-4DD7-9E17-3D9CCEADD869}" destId="{8B29D8CE-40D6-40FB-BE34-0AEE1D83D047}" srcOrd="1" destOrd="0" parTransId="{767E42EF-E10D-486D-808A-089DC767FD94}" sibTransId="{A1560F27-22FF-4D70-A3A9-E6191B9ADCE8}"/>
    <dgm:cxn modelId="{29C27243-17FF-4465-94F6-47B88301C494}" type="presOf" srcId="{83B98DFA-06B7-4952-AB9E-06AB78B5F41E}" destId="{98670840-0329-4479-BC9E-FBB20689B381}" srcOrd="0" destOrd="0" presId="urn:microsoft.com/office/officeart/2018/2/layout/IconLabelDescriptionList"/>
    <dgm:cxn modelId="{E5C03CB5-A02D-4A96-B666-0C7FE932B786}" type="presOf" srcId="{B3210104-D82B-456F-9232-47A07B786100}" destId="{DFA55830-17BD-43B0-AC51-F79C46BBCFF3}" srcOrd="0" destOrd="0" presId="urn:microsoft.com/office/officeart/2018/2/layout/IconLabelDescriptionList"/>
    <dgm:cxn modelId="{E2703A82-BFB9-4373-A437-7EBB70FD0452}" type="presOf" srcId="{0B9D5F6F-A93F-4A8E-B0C1-7F247F553645}" destId="{22B52FA8-323D-4237-8579-6C0956CDE855}" srcOrd="0" destOrd="0" presId="urn:microsoft.com/office/officeart/2018/2/layout/IconLabelDescriptionList"/>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en-US" sz="17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en-US" sz="17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 as well for supporting the integration of construction woodworking skills into occupational standards.</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t>
        <a:bodyPr/>
        <a:lstStyle/>
        <a:p>
          <a:endParaRPr lang="en-US"/>
        </a:p>
      </dgm:t>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t>
        <a:bodyPr/>
        <a:lstStyle/>
        <a:p>
          <a:endParaRPr lang="en-US"/>
        </a:p>
      </dgm:t>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t>
        <a:bodyPr/>
        <a:lstStyle/>
        <a:p>
          <a:endParaRPr lang="en-US"/>
        </a:p>
      </dgm:t>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t>
        <a:bodyPr/>
        <a:lstStyle/>
        <a:p>
          <a:endParaRPr lang="en-US"/>
        </a:p>
      </dgm:t>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t>
        <a:bodyPr/>
        <a:lstStyle/>
        <a:p>
          <a:endParaRPr lang="en-US"/>
        </a:p>
      </dgm:t>
    </dgm:pt>
  </dgm:ptLst>
  <dgm:cxnLst>
    <dgm:cxn modelId="{78B61060-2D7D-4181-865B-391368AB977C}" type="presOf" srcId="{4A04A4D8-40FE-4DD7-9E17-3D9CCEADD869}" destId="{9C98623C-C148-484C-BBC4-3976851C592A}" srcOrd="0" destOrd="0" presId="urn:microsoft.com/office/officeart/2018/2/layout/IconLabelDescriptionList"/>
    <dgm:cxn modelId="{223B776B-C775-4E2B-9D8D-A1E2820E8AB9}" type="presOf" srcId="{B3210104-D82B-456F-9232-47A07B786100}" destId="{B0F20899-AF1D-406D-B655-4FA20D549732}" srcOrd="0" destOrd="0" presId="urn:microsoft.com/office/officeart/2018/2/layout/IconLabelDescriptionList"/>
    <dgm:cxn modelId="{2C795705-A840-44DD-92C4-71AFCD75B519}" type="presOf" srcId="{83B98DFA-06B7-4952-AB9E-06AB78B5F41E}" destId="{487F79D7-FB55-41FC-A143-A3D5CDEC3469}"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6604AF2B-AC43-4946-B462-ECF900C120E2}" type="presOf" srcId="{27D68341-B3EA-41BA-AB05-425E96CA1226}" destId="{8E5C0653-011F-4FBB-90D2-C84EE74CFDB3}"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E05185F6-9133-4FF2-90BC-BC0AFF70E57E}" srcId="{27D68341-B3EA-41BA-AB05-425E96CA1226}" destId="{B3210104-D82B-456F-9232-47A07B786100}" srcOrd="0" destOrd="0" parTransId="{08E39308-A925-4EAB-A43C-F1E47949DD4F}" sibTransId="{E7494D77-11EF-46BD-9929-7AD3A6D494AB}"/>
    <dgm:cxn modelId="{C827E97D-FD36-44CD-8717-DC78DD8349BA}" type="presOf" srcId="{0B9D5F6F-A93F-4A8E-B0C1-7F247F553645}" destId="{92A671D0-B4CE-4333-977F-B01118B1280A}"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82F9C647-740A-470E-B6BF-9316C9AE2D77}">
      <dgm:prSet phldrT="[Texto]" custT="1"/>
      <dgm:spPr/>
      <dgm:t>
        <a:bodyPr/>
        <a:lstStyle/>
        <a:p>
          <a:r>
            <a:rPr lang="en-GB" sz="1400" b="0" dirty="0">
              <a:solidFill>
                <a:schemeClr val="bg1"/>
              </a:solidFill>
              <a:latin typeface="Adobe Heiti Std R" panose="020B0400000000000000" pitchFamily="34" charset="-128"/>
              <a:ea typeface="Adobe Heiti Std R" panose="020B0400000000000000" pitchFamily="34" charset="-128"/>
            </a:rPr>
            <a:t>LU1: Qualities of wood and its various applications in construction</a:t>
          </a:r>
        </a:p>
      </dgm:t>
    </dgm:pt>
    <dgm:pt modelId="{F43B6499-5DAB-41C7-BCD2-502D26F33031}" type="parTrans" cxnId="{17535DD8-75E6-4079-A9B0-A8D169F48F29}">
      <dgm:prSet/>
      <dgm:spPr/>
      <dgm:t>
        <a:bodyPr/>
        <a:lstStyle/>
        <a:p>
          <a:endParaRPr lang="en-GB"/>
        </a:p>
      </dgm:t>
    </dgm:pt>
    <dgm:pt modelId="{0B519430-1222-4711-BCDB-C9A086A5C2CC}" type="sibTrans" cxnId="{17535DD8-75E6-4079-A9B0-A8D169F48F29}">
      <dgm:prSet/>
      <dgm:spPr/>
      <dgm:t>
        <a:bodyPr/>
        <a:lstStyle/>
        <a:p>
          <a:endParaRPr lang="en-GB"/>
        </a:p>
      </dgm:t>
    </dgm:pt>
    <dgm:pt modelId="{5AD7AFE5-DF33-4D5E-8B29-DDE9DA03C327}">
      <dgm:prSet phldrT="[Texto]"/>
      <dgm:spPr/>
      <dgm:t>
        <a:bodyPr/>
        <a:lstStyle/>
        <a:p>
          <a:pPr>
            <a:buFont typeface="Symbol" panose="05050102010706020507" pitchFamily="18" charset="2"/>
            <a:buChar char=""/>
          </a:pPr>
          <a:r>
            <a:rPr lang="en-GB" dirty="0"/>
            <a:t>Wood properties (physical-mechanical, technological, operational, etc.), its limitations and wood construction physics.</a:t>
          </a:r>
        </a:p>
      </dgm:t>
    </dgm:pt>
    <dgm:pt modelId="{1C0F5509-B661-4E62-989A-4315D76C1CB6}" type="parTrans" cxnId="{F843EAE4-EA40-4A3B-883A-2D4BEAABC2D8}">
      <dgm:prSet/>
      <dgm:spPr/>
      <dgm:t>
        <a:bodyPr/>
        <a:lstStyle/>
        <a:p>
          <a:endParaRPr lang="en-GB"/>
        </a:p>
      </dgm:t>
    </dgm:pt>
    <dgm:pt modelId="{64159870-D51D-4A88-8FE4-9A9866C140B8}" type="sibTrans" cxnId="{F843EAE4-EA40-4A3B-883A-2D4BEAABC2D8}">
      <dgm:prSet/>
      <dgm:spPr/>
      <dgm:t>
        <a:bodyPr/>
        <a:lstStyle/>
        <a:p>
          <a:endParaRPr lang="en-GB"/>
        </a:p>
      </dgm:t>
    </dgm:pt>
    <dgm:pt modelId="{798C2429-C2E8-4B73-8728-4488C0C3343A}">
      <dgm:prSet phldrT="[Texto]"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LU2: </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Timber construction, renovation and deconstruction </a:t>
          </a:r>
        </a:p>
      </dgm:t>
    </dgm:pt>
    <dgm:pt modelId="{A65EBC77-C477-4685-BE8D-127B6CB01719}" type="parTrans" cxnId="{C63D7602-7827-4FCE-8FD4-B6174014135D}">
      <dgm:prSet/>
      <dgm:spPr/>
      <dgm:t>
        <a:bodyPr/>
        <a:lstStyle/>
        <a:p>
          <a:endParaRPr lang="en-GB"/>
        </a:p>
      </dgm:t>
    </dgm:pt>
    <dgm:pt modelId="{956E29BE-D4E6-4BC7-B9C1-7F3313F7CC45}" type="sibTrans" cxnId="{C63D7602-7827-4FCE-8FD4-B6174014135D}">
      <dgm:prSet/>
      <dgm:spPr/>
      <dgm:t>
        <a:bodyPr/>
        <a:lstStyle/>
        <a:p>
          <a:endParaRPr lang="en-GB"/>
        </a:p>
      </dgm:t>
    </dgm:pt>
    <dgm:pt modelId="{89AE9892-AC8A-4F83-AC31-9DDC21DF9EA0}">
      <dgm:prSet phldrT="[Texto]"/>
      <dgm:spPr/>
      <dgm:t>
        <a:bodyPr/>
        <a:lstStyle/>
        <a:p>
          <a:pPr>
            <a:buFont typeface="Symbol" panose="05050102010706020507" pitchFamily="18" charset="2"/>
            <a:buChar char=""/>
          </a:pPr>
          <a:r>
            <a:rPr lang="en-GB" dirty="0"/>
            <a:t>Performance and durability of wooden structures.</a:t>
          </a:r>
        </a:p>
      </dgm:t>
    </dgm:pt>
    <dgm:pt modelId="{10DA5E8E-788F-4BEE-88C9-19E6A62CF8F4}" type="parTrans" cxnId="{1821151A-CF03-4C70-86A1-B1537288FB11}">
      <dgm:prSet/>
      <dgm:spPr/>
      <dgm:t>
        <a:bodyPr/>
        <a:lstStyle/>
        <a:p>
          <a:endParaRPr lang="en-GB"/>
        </a:p>
      </dgm:t>
    </dgm:pt>
    <dgm:pt modelId="{20AF27C6-E698-425C-BFFE-37A84703761C}" type="sibTrans" cxnId="{1821151A-CF03-4C70-86A1-B1537288FB11}">
      <dgm:prSet/>
      <dgm:spPr/>
      <dgm:t>
        <a:bodyPr/>
        <a:lstStyle/>
        <a:p>
          <a:endParaRPr lang="en-GB"/>
        </a:p>
      </dgm:t>
    </dgm:pt>
    <dgm:pt modelId="{F4D76B7D-B730-44F8-9F45-B6155389488D}">
      <dgm:prSet phldrT="[Texto]"/>
      <dgm:spPr/>
      <dgm:t>
        <a:bodyPr/>
        <a:lstStyle/>
        <a:p>
          <a:pPr>
            <a:buFont typeface="Symbol" panose="05050102010706020507" pitchFamily="18" charset="2"/>
            <a:buChar char=""/>
          </a:pPr>
          <a:r>
            <a:rPr lang="en-GB" dirty="0"/>
            <a:t>Possibilities of improving the properties of the wood and wood protection, durability.</a:t>
          </a:r>
        </a:p>
      </dgm:t>
    </dgm:pt>
    <dgm:pt modelId="{964D8C11-E73D-4FCB-A806-A120ADE2FF38}" type="parTrans" cxnId="{8D51911C-8418-46A2-BC74-76E4ED970D10}">
      <dgm:prSet/>
      <dgm:spPr/>
      <dgm:t>
        <a:bodyPr/>
        <a:lstStyle/>
        <a:p>
          <a:endParaRPr lang="en-GB"/>
        </a:p>
      </dgm:t>
    </dgm:pt>
    <dgm:pt modelId="{53E77B47-E25F-43F0-917D-3B001FF9EDA6}" type="sibTrans" cxnId="{8D51911C-8418-46A2-BC74-76E4ED970D10}">
      <dgm:prSet/>
      <dgm:spPr/>
      <dgm:t>
        <a:bodyPr/>
        <a:lstStyle/>
        <a:p>
          <a:endParaRPr lang="en-GB"/>
        </a:p>
      </dgm:t>
    </dgm:pt>
    <dgm:pt modelId="{CC2E481E-E187-4F62-BC63-95F706BF3C10}">
      <dgm:prSet phldrT="[Texto]"/>
      <dgm:spPr/>
      <dgm:t>
        <a:bodyPr/>
        <a:lstStyle/>
        <a:p>
          <a:pPr>
            <a:buFont typeface="Symbol" panose="05050102010706020507" pitchFamily="18" charset="2"/>
            <a:buChar char=""/>
          </a:pPr>
          <a:r>
            <a:rPr lang="en-GB" dirty="0"/>
            <a:t>Availability and environmental friendliness of wood as a building material.</a:t>
          </a:r>
        </a:p>
      </dgm:t>
    </dgm:pt>
    <dgm:pt modelId="{CDA4E4FB-5C3D-4638-A0F9-3F7F682C5D69}" type="parTrans" cxnId="{858BDC9D-6697-4095-99F8-0EF0FB2EE4B7}">
      <dgm:prSet/>
      <dgm:spPr/>
      <dgm:t>
        <a:bodyPr/>
        <a:lstStyle/>
        <a:p>
          <a:endParaRPr lang="en-GB"/>
        </a:p>
      </dgm:t>
    </dgm:pt>
    <dgm:pt modelId="{B02013EF-2F86-422E-B57A-4BF727F6D5B0}" type="sibTrans" cxnId="{858BDC9D-6697-4095-99F8-0EF0FB2EE4B7}">
      <dgm:prSet/>
      <dgm:spPr/>
      <dgm:t>
        <a:bodyPr/>
        <a:lstStyle/>
        <a:p>
          <a:endParaRPr lang="en-GB"/>
        </a:p>
      </dgm:t>
    </dgm:pt>
    <dgm:pt modelId="{F387C92F-4A18-42B9-89C8-5AB23964605D}">
      <dgm:prSet/>
      <dgm:spPr/>
      <dgm:t>
        <a:bodyPr/>
        <a:lstStyle/>
        <a:p>
          <a:pPr>
            <a:buFont typeface="Symbol" panose="05050102010706020507" pitchFamily="18" charset="2"/>
            <a:buChar char=""/>
          </a:pPr>
          <a:r>
            <a:rPr lang="en-GB" dirty="0"/>
            <a:t>Guidelines on work with sawn materials, wood-based panel and engineered wood products (EWP).</a:t>
          </a:r>
        </a:p>
      </dgm:t>
    </dgm:pt>
    <dgm:pt modelId="{E390F1E9-C44E-4A81-8F6C-62F97B309C61}" type="parTrans" cxnId="{4597FB84-C62E-4EEC-8C21-B6AECD35790E}">
      <dgm:prSet/>
      <dgm:spPr/>
      <dgm:t>
        <a:bodyPr/>
        <a:lstStyle/>
        <a:p>
          <a:endParaRPr lang="en-GB"/>
        </a:p>
      </dgm:t>
    </dgm:pt>
    <dgm:pt modelId="{44BCDFF0-0E60-4C97-AE84-E9B94990AB5A}" type="sibTrans" cxnId="{4597FB84-C62E-4EEC-8C21-B6AECD35790E}">
      <dgm:prSet/>
      <dgm:spPr/>
      <dgm:t>
        <a:bodyPr/>
        <a:lstStyle/>
        <a:p>
          <a:endParaRPr lang="en-GB"/>
        </a:p>
      </dgm:t>
    </dgm:pt>
    <dgm:pt modelId="{99502A4E-608D-4109-86DD-230E3764FDC5}">
      <dgm:prSet/>
      <dgm:spPr/>
      <dgm:t>
        <a:bodyPr/>
        <a:lstStyle/>
        <a:p>
          <a:pPr>
            <a:buFont typeface="Symbol" panose="05050102010706020507" pitchFamily="18" charset="2"/>
            <a:buChar char=""/>
          </a:pPr>
          <a:r>
            <a:rPr lang="en-GB" dirty="0"/>
            <a:t>Guidelines on work with Glued Laminated Timber (GLT) and Cross Laminated Timber (CLT).</a:t>
          </a:r>
        </a:p>
      </dgm:t>
    </dgm:pt>
    <dgm:pt modelId="{FFCA88E9-712D-45F7-AADA-06F78333B398}" type="parTrans" cxnId="{9B5C175D-D13D-4F8E-9922-E8C37C921F01}">
      <dgm:prSet/>
      <dgm:spPr/>
      <dgm:t>
        <a:bodyPr/>
        <a:lstStyle/>
        <a:p>
          <a:endParaRPr lang="en-GB"/>
        </a:p>
      </dgm:t>
    </dgm:pt>
    <dgm:pt modelId="{B814F842-E967-43A5-A21D-36323DB8EEAD}" type="sibTrans" cxnId="{9B5C175D-D13D-4F8E-9922-E8C37C921F01}">
      <dgm:prSet/>
      <dgm:spPr/>
      <dgm:t>
        <a:bodyPr/>
        <a:lstStyle/>
        <a:p>
          <a:endParaRPr lang="en-GB"/>
        </a:p>
      </dgm:t>
    </dgm:pt>
    <dgm:pt modelId="{78B6CC40-EA6C-4152-BBE7-AE0ACB6FA985}">
      <dgm:prSet/>
      <dgm:spPr/>
      <dgm:t>
        <a:bodyPr/>
        <a:lstStyle/>
        <a:p>
          <a:pPr>
            <a:buFont typeface="Symbol" panose="05050102010706020507" pitchFamily="18" charset="2"/>
            <a:buChar char=""/>
          </a:pPr>
          <a:r>
            <a:rPr lang="en-GB" dirty="0"/>
            <a:t>Guidelines on work with different construction products (windows, doors, etc.).</a:t>
          </a:r>
        </a:p>
      </dgm:t>
    </dgm:pt>
    <dgm:pt modelId="{9EE7D2F0-0520-4E4A-AB06-29D3C7BAD4AA}" type="parTrans" cxnId="{90A822C2-1545-4D7B-B564-A48255CF8744}">
      <dgm:prSet/>
      <dgm:spPr/>
      <dgm:t>
        <a:bodyPr/>
        <a:lstStyle/>
        <a:p>
          <a:endParaRPr lang="en-GB"/>
        </a:p>
      </dgm:t>
    </dgm:pt>
    <dgm:pt modelId="{43C962AA-3917-4179-AB3A-46E1C8A40209}" type="sibTrans" cxnId="{90A822C2-1545-4D7B-B564-A48255CF8744}">
      <dgm:prSet/>
      <dgm:spPr/>
      <dgm:t>
        <a:bodyPr/>
        <a:lstStyle/>
        <a:p>
          <a:endParaRPr lang="en-GB"/>
        </a:p>
      </dgm:t>
    </dgm:pt>
    <dgm:pt modelId="{42B57FC8-4FBC-42D4-AA17-658639727227}">
      <dgm:prSet/>
      <dgm:spPr/>
      <dgm:t>
        <a:bodyPr/>
        <a:lstStyle/>
        <a:p>
          <a:pPr>
            <a:buFont typeface="Symbol" panose="05050102010706020507" pitchFamily="18" charset="2"/>
            <a:buChar char=""/>
          </a:pPr>
          <a:r>
            <a:rPr lang="en-GB" dirty="0"/>
            <a:t>Use of connectors and adhesives.</a:t>
          </a:r>
        </a:p>
      </dgm:t>
    </dgm:pt>
    <dgm:pt modelId="{6A4768D2-A7D8-49F3-AC71-9DEAC9D154E9}" type="parTrans" cxnId="{489AE79B-155A-42E9-978D-8E93EF95FE9C}">
      <dgm:prSet/>
      <dgm:spPr/>
      <dgm:t>
        <a:bodyPr/>
        <a:lstStyle/>
        <a:p>
          <a:endParaRPr lang="en-GB"/>
        </a:p>
      </dgm:t>
    </dgm:pt>
    <dgm:pt modelId="{94810585-0184-4C44-B4DF-34F0C2D67F5C}" type="sibTrans" cxnId="{489AE79B-155A-42E9-978D-8E93EF95FE9C}">
      <dgm:prSet/>
      <dgm:spPr/>
      <dgm:t>
        <a:bodyPr/>
        <a:lstStyle/>
        <a:p>
          <a:endParaRPr lang="en-GB"/>
        </a:p>
      </dgm:t>
    </dgm:pt>
    <dgm:pt modelId="{B7FBDA14-1F84-4A72-975E-53767197F1B8}">
      <dgm:prSet/>
      <dgm:spPr/>
      <dgm:t>
        <a:bodyPr/>
        <a:lstStyle/>
        <a:p>
          <a:pPr>
            <a:buFont typeface="Symbol" panose="05050102010706020507" pitchFamily="18" charset="2"/>
            <a:buChar char=""/>
          </a:pPr>
          <a:r>
            <a:rPr lang="en-GB" dirty="0"/>
            <a:t>Restoration, reconstruction and dismantling of wooden elements.</a:t>
          </a:r>
        </a:p>
      </dgm:t>
    </dgm:pt>
    <dgm:pt modelId="{32D958F5-CB46-4546-BD7C-AA9CD46DAFF1}" type="parTrans" cxnId="{1473651A-FA94-4A58-ACBA-B2B35BD28150}">
      <dgm:prSet/>
      <dgm:spPr/>
      <dgm:t>
        <a:bodyPr/>
        <a:lstStyle/>
        <a:p>
          <a:endParaRPr lang="en-GB"/>
        </a:p>
      </dgm:t>
    </dgm:pt>
    <dgm:pt modelId="{B6F327FC-24DC-425F-A7AE-A94C3135FB7C}" type="sibTrans" cxnId="{1473651A-FA94-4A58-ACBA-B2B35BD28150}">
      <dgm:prSet/>
      <dgm:spPr/>
      <dgm:t>
        <a:bodyPr/>
        <a:lstStyle/>
        <a:p>
          <a:endParaRPr lang="en-GB"/>
        </a:p>
      </dgm:t>
    </dgm:pt>
    <dgm:pt modelId="{74F51422-E9AF-4781-AD7D-F13BCAC1EC96}">
      <dgm:prSet/>
      <dgm:spPr/>
      <dgm:t>
        <a:bodyPr/>
        <a:lstStyle/>
        <a:p>
          <a:pPr>
            <a:buFont typeface="Symbol" panose="05050102010706020507" pitchFamily="18" charset="2"/>
            <a:buChar char=""/>
          </a:pPr>
          <a:r>
            <a:rPr lang="en-GB" dirty="0"/>
            <a:t>Wooden trusses.</a:t>
          </a:r>
        </a:p>
      </dgm:t>
    </dgm:pt>
    <dgm:pt modelId="{323D039A-9B1E-40A2-BEB9-BB444B4B9BE2}" type="parTrans" cxnId="{BC6B0B97-58BF-467E-AE57-09734FBB2D55}">
      <dgm:prSet/>
      <dgm:spPr/>
      <dgm:t>
        <a:bodyPr/>
        <a:lstStyle/>
        <a:p>
          <a:endParaRPr lang="en-GB"/>
        </a:p>
      </dgm:t>
    </dgm:pt>
    <dgm:pt modelId="{5FE515E1-C5BF-489D-B6BF-3929FA4D46D3}" type="sibTrans" cxnId="{BC6B0B97-58BF-467E-AE57-09734FBB2D55}">
      <dgm:prSet/>
      <dgm:spPr/>
      <dgm:t>
        <a:bodyPr/>
        <a:lstStyle/>
        <a:p>
          <a:endParaRPr lang="en-GB"/>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3C235CCF-C453-4F0A-97BA-0433FDB82685}" type="pres">
      <dgm:prSet presAssocID="{82F9C647-740A-470E-B6BF-9316C9AE2D77}" presName="composite" presStyleCnt="0"/>
      <dgm:spPr/>
    </dgm:pt>
    <dgm:pt modelId="{394AD63E-AEF4-47DE-AA5F-C575543BB2E9}" type="pres">
      <dgm:prSet presAssocID="{82F9C647-740A-470E-B6BF-9316C9AE2D77}" presName="parTx" presStyleLbl="alignNode1" presStyleIdx="0" presStyleCnt="2">
        <dgm:presLayoutVars>
          <dgm:chMax val="0"/>
          <dgm:chPref val="0"/>
          <dgm:bulletEnabled val="1"/>
        </dgm:presLayoutVars>
      </dgm:prSet>
      <dgm:spPr/>
      <dgm:t>
        <a:bodyPr/>
        <a:lstStyle/>
        <a:p>
          <a:endParaRPr lang="en-US"/>
        </a:p>
      </dgm:t>
    </dgm:pt>
    <dgm:pt modelId="{1D293B13-86C5-432E-A681-F5CB3F6A11B8}" type="pres">
      <dgm:prSet presAssocID="{82F9C647-740A-470E-B6BF-9316C9AE2D77}" presName="desTx" presStyleLbl="alignAccFollowNode1" presStyleIdx="0" presStyleCnt="2">
        <dgm:presLayoutVars>
          <dgm:bulletEnabled val="1"/>
        </dgm:presLayoutVars>
      </dgm:prSet>
      <dgm:spPr/>
      <dgm:t>
        <a:bodyPr/>
        <a:lstStyle/>
        <a:p>
          <a:endParaRPr lang="en-US"/>
        </a:p>
      </dgm:t>
    </dgm:pt>
    <dgm:pt modelId="{CB3B7B69-F97A-4F0E-B8E5-0E3DA3883F9D}" type="pres">
      <dgm:prSet presAssocID="{0B519430-1222-4711-BCDB-C9A086A5C2CC}" presName="space" presStyleCnt="0"/>
      <dgm:spPr/>
    </dgm:pt>
    <dgm:pt modelId="{149CAFC2-4AF4-4BD7-BF56-21428189B527}" type="pres">
      <dgm:prSet presAssocID="{798C2429-C2E8-4B73-8728-4488C0C3343A}" presName="composite" presStyleCnt="0"/>
      <dgm:spPr/>
    </dgm:pt>
    <dgm:pt modelId="{F36B8218-887C-4CCC-9285-CEBC5F8448E4}" type="pres">
      <dgm:prSet presAssocID="{798C2429-C2E8-4B73-8728-4488C0C3343A}" presName="parTx" presStyleLbl="alignNode1" presStyleIdx="1" presStyleCnt="2" custLinFactNeighborX="-4877" custLinFactNeighborY="4115">
        <dgm:presLayoutVars>
          <dgm:chMax val="0"/>
          <dgm:chPref val="0"/>
          <dgm:bulletEnabled val="1"/>
        </dgm:presLayoutVars>
      </dgm:prSet>
      <dgm:spPr/>
      <dgm:t>
        <a:bodyPr/>
        <a:lstStyle/>
        <a:p>
          <a:endParaRPr lang="en-US"/>
        </a:p>
      </dgm:t>
    </dgm:pt>
    <dgm:pt modelId="{CCE2EF00-CA9D-4491-B0AE-730A827091CB}" type="pres">
      <dgm:prSet presAssocID="{798C2429-C2E8-4B73-8728-4488C0C3343A}" presName="desTx" presStyleLbl="alignAccFollowNode1" presStyleIdx="1" presStyleCnt="2" custLinFactNeighborX="-4877" custLinFactNeighborY="867">
        <dgm:presLayoutVars>
          <dgm:bulletEnabled val="1"/>
        </dgm:presLayoutVars>
      </dgm:prSet>
      <dgm:spPr/>
      <dgm:t>
        <a:bodyPr/>
        <a:lstStyle/>
        <a:p>
          <a:endParaRPr lang="en-US"/>
        </a:p>
      </dgm:t>
    </dgm:pt>
  </dgm:ptLst>
  <dgm:cxnLst>
    <dgm:cxn modelId="{791D6C51-4BF7-4A73-815D-5A2829CE3B7B}" type="presOf" srcId="{5AD7AFE5-DF33-4D5E-8B29-DDE9DA03C327}" destId="{1D293B13-86C5-432E-A681-F5CB3F6A11B8}" srcOrd="0" destOrd="0" presId="urn:microsoft.com/office/officeart/2005/8/layout/hList1"/>
    <dgm:cxn modelId="{16AD073E-0D86-4839-8D1B-3DE39CBF5B51}" type="presOf" srcId="{1FC7E555-271F-4F12-80E4-861EDC007365}" destId="{6A4C28A9-9DD4-423E-AAEE-1CDF5CF8B59D}" srcOrd="0" destOrd="0" presId="urn:microsoft.com/office/officeart/2005/8/layout/hList1"/>
    <dgm:cxn modelId="{8C7FC0E3-1FD5-4716-80AC-5BCC9F1F5BEF}" type="presOf" srcId="{99502A4E-608D-4109-86DD-230E3764FDC5}" destId="{CCE2EF00-CA9D-4491-B0AE-730A827091CB}" srcOrd="0" destOrd="2" presId="urn:microsoft.com/office/officeart/2005/8/layout/hList1"/>
    <dgm:cxn modelId="{17535DD8-75E6-4079-A9B0-A8D169F48F29}" srcId="{1FC7E555-271F-4F12-80E4-861EDC007365}" destId="{82F9C647-740A-470E-B6BF-9316C9AE2D77}" srcOrd="0" destOrd="0" parTransId="{F43B6499-5DAB-41C7-BCD2-502D26F33031}" sibTransId="{0B519430-1222-4711-BCDB-C9A086A5C2CC}"/>
    <dgm:cxn modelId="{8D51911C-8418-46A2-BC74-76E4ED970D10}" srcId="{82F9C647-740A-470E-B6BF-9316C9AE2D77}" destId="{F4D76B7D-B730-44F8-9F45-B6155389488D}" srcOrd="1" destOrd="0" parTransId="{964D8C11-E73D-4FCB-A806-A120ADE2FF38}" sibTransId="{53E77B47-E25F-43F0-917D-3B001FF9EDA6}"/>
    <dgm:cxn modelId="{1821151A-CF03-4C70-86A1-B1537288FB11}" srcId="{798C2429-C2E8-4B73-8728-4488C0C3343A}" destId="{89AE9892-AC8A-4F83-AC31-9DDC21DF9EA0}" srcOrd="0" destOrd="0" parTransId="{10DA5E8E-788F-4BEE-88C9-19E6A62CF8F4}" sibTransId="{20AF27C6-E698-425C-BFFE-37A84703761C}"/>
    <dgm:cxn modelId="{D8EAA8C3-F017-4CF7-8019-D431F54C6733}" type="presOf" srcId="{74F51422-E9AF-4781-AD7D-F13BCAC1EC96}" destId="{CCE2EF00-CA9D-4491-B0AE-730A827091CB}" srcOrd="0" destOrd="6" presId="urn:microsoft.com/office/officeart/2005/8/layout/hList1"/>
    <dgm:cxn modelId="{C63D7602-7827-4FCE-8FD4-B6174014135D}" srcId="{1FC7E555-271F-4F12-80E4-861EDC007365}" destId="{798C2429-C2E8-4B73-8728-4488C0C3343A}" srcOrd="1" destOrd="0" parTransId="{A65EBC77-C477-4685-BE8D-127B6CB01719}" sibTransId="{956E29BE-D4E6-4BC7-B9C1-7F3313F7CC45}"/>
    <dgm:cxn modelId="{DAF5ED0B-7924-4244-B7E5-01F2F8007BFA}" type="presOf" srcId="{CC2E481E-E187-4F62-BC63-95F706BF3C10}" destId="{1D293B13-86C5-432E-A681-F5CB3F6A11B8}" srcOrd="0" destOrd="2" presId="urn:microsoft.com/office/officeart/2005/8/layout/hList1"/>
    <dgm:cxn modelId="{85610C21-8480-4132-BD37-200BAF715A60}" type="presOf" srcId="{F4D76B7D-B730-44F8-9F45-B6155389488D}" destId="{1D293B13-86C5-432E-A681-F5CB3F6A11B8}" srcOrd="0" destOrd="1" presId="urn:microsoft.com/office/officeart/2005/8/layout/hList1"/>
    <dgm:cxn modelId="{F843EAE4-EA40-4A3B-883A-2D4BEAABC2D8}" srcId="{82F9C647-740A-470E-B6BF-9316C9AE2D77}" destId="{5AD7AFE5-DF33-4D5E-8B29-DDE9DA03C327}" srcOrd="0" destOrd="0" parTransId="{1C0F5509-B661-4E62-989A-4315D76C1CB6}" sibTransId="{64159870-D51D-4A88-8FE4-9A9866C140B8}"/>
    <dgm:cxn modelId="{113DE6A2-5869-4AD1-B6CF-B862FA023FE0}" type="presOf" srcId="{82F9C647-740A-470E-B6BF-9316C9AE2D77}" destId="{394AD63E-AEF4-47DE-AA5F-C575543BB2E9}" srcOrd="0" destOrd="0" presId="urn:microsoft.com/office/officeart/2005/8/layout/hList1"/>
    <dgm:cxn modelId="{858BDC9D-6697-4095-99F8-0EF0FB2EE4B7}" srcId="{82F9C647-740A-470E-B6BF-9316C9AE2D77}" destId="{CC2E481E-E187-4F62-BC63-95F706BF3C10}" srcOrd="2" destOrd="0" parTransId="{CDA4E4FB-5C3D-4638-A0F9-3F7F682C5D69}" sibTransId="{B02013EF-2F86-422E-B57A-4BF727F6D5B0}"/>
    <dgm:cxn modelId="{697998D5-89E3-43D4-B68F-7C7D31E804E6}" type="presOf" srcId="{78B6CC40-EA6C-4152-BBE7-AE0ACB6FA985}" destId="{CCE2EF00-CA9D-4491-B0AE-730A827091CB}" srcOrd="0" destOrd="3" presId="urn:microsoft.com/office/officeart/2005/8/layout/hList1"/>
    <dgm:cxn modelId="{4597FB84-C62E-4EEC-8C21-B6AECD35790E}" srcId="{798C2429-C2E8-4B73-8728-4488C0C3343A}" destId="{F387C92F-4A18-42B9-89C8-5AB23964605D}" srcOrd="1" destOrd="0" parTransId="{E390F1E9-C44E-4A81-8F6C-62F97B309C61}" sibTransId="{44BCDFF0-0E60-4C97-AE84-E9B94990AB5A}"/>
    <dgm:cxn modelId="{8E7E8BD0-9661-4425-B0BB-87E0F1DE9536}" type="presOf" srcId="{F387C92F-4A18-42B9-89C8-5AB23964605D}" destId="{CCE2EF00-CA9D-4491-B0AE-730A827091CB}" srcOrd="0" destOrd="1" presId="urn:microsoft.com/office/officeart/2005/8/layout/hList1"/>
    <dgm:cxn modelId="{50553B15-EF58-4B52-BC64-4BAD15F5D311}" type="presOf" srcId="{B7FBDA14-1F84-4A72-975E-53767197F1B8}" destId="{CCE2EF00-CA9D-4491-B0AE-730A827091CB}" srcOrd="0" destOrd="5" presId="urn:microsoft.com/office/officeart/2005/8/layout/hList1"/>
    <dgm:cxn modelId="{90A822C2-1545-4D7B-B564-A48255CF8744}" srcId="{798C2429-C2E8-4B73-8728-4488C0C3343A}" destId="{78B6CC40-EA6C-4152-BBE7-AE0ACB6FA985}" srcOrd="3" destOrd="0" parTransId="{9EE7D2F0-0520-4E4A-AB06-29D3C7BAD4AA}" sibTransId="{43C962AA-3917-4179-AB3A-46E1C8A40209}"/>
    <dgm:cxn modelId="{489AE79B-155A-42E9-978D-8E93EF95FE9C}" srcId="{798C2429-C2E8-4B73-8728-4488C0C3343A}" destId="{42B57FC8-4FBC-42D4-AA17-658639727227}" srcOrd="4" destOrd="0" parTransId="{6A4768D2-A7D8-49F3-AC71-9DEAC9D154E9}" sibTransId="{94810585-0184-4C44-B4DF-34F0C2D67F5C}"/>
    <dgm:cxn modelId="{9B5C175D-D13D-4F8E-9922-E8C37C921F01}" srcId="{798C2429-C2E8-4B73-8728-4488C0C3343A}" destId="{99502A4E-608D-4109-86DD-230E3764FDC5}" srcOrd="2" destOrd="0" parTransId="{FFCA88E9-712D-45F7-AADA-06F78333B398}" sibTransId="{B814F842-E967-43A5-A21D-36323DB8EEAD}"/>
    <dgm:cxn modelId="{8B45E177-17F6-40EB-B488-12684607BF6E}" type="presOf" srcId="{798C2429-C2E8-4B73-8728-4488C0C3343A}" destId="{F36B8218-887C-4CCC-9285-CEBC5F8448E4}" srcOrd="0" destOrd="0" presId="urn:microsoft.com/office/officeart/2005/8/layout/hList1"/>
    <dgm:cxn modelId="{1473651A-FA94-4A58-ACBA-B2B35BD28150}" srcId="{798C2429-C2E8-4B73-8728-4488C0C3343A}" destId="{B7FBDA14-1F84-4A72-975E-53767197F1B8}" srcOrd="5" destOrd="0" parTransId="{32D958F5-CB46-4546-BD7C-AA9CD46DAFF1}" sibTransId="{B6F327FC-24DC-425F-A7AE-A94C3135FB7C}"/>
    <dgm:cxn modelId="{C777E949-E899-4293-B7C2-7377A3E04D58}" type="presOf" srcId="{42B57FC8-4FBC-42D4-AA17-658639727227}" destId="{CCE2EF00-CA9D-4491-B0AE-730A827091CB}" srcOrd="0" destOrd="4" presId="urn:microsoft.com/office/officeart/2005/8/layout/hList1"/>
    <dgm:cxn modelId="{98DF86A0-3DB2-4A88-920C-0C07EDB46868}" type="presOf" srcId="{89AE9892-AC8A-4F83-AC31-9DDC21DF9EA0}" destId="{CCE2EF00-CA9D-4491-B0AE-730A827091CB}" srcOrd="0" destOrd="0" presId="urn:microsoft.com/office/officeart/2005/8/layout/hList1"/>
    <dgm:cxn modelId="{BC6B0B97-58BF-467E-AE57-09734FBB2D55}" srcId="{798C2429-C2E8-4B73-8728-4488C0C3343A}" destId="{74F51422-E9AF-4781-AD7D-F13BCAC1EC96}" srcOrd="6" destOrd="0" parTransId="{323D039A-9B1E-40A2-BEB9-BB444B4B9BE2}" sibTransId="{5FE515E1-C5BF-489D-B6BF-3929FA4D46D3}"/>
    <dgm:cxn modelId="{6B3AD2E7-9C98-41C3-AB0E-D1AC2E04A430}" type="presParOf" srcId="{6A4C28A9-9DD4-423E-AAEE-1CDF5CF8B59D}" destId="{3C235CCF-C453-4F0A-97BA-0433FDB82685}" srcOrd="0" destOrd="0" presId="urn:microsoft.com/office/officeart/2005/8/layout/hList1"/>
    <dgm:cxn modelId="{06A4FE6F-5CCF-4ACE-86A1-0EDD6886FD07}" type="presParOf" srcId="{3C235CCF-C453-4F0A-97BA-0433FDB82685}" destId="{394AD63E-AEF4-47DE-AA5F-C575543BB2E9}" srcOrd="0" destOrd="0" presId="urn:microsoft.com/office/officeart/2005/8/layout/hList1"/>
    <dgm:cxn modelId="{18FE3E07-4765-44C0-A15B-2D64AFC5DE32}" type="presParOf" srcId="{3C235CCF-C453-4F0A-97BA-0433FDB82685}" destId="{1D293B13-86C5-432E-A681-F5CB3F6A11B8}" srcOrd="1" destOrd="0" presId="urn:microsoft.com/office/officeart/2005/8/layout/hList1"/>
    <dgm:cxn modelId="{2D2132F6-FD07-43D8-A520-DBC506E67067}" type="presParOf" srcId="{6A4C28A9-9DD4-423E-AAEE-1CDF5CF8B59D}" destId="{CB3B7B69-F97A-4F0E-B8E5-0E3DA3883F9D}" srcOrd="1" destOrd="0" presId="urn:microsoft.com/office/officeart/2005/8/layout/hList1"/>
    <dgm:cxn modelId="{604A7C75-942F-4949-8B31-656C07EA431E}" type="presParOf" srcId="{6A4C28A9-9DD4-423E-AAEE-1CDF5CF8B59D}" destId="{149CAFC2-4AF4-4BD7-BF56-21428189B527}" srcOrd="2" destOrd="0" presId="urn:microsoft.com/office/officeart/2005/8/layout/hList1"/>
    <dgm:cxn modelId="{56B0F860-792D-4B16-9411-70F4D8CF4B32}" type="presParOf" srcId="{149CAFC2-4AF4-4BD7-BF56-21428189B527}" destId="{F36B8218-887C-4CCC-9285-CEBC5F8448E4}" srcOrd="0" destOrd="0" presId="urn:microsoft.com/office/officeart/2005/8/layout/hList1"/>
    <dgm:cxn modelId="{A94DC4B3-F6D4-4BDE-B8B0-D86CC0690BBA}" type="presParOf" srcId="{149CAFC2-4AF4-4BD7-BF56-21428189B527}" destId="{CCE2EF00-CA9D-4491-B0AE-730A827091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r>
            <a:rPr lang="en-GB" sz="1400" b="0" kern="1200" dirty="0">
              <a:solidFill>
                <a:prstClr val="white"/>
              </a:solidFill>
              <a:latin typeface="Adobe Heiti Std R" panose="020B0400000000000000" pitchFamily="34" charset="-128"/>
              <a:ea typeface="Adobe Heiti Std R" panose="020B0400000000000000" pitchFamily="34" charset="-128"/>
              <a:cs typeface="+mn-cs"/>
            </a:rPr>
            <a:t>LU3: On-site wood construction assembling management</a:t>
          </a: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buFont typeface="Symbol" panose="05050102010706020507" pitchFamily="18" charset="2"/>
            <a:buChar char=""/>
          </a:pPr>
          <a:r>
            <a:rPr lang="en-GB" dirty="0"/>
            <a:t>Work planning and team management.</a:t>
          </a:r>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LU4: </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Functionality and efficiency of wooden buildings </a:t>
          </a: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dgm:spPr/>
      <dgm:t>
        <a:bodyPr/>
        <a:lstStyle/>
        <a:p>
          <a:pPr>
            <a:buFont typeface="Symbol" panose="05050102010706020507" pitchFamily="18" charset="2"/>
            <a:buChar char=""/>
          </a:pPr>
          <a:r>
            <a:rPr lang="en-GB" dirty="0"/>
            <a:t>Energy-efficiency value of wood as a building material and wooden constructions.</a:t>
          </a:r>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4B89AE7E-A068-4B84-A4A3-28F54540F6DE}">
      <dgm:prSet/>
      <dgm:spPr/>
      <dgm:t>
        <a:bodyPr/>
        <a:lstStyle/>
        <a:p>
          <a:pPr>
            <a:buFont typeface="Symbol" panose="05050102010706020507" pitchFamily="18" charset="2"/>
            <a:buChar char=""/>
          </a:pPr>
          <a:r>
            <a:rPr lang="en-GB" dirty="0"/>
            <a:t>Climate influence on wooden buildings.</a:t>
          </a:r>
        </a:p>
      </dgm:t>
    </dgm:pt>
    <dgm:pt modelId="{337D8E87-9971-4C9C-BDE2-216B2FB19A40}" type="parTrans" cxnId="{8A6B4633-84DF-42FC-BB5E-1D22878361B9}">
      <dgm:prSet/>
      <dgm:spPr/>
      <dgm:t>
        <a:bodyPr/>
        <a:lstStyle/>
        <a:p>
          <a:endParaRPr lang="en-GB"/>
        </a:p>
      </dgm:t>
    </dgm:pt>
    <dgm:pt modelId="{77DCFE2B-0118-43D7-9AEC-ED1907520165}" type="sibTrans" cxnId="{8A6B4633-84DF-42FC-BB5E-1D22878361B9}">
      <dgm:prSet/>
      <dgm:spPr/>
      <dgm:t>
        <a:bodyPr/>
        <a:lstStyle/>
        <a:p>
          <a:endParaRPr lang="en-GB"/>
        </a:p>
      </dgm:t>
    </dgm:pt>
    <dgm:pt modelId="{C011420D-6C24-4E51-B73D-BF2E89A8A88B}">
      <dgm:prSet/>
      <dgm:spPr/>
      <dgm:t>
        <a:bodyPr/>
        <a:lstStyle/>
        <a:p>
          <a:pPr>
            <a:buFont typeface="Symbol" panose="05050102010706020507" pitchFamily="18" charset="2"/>
            <a:buChar char=""/>
          </a:pPr>
          <a:r>
            <a:rPr lang="en-GB" dirty="0"/>
            <a:t>Trainings for plumbing, drywall construction, sealing.</a:t>
          </a:r>
        </a:p>
      </dgm:t>
    </dgm:pt>
    <dgm:pt modelId="{956949CB-16B9-408E-AFB7-0FA9024F62EC}" type="parTrans" cxnId="{C169E3C5-BCE9-4D99-8406-480841E6E9C7}">
      <dgm:prSet/>
      <dgm:spPr/>
      <dgm:t>
        <a:bodyPr/>
        <a:lstStyle/>
        <a:p>
          <a:endParaRPr lang="en-GB"/>
        </a:p>
      </dgm:t>
    </dgm:pt>
    <dgm:pt modelId="{4E47785B-9114-4922-ABD2-7104596890AA}" type="sibTrans" cxnId="{C169E3C5-BCE9-4D99-8406-480841E6E9C7}">
      <dgm:prSet/>
      <dgm:spPr/>
      <dgm:t>
        <a:bodyPr/>
        <a:lstStyle/>
        <a:p>
          <a:endParaRPr lang="en-GB"/>
        </a:p>
      </dgm:t>
    </dgm:pt>
    <dgm:pt modelId="{2DD247B7-BFEF-46B0-913E-852207BE3FEA}">
      <dgm:prSet/>
      <dgm:spPr/>
      <dgm:t>
        <a:bodyPr/>
        <a:lstStyle/>
        <a:p>
          <a:pPr>
            <a:buFont typeface="Symbol" panose="05050102010706020507" pitchFamily="18" charset="2"/>
            <a:buChar char=""/>
          </a:pPr>
          <a:r>
            <a:rPr lang="en-GB" dirty="0"/>
            <a:t>Insight to heating, ventilation, air conditioning, lighting, information and communications technologies systems and its applications</a:t>
          </a:r>
          <a:br>
            <a:rPr lang="en-GB" dirty="0"/>
          </a:br>
          <a:r>
            <a:rPr lang="en-GB" dirty="0"/>
            <a:t>in modern buildings.</a:t>
          </a:r>
        </a:p>
      </dgm:t>
    </dgm:pt>
    <dgm:pt modelId="{BF8330C1-9B7A-4BB0-BE3C-D99E71F22DD2}" type="parTrans" cxnId="{E4EC5F84-FF93-45BE-B9A3-ECDE7F9D21BE}">
      <dgm:prSet/>
      <dgm:spPr/>
      <dgm:t>
        <a:bodyPr/>
        <a:lstStyle/>
        <a:p>
          <a:endParaRPr lang="en-GB"/>
        </a:p>
      </dgm:t>
    </dgm:pt>
    <dgm:pt modelId="{79E847DB-91E3-4EDB-9944-0266ABA20A54}" type="sibTrans" cxnId="{E4EC5F84-FF93-45BE-B9A3-ECDE7F9D21BE}">
      <dgm:prSet/>
      <dgm:spPr/>
      <dgm:t>
        <a:bodyPr/>
        <a:lstStyle/>
        <a:p>
          <a:endParaRPr lang="en-GB"/>
        </a:p>
      </dgm:t>
    </dgm:pt>
    <dgm:pt modelId="{9286E1F6-5203-4353-B6EC-5E502741C26E}">
      <dgm:prSet/>
      <dgm:spPr/>
      <dgm:t>
        <a:bodyPr/>
        <a:lstStyle/>
        <a:p>
          <a:pPr>
            <a:buFont typeface="Symbol" panose="05050102010706020507" pitchFamily="18" charset="2"/>
            <a:buChar char=""/>
          </a:pPr>
          <a:r>
            <a:rPr lang="en-GB" dirty="0"/>
            <a:t>Workspace organization – ergonomic and labour safety.</a:t>
          </a:r>
        </a:p>
      </dgm:t>
    </dgm:pt>
    <dgm:pt modelId="{3B3DBC25-9800-4C9F-B0A0-185213FFA49F}" type="parTrans" cxnId="{A8575A0C-1743-4DA4-B14B-F3A7D295CDEC}">
      <dgm:prSet/>
      <dgm:spPr/>
      <dgm:t>
        <a:bodyPr/>
        <a:lstStyle/>
        <a:p>
          <a:endParaRPr lang="en-GB"/>
        </a:p>
      </dgm:t>
    </dgm:pt>
    <dgm:pt modelId="{F49CD7F4-BEEC-487C-9F1C-BE168CC77065}" type="sibTrans" cxnId="{A8575A0C-1743-4DA4-B14B-F3A7D295CDEC}">
      <dgm:prSet/>
      <dgm:spPr/>
      <dgm:t>
        <a:bodyPr/>
        <a:lstStyle/>
        <a:p>
          <a:endParaRPr lang="en-GB"/>
        </a:p>
      </dgm:t>
    </dgm:pt>
    <dgm:pt modelId="{1D058A55-BDDF-48B3-8C3F-8E690E7ACB68}">
      <dgm:prSet/>
      <dgm:spPr/>
      <dgm:t>
        <a:bodyPr/>
        <a:lstStyle/>
        <a:p>
          <a:pPr>
            <a:buFont typeface="Symbol" panose="05050102010706020507" pitchFamily="18" charset="2"/>
            <a:buChar char=""/>
          </a:pPr>
          <a:r>
            <a:rPr lang="en-GB" dirty="0"/>
            <a:t>Transporting and storing structures on building site.</a:t>
          </a:r>
        </a:p>
      </dgm:t>
    </dgm:pt>
    <dgm:pt modelId="{310433CD-8257-4E53-9078-B9D1FA16C15A}" type="parTrans" cxnId="{DC1CCF8C-0141-413F-91D2-E23741BE53D4}">
      <dgm:prSet/>
      <dgm:spPr/>
      <dgm:t>
        <a:bodyPr/>
        <a:lstStyle/>
        <a:p>
          <a:endParaRPr lang="en-GB"/>
        </a:p>
      </dgm:t>
    </dgm:pt>
    <dgm:pt modelId="{E2661B3D-9E87-4332-BF36-0C4E4CBB3C4A}" type="sibTrans" cxnId="{DC1CCF8C-0141-413F-91D2-E23741BE53D4}">
      <dgm:prSet/>
      <dgm:spPr/>
      <dgm:t>
        <a:bodyPr/>
        <a:lstStyle/>
        <a:p>
          <a:endParaRPr lang="en-GB"/>
        </a:p>
      </dgm:t>
    </dgm:pt>
    <dgm:pt modelId="{0139710E-35D5-4E34-8118-34CA1E1397A9}">
      <dgm:prSet/>
      <dgm:spPr/>
      <dgm:t>
        <a:bodyPr/>
        <a:lstStyle/>
        <a:p>
          <a:pPr>
            <a:buFont typeface="Symbol" panose="05050102010706020507" pitchFamily="18" charset="2"/>
            <a:buChar char=""/>
          </a:pPr>
          <a:r>
            <a:rPr lang="en-GB" dirty="0"/>
            <a:t>Architectural design – drawings and schemes.</a:t>
          </a:r>
        </a:p>
      </dgm:t>
    </dgm:pt>
    <dgm:pt modelId="{C555CFAC-7C95-4FB6-AE3E-6CEBDE32F2A9}" type="parTrans" cxnId="{DC042166-9F37-4852-B599-5ECF787E4103}">
      <dgm:prSet/>
      <dgm:spPr/>
      <dgm:t>
        <a:bodyPr/>
        <a:lstStyle/>
        <a:p>
          <a:endParaRPr lang="en-GB"/>
        </a:p>
      </dgm:t>
    </dgm:pt>
    <dgm:pt modelId="{6484256D-D921-4B25-9003-10135F3E6711}" type="sibTrans" cxnId="{DC042166-9F37-4852-B599-5ECF787E4103}">
      <dgm:prSet/>
      <dgm:spPr/>
      <dgm:t>
        <a:bodyPr/>
        <a:lstStyle/>
        <a:p>
          <a:endParaRPr lang="en-GB"/>
        </a:p>
      </dgm:t>
    </dgm:pt>
    <dgm:pt modelId="{54754FD3-894D-45C0-A96B-5BCC2557117B}">
      <dgm:prSet/>
      <dgm:spPr/>
      <dgm:t>
        <a:bodyPr/>
        <a:lstStyle/>
        <a:p>
          <a:pPr>
            <a:buFont typeface="Symbol" panose="05050102010706020507" pitchFamily="18" charset="2"/>
            <a:buChar char=""/>
          </a:pPr>
          <a:r>
            <a:rPr lang="en-GB" dirty="0"/>
            <a:t>Building physics, installing of vapour barrier and risks of the resulting condensation.</a:t>
          </a:r>
        </a:p>
      </dgm:t>
    </dgm:pt>
    <dgm:pt modelId="{D4571769-5614-45A4-9A17-DFE4D2D7008D}" type="parTrans" cxnId="{CD23F6D1-3C83-4277-B377-A31A5A33DB73}">
      <dgm:prSet/>
      <dgm:spPr/>
      <dgm:t>
        <a:bodyPr/>
        <a:lstStyle/>
        <a:p>
          <a:endParaRPr lang="en-GB"/>
        </a:p>
      </dgm:t>
    </dgm:pt>
    <dgm:pt modelId="{1C280DB3-06EE-408A-850F-2C8B099B3F96}" type="sibTrans" cxnId="{CD23F6D1-3C83-4277-B377-A31A5A33DB73}">
      <dgm:prSet/>
      <dgm:spPr/>
      <dgm:t>
        <a:bodyPr/>
        <a:lstStyle/>
        <a:p>
          <a:endParaRPr lang="en-GB"/>
        </a:p>
      </dgm:t>
    </dgm:pt>
    <dgm:pt modelId="{0A0F1BF0-35B0-4296-A28B-377DFCECF4F3}">
      <dgm:prSet/>
      <dgm:spPr/>
      <dgm:t>
        <a:bodyPr/>
        <a:lstStyle/>
        <a:p>
          <a:pPr>
            <a:buFont typeface="Symbol" panose="05050102010706020507" pitchFamily="18" charset="2"/>
            <a:buChar char=""/>
          </a:pPr>
          <a:r>
            <a:rPr lang="en-GB" dirty="0"/>
            <a:t>Fire safety and protection solutions.</a:t>
          </a:r>
        </a:p>
      </dgm:t>
    </dgm:pt>
    <dgm:pt modelId="{B928A15C-C37D-481E-AA22-A8E1985D2BA2}" type="parTrans" cxnId="{09DD3D1E-E683-4C9A-9F38-05293B26F948}">
      <dgm:prSet/>
      <dgm:spPr/>
      <dgm:t>
        <a:bodyPr/>
        <a:lstStyle/>
        <a:p>
          <a:endParaRPr lang="en-GB"/>
        </a:p>
      </dgm:t>
    </dgm:pt>
    <dgm:pt modelId="{F6B7437B-2C43-4155-A696-4809B9345A59}" type="sibTrans" cxnId="{09DD3D1E-E683-4C9A-9F38-05293B26F948}">
      <dgm:prSet/>
      <dgm:spPr/>
      <dgm:t>
        <a:bodyPr/>
        <a:lstStyle/>
        <a:p>
          <a:endParaRPr lang="en-GB"/>
        </a:p>
      </dgm:t>
    </dgm:pt>
    <dgm:pt modelId="{96684634-837D-4BBC-8044-1E19B655B625}">
      <dgm:prSet/>
      <dgm:spPr/>
      <dgm:t>
        <a:bodyPr/>
        <a:lstStyle/>
        <a:p>
          <a:pPr>
            <a:buFont typeface="Symbol" panose="05050102010706020507" pitchFamily="18" charset="2"/>
            <a:buChar char=""/>
          </a:pPr>
          <a:r>
            <a:rPr lang="en-GB" dirty="0"/>
            <a:t>Wood based thermal and sound insulation in assembling process.</a:t>
          </a:r>
        </a:p>
      </dgm:t>
    </dgm:pt>
    <dgm:pt modelId="{BB4A4919-C50E-4487-BB92-B09784DEA3AA}" type="parTrans" cxnId="{87A5588D-8A4E-446D-937F-42C54C8BCD84}">
      <dgm:prSet/>
      <dgm:spPr/>
      <dgm:t>
        <a:bodyPr/>
        <a:lstStyle/>
        <a:p>
          <a:endParaRPr lang="en-GB"/>
        </a:p>
      </dgm:t>
    </dgm:pt>
    <dgm:pt modelId="{FEDFBFFD-7A53-4AE5-8E24-9C6AF23D78A8}" type="sibTrans" cxnId="{87A5588D-8A4E-446D-937F-42C54C8BCD84}">
      <dgm:prSet/>
      <dgm:spPr/>
      <dgm:t>
        <a:bodyPr/>
        <a:lstStyle/>
        <a:p>
          <a:endParaRPr lang="en-GB"/>
        </a:p>
      </dgm:t>
    </dgm:pt>
    <dgm:pt modelId="{04053E87-7D2A-42D6-9D43-D79D9D5FC184}">
      <dgm:prSet/>
      <dgm:spPr/>
      <dgm:t>
        <a:bodyPr/>
        <a:lstStyle/>
        <a:p>
          <a:pPr>
            <a:buFont typeface="Symbol" panose="05050102010706020507" pitchFamily="18" charset="2"/>
            <a:buChar char=""/>
          </a:pPr>
          <a:r>
            <a:rPr lang="en-GB" dirty="0"/>
            <a:t>Compatibility of wood building products (GLT, CLT, EWP etc.) with other construction materials.</a:t>
          </a:r>
        </a:p>
      </dgm:t>
    </dgm:pt>
    <dgm:pt modelId="{D5771C58-E487-4E8D-AA82-1EBA717CB2A7}" type="parTrans" cxnId="{3D47453F-2DF4-4B94-BAD9-C25B206CE394}">
      <dgm:prSet/>
      <dgm:spPr/>
      <dgm:t>
        <a:bodyPr/>
        <a:lstStyle/>
        <a:p>
          <a:endParaRPr lang="en-GB"/>
        </a:p>
      </dgm:t>
    </dgm:pt>
    <dgm:pt modelId="{2D39ACFA-5CEB-4C46-9927-8A50B3AB7FB4}" type="sibTrans" cxnId="{3D47453F-2DF4-4B94-BAD9-C25B206CE394}">
      <dgm:prSet/>
      <dgm:spPr/>
      <dgm:t>
        <a:bodyPr/>
        <a:lstStyle/>
        <a:p>
          <a:endParaRPr lang="en-GB"/>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dgm:presLayoutVars>
          <dgm:chMax val="0"/>
          <dgm:chPref val="0"/>
          <dgm:bulletEnabled val="1"/>
        </dgm:presLayoutVars>
      </dgm:prSet>
      <dgm:spPr/>
      <dgm:t>
        <a:bodyPr/>
        <a:lstStyle/>
        <a:p>
          <a:endParaRPr lang="en-US"/>
        </a:p>
      </dgm:t>
    </dgm:pt>
    <dgm:pt modelId="{9E11164B-CC2C-47C8-B576-DFD71A43EE60}" type="pres">
      <dgm:prSet presAssocID="{46CD7DB0-BF86-48C9-A4E1-6BF59BE8574B}" presName="desTx" presStyleLbl="alignAccFollowNode1" presStyleIdx="0" presStyleCnt="2">
        <dgm:presLayoutVars>
          <dgm:bulletEnabled val="1"/>
        </dgm:presLayoutVars>
      </dgm:prSet>
      <dgm:spPr/>
      <dgm:t>
        <a:bodyPr/>
        <a:lstStyle/>
        <a:p>
          <a:endParaRPr lang="en-US"/>
        </a:p>
      </dgm:t>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dgm:presLayoutVars>
          <dgm:chMax val="0"/>
          <dgm:chPref val="0"/>
          <dgm:bulletEnabled val="1"/>
        </dgm:presLayoutVars>
      </dgm:prSet>
      <dgm:spPr/>
      <dgm:t>
        <a:bodyPr/>
        <a:lstStyle/>
        <a:p>
          <a:endParaRPr lang="en-US"/>
        </a:p>
      </dgm:t>
    </dgm:pt>
    <dgm:pt modelId="{C705A925-160C-46AF-9751-F1C8824A7D6E}" type="pres">
      <dgm:prSet presAssocID="{F3DFE879-D697-46ED-BC61-842716355D56}" presName="desTx" presStyleLbl="alignAccFollowNode1" presStyleIdx="1" presStyleCnt="2">
        <dgm:presLayoutVars>
          <dgm:bulletEnabled val="1"/>
        </dgm:presLayoutVars>
      </dgm:prSet>
      <dgm:spPr/>
      <dgm:t>
        <a:bodyPr/>
        <a:lstStyle/>
        <a:p>
          <a:endParaRPr lang="en-US"/>
        </a:p>
      </dgm:t>
    </dgm:pt>
  </dgm:ptLst>
  <dgm:cxnLst>
    <dgm:cxn modelId="{87A5588D-8A4E-446D-937F-42C54C8BCD84}" srcId="{46CD7DB0-BF86-48C9-A4E1-6BF59BE8574B}" destId="{96684634-837D-4BBC-8044-1E19B655B625}" srcOrd="6" destOrd="0" parTransId="{BB4A4919-C50E-4487-BB92-B09784DEA3AA}" sibTransId="{FEDFBFFD-7A53-4AE5-8E24-9C6AF23D78A8}"/>
    <dgm:cxn modelId="{F711A08E-2934-4587-873C-B6A3F3CD810F}" type="presOf" srcId="{96684634-837D-4BBC-8044-1E19B655B625}" destId="{9E11164B-CC2C-47C8-B576-DFD71A43EE60}" srcOrd="0" destOrd="6" presId="urn:microsoft.com/office/officeart/2005/8/layout/hList1"/>
    <dgm:cxn modelId="{A8575A0C-1743-4DA4-B14B-F3A7D295CDEC}" srcId="{46CD7DB0-BF86-48C9-A4E1-6BF59BE8574B}" destId="{9286E1F6-5203-4353-B6EC-5E502741C26E}" srcOrd="1" destOrd="0" parTransId="{3B3DBC25-9800-4C9F-B0A0-185213FFA49F}" sibTransId="{F49CD7F4-BEEC-487C-9F1C-BE168CC77065}"/>
    <dgm:cxn modelId="{09DD3D1E-E683-4C9A-9F38-05293B26F948}" srcId="{46CD7DB0-BF86-48C9-A4E1-6BF59BE8574B}" destId="{0A0F1BF0-35B0-4296-A28B-377DFCECF4F3}" srcOrd="5" destOrd="0" parTransId="{B928A15C-C37D-481E-AA22-A8E1985D2BA2}" sibTransId="{F6B7437B-2C43-4155-A696-4809B9345A59}"/>
    <dgm:cxn modelId="{6313B05C-DF9B-408C-A567-896FF95685A3}" type="presOf" srcId="{C011420D-6C24-4E51-B73D-BF2E89A8A88B}" destId="{C705A925-160C-46AF-9751-F1C8824A7D6E}" srcOrd="0" destOrd="2" presId="urn:microsoft.com/office/officeart/2005/8/layout/hList1"/>
    <dgm:cxn modelId="{3AC5F4E5-349D-40FB-BD7F-8F345FC97CF1}" type="presOf" srcId="{46CD7DB0-BF86-48C9-A4E1-6BF59BE8574B}" destId="{99005F0C-6AA2-4A5A-92E9-88CCC4134124}" srcOrd="0" destOrd="0" presId="urn:microsoft.com/office/officeart/2005/8/layout/hList1"/>
    <dgm:cxn modelId="{DC1CCF8C-0141-413F-91D2-E23741BE53D4}" srcId="{46CD7DB0-BF86-48C9-A4E1-6BF59BE8574B}" destId="{1D058A55-BDDF-48B3-8C3F-8E690E7ACB68}" srcOrd="2" destOrd="0" parTransId="{310433CD-8257-4E53-9078-B9D1FA16C15A}" sibTransId="{E2661B3D-9E87-4332-BF36-0C4E4CBB3C4A}"/>
    <dgm:cxn modelId="{6795B960-53FB-4B65-964F-66BCCC8F6A35}" type="presOf" srcId="{F3DFE879-D697-46ED-BC61-842716355D56}" destId="{E0D17CCE-8D8C-4D64-B866-8C2065A271E9}" srcOrd="0" destOrd="0" presId="urn:microsoft.com/office/officeart/2005/8/layout/hList1"/>
    <dgm:cxn modelId="{DC042166-9F37-4852-B599-5ECF787E4103}" srcId="{46CD7DB0-BF86-48C9-A4E1-6BF59BE8574B}" destId="{0139710E-35D5-4E34-8118-34CA1E1397A9}" srcOrd="3" destOrd="0" parTransId="{C555CFAC-7C95-4FB6-AE3E-6CEBDE32F2A9}" sibTransId="{6484256D-D921-4B25-9003-10135F3E6711}"/>
    <dgm:cxn modelId="{672B92AA-6809-4E82-A0BC-857378AFB140}" type="presOf" srcId="{9286E1F6-5203-4353-B6EC-5E502741C26E}" destId="{9E11164B-CC2C-47C8-B576-DFD71A43EE60}" srcOrd="0" destOrd="1" presId="urn:microsoft.com/office/officeart/2005/8/layout/hList1"/>
    <dgm:cxn modelId="{A053B8BC-7214-457A-BE8E-57582E1EDD91}" type="presOf" srcId="{0139710E-35D5-4E34-8118-34CA1E1397A9}" destId="{9E11164B-CC2C-47C8-B576-DFD71A43EE60}" srcOrd="0" destOrd="3" presId="urn:microsoft.com/office/officeart/2005/8/layout/hList1"/>
    <dgm:cxn modelId="{DF613CC2-9F99-4087-B389-97A03EFED961}" type="presOf" srcId="{2A58E80A-9F87-4912-9574-53C52BD899E6}" destId="{C705A925-160C-46AF-9751-F1C8824A7D6E}" srcOrd="0" destOrd="0"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8A6B4633-84DF-42FC-BB5E-1D22878361B9}" srcId="{F3DFE879-D697-46ED-BC61-842716355D56}" destId="{4B89AE7E-A068-4B84-A4A3-28F54540F6DE}" srcOrd="1" destOrd="0" parTransId="{337D8E87-9971-4C9C-BDE2-216B2FB19A40}" sibTransId="{77DCFE2B-0118-43D7-9AEC-ED1907520165}"/>
    <dgm:cxn modelId="{61ED0C52-CD0D-4C9D-B702-484F0FC3F2BD}" type="presOf" srcId="{853D0FE7-7621-434A-AEFF-AAA1EBFE0A47}" destId="{9E11164B-CC2C-47C8-B576-DFD71A43EE60}" srcOrd="0" destOrd="0" presId="urn:microsoft.com/office/officeart/2005/8/layout/hList1"/>
    <dgm:cxn modelId="{7D879530-DDCE-4561-B4C3-2FFB831A743A}" type="presOf" srcId="{4B89AE7E-A068-4B84-A4A3-28F54540F6DE}" destId="{C705A925-160C-46AF-9751-F1C8824A7D6E}" srcOrd="0" destOrd="1"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2EE6309F-8193-4E0B-AF88-7C58A5E562EE}" type="presOf" srcId="{2DD247B7-BFEF-46B0-913E-852207BE3FEA}" destId="{C705A925-160C-46AF-9751-F1C8824A7D6E}" srcOrd="0" destOrd="3" presId="urn:microsoft.com/office/officeart/2005/8/layout/hList1"/>
    <dgm:cxn modelId="{2553CC81-E6B3-4708-875D-1C3DCF6639C9}" srcId="{46CD7DB0-BF86-48C9-A4E1-6BF59BE8574B}" destId="{853D0FE7-7621-434A-AEFF-AAA1EBFE0A47}" srcOrd="0" destOrd="0" parTransId="{7B34701D-DD42-44AC-B1D8-813AEF975F7C}" sibTransId="{78E10BE7-D26C-42C2-8173-66336F73EE39}"/>
    <dgm:cxn modelId="{E8589FE5-9A2E-49A8-99F0-E37C3327C451}" type="presOf" srcId="{1D058A55-BDDF-48B3-8C3F-8E690E7ACB68}" destId="{9E11164B-CC2C-47C8-B576-DFD71A43EE60}" srcOrd="0" destOrd="2" presId="urn:microsoft.com/office/officeart/2005/8/layout/hList1"/>
    <dgm:cxn modelId="{16AD073E-0D86-4839-8D1B-3DE39CBF5B51}" type="presOf" srcId="{1FC7E555-271F-4F12-80E4-861EDC007365}" destId="{6A4C28A9-9DD4-423E-AAEE-1CDF5CF8B59D}" srcOrd="0" destOrd="0" presId="urn:microsoft.com/office/officeart/2005/8/layout/hList1"/>
    <dgm:cxn modelId="{8DE9314B-50B6-4C1B-BF16-D441C389D965}" type="presOf" srcId="{04053E87-7D2A-42D6-9D43-D79D9D5FC184}" destId="{9E11164B-CC2C-47C8-B576-DFD71A43EE60}" srcOrd="0" destOrd="7" presId="urn:microsoft.com/office/officeart/2005/8/layout/hList1"/>
    <dgm:cxn modelId="{3B072A5F-60E7-47FD-AC83-1036FA845FA1}" type="presOf" srcId="{0A0F1BF0-35B0-4296-A28B-377DFCECF4F3}" destId="{9E11164B-CC2C-47C8-B576-DFD71A43EE60}" srcOrd="0" destOrd="5" presId="urn:microsoft.com/office/officeart/2005/8/layout/hList1"/>
    <dgm:cxn modelId="{3DABF3FE-EF7C-40F0-BBF4-B28657F869F9}" srcId="{1FC7E555-271F-4F12-80E4-861EDC007365}" destId="{46CD7DB0-BF86-48C9-A4E1-6BF59BE8574B}" srcOrd="0" destOrd="0" parTransId="{6C3CCCAB-36B1-4407-BCA9-9F526CB2A802}" sibTransId="{5185A791-8230-4005-A330-F309F216DDE4}"/>
    <dgm:cxn modelId="{5A259CC5-845F-4F3D-8901-39EF7D14FE75}" type="presOf" srcId="{54754FD3-894D-45C0-A96B-5BCC2557117B}" destId="{9E11164B-CC2C-47C8-B576-DFD71A43EE60}" srcOrd="0" destOrd="4" presId="urn:microsoft.com/office/officeart/2005/8/layout/hList1"/>
    <dgm:cxn modelId="{3D47453F-2DF4-4B94-BAD9-C25B206CE394}" srcId="{46CD7DB0-BF86-48C9-A4E1-6BF59BE8574B}" destId="{04053E87-7D2A-42D6-9D43-D79D9D5FC184}" srcOrd="7" destOrd="0" parTransId="{D5771C58-E487-4E8D-AA82-1EBA717CB2A7}" sibTransId="{2D39ACFA-5CEB-4C46-9927-8A50B3AB7FB4}"/>
    <dgm:cxn modelId="{CD23F6D1-3C83-4277-B377-A31A5A33DB73}" srcId="{46CD7DB0-BF86-48C9-A4E1-6BF59BE8574B}" destId="{54754FD3-894D-45C0-A96B-5BCC2557117B}" srcOrd="4" destOrd="0" parTransId="{D4571769-5614-45A4-9A17-DFE4D2D7008D}" sibTransId="{1C280DB3-06EE-408A-850F-2C8B099B3F96}"/>
    <dgm:cxn modelId="{E4EC5F84-FF93-45BE-B9A3-ECDE7F9D21BE}" srcId="{F3DFE879-D697-46ED-BC61-842716355D56}" destId="{2DD247B7-BFEF-46B0-913E-852207BE3FEA}" srcOrd="3" destOrd="0" parTransId="{BF8330C1-9B7A-4BB0-BE3C-D99E71F22DD2}" sibTransId="{79E847DB-91E3-4EDB-9944-0266ABA20A54}"/>
    <dgm:cxn modelId="{C169E3C5-BCE9-4D99-8406-480841E6E9C7}" srcId="{F3DFE879-D697-46ED-BC61-842716355D56}" destId="{C011420D-6C24-4E51-B73D-BF2E89A8A88B}" srcOrd="2" destOrd="0" parTransId="{956949CB-16B9-408E-AFB7-0FA9024F62EC}" sibTransId="{4E47785B-9114-4922-ABD2-7104596890AA}"/>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lvl="0" algn="l" defTabSz="800100">
            <a:lnSpc>
              <a:spcPct val="90000"/>
            </a:lnSpc>
            <a:spcBef>
              <a:spcPct val="0"/>
            </a:spcBef>
            <a:spcAft>
              <a:spcPct val="35000"/>
            </a:spcAft>
          </a:pPr>
          <a:r>
            <a:rPr lang="en-US" sz="1800" kern="1200" dirty="0">
              <a:solidFill>
                <a:prstClr val="black"/>
              </a:solidFill>
              <a:latin typeface="Speak Pro" panose="020F0502020204030204"/>
              <a:ea typeface="+mn-ea"/>
              <a:cs typeface="+mn-cs"/>
            </a:rPr>
            <a:t>Develop new training content on energy efficient wood construction methods and applications. </a:t>
          </a:r>
          <a:endParaRPr lang="es-ES" sz="18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lvl="0" algn="l" defTabSz="800100">
            <a:lnSpc>
              <a:spcPct val="90000"/>
            </a:lnSpc>
            <a:spcBef>
              <a:spcPct val="0"/>
            </a:spcBef>
            <a:spcAft>
              <a:spcPct val="35000"/>
            </a:spcAft>
          </a:pPr>
          <a:r>
            <a:rPr lang="en-US" sz="1800" kern="1200">
              <a:solidFill>
                <a:schemeClr val="tx1"/>
              </a:solidFill>
            </a:rPr>
            <a:t>Develop teaching materials, VET integration guidelines, and trainer’s guide to support VET providers to integrate new woodworking technologies and processes into their WBL and apprenticeships offerings.</a:t>
          </a:r>
          <a:endParaRPr lang="de-DE" sz="18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lvl="0" algn="l" defTabSz="800100">
            <a:lnSpc>
              <a:spcPct val="90000"/>
            </a:lnSpc>
            <a:spcBef>
              <a:spcPct val="0"/>
            </a:spcBef>
            <a:spcAft>
              <a:spcPct val="35000"/>
            </a:spcAft>
          </a:pPr>
          <a:r>
            <a:rPr lang="en-US" sz="1800" kern="1200" dirty="0">
              <a:solidFill>
                <a:prstClr val="black"/>
              </a:solidFill>
              <a:latin typeface="Speak Pro" panose="020F0502020204030204"/>
              <a:ea typeface="+mn-ea"/>
              <a:cs typeface="+mn-cs"/>
            </a:rPr>
            <a:t>Improve cooperation between VET providers and businesses to provide opportunities that will enable learners to apply the acquired knowledge and skills in real-life workplace situations.</a:t>
          </a:r>
          <a:endParaRPr lang="es-ES" sz="1800" kern="1200" dirty="0">
            <a:solidFill>
              <a:prstClr val="black"/>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Construction sector employers</a:t>
          </a: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&amp; WBL Apprentices in construction sector</a:t>
          </a: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&amp; WBL providers</a:t>
          </a: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hq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VET authorities &amp; career guidance bodies</a:t>
          </a: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tx1"/>
              </a:solidFill>
              <a:latin typeface="+mn-lt"/>
            </a:rPr>
            <a:t>Sector representatives and policy makers</a:t>
          </a: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a:solidFill>
                <a:schemeClr val="tx1"/>
              </a:solidFill>
              <a:latin typeface="+mn-lt"/>
            </a:rPr>
            <a:t>Associations, Networks &amp; Social partners</a:t>
          </a: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372592" y="921460"/>
          <a:ext cx="1562334" cy="1368130"/>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486328" y="2562189"/>
          <a:ext cx="329212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b="1"/>
          </a:pPr>
          <a:r>
            <a:rPr lang="es-ES" sz="2100" b="1" kern="1200" dirty="0">
              <a:effectLst/>
              <a:latin typeface="Bahnschrift SemiBold SemiConden" panose="020B0502040204020203" pitchFamily="34" charset="0"/>
            </a:rPr>
            <a:t>O1 UPWOOD </a:t>
          </a:r>
          <a:r>
            <a:rPr lang="en-GB" sz="2100" b="1" kern="1200" noProof="0" dirty="0">
              <a:effectLst/>
              <a:latin typeface="Bahnschrift SemiBold SemiConden" panose="020B0502040204020203" pitchFamily="34" charset="0"/>
            </a:rPr>
            <a:t>work-based</a:t>
          </a:r>
          <a:r>
            <a:rPr lang="es-ES" sz="2100" b="1" kern="1200" dirty="0">
              <a:effectLst/>
              <a:latin typeface="Bahnschrift SemiBold SemiConden" panose="020B0502040204020203" pitchFamily="34" charset="0"/>
            </a:rPr>
            <a:t> </a:t>
          </a:r>
          <a:r>
            <a:rPr lang="en-GB" sz="2100" b="1" kern="1200" noProof="0" dirty="0">
              <a:effectLst/>
              <a:latin typeface="Bahnschrift SemiBold SemiConden" panose="020B0502040204020203" pitchFamily="34" charset="0"/>
            </a:rPr>
            <a:t>learning outcomes</a:t>
          </a:r>
        </a:p>
      </dsp:txBody>
      <dsp:txXfrm>
        <a:off x="486328" y="2562189"/>
        <a:ext cx="3292121" cy="647367"/>
      </dsp:txXfrm>
    </dsp:sp>
    <dsp:sp modelId="{98670840-0329-4479-BC9E-FBB20689B381}">
      <dsp:nvSpPr>
        <dsp:cNvPr id="0" name=""/>
        <dsp:cNvSpPr/>
      </dsp:nvSpPr>
      <dsp:spPr>
        <a:xfrm>
          <a:off x="531617" y="3481985"/>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b="1" kern="1200" dirty="0"/>
            <a:t>Analysis of current and future skills and knowledge needs leading to the development of learning outcomes.</a:t>
          </a:r>
          <a:endParaRPr lang="es-ES" sz="1600" kern="1200" dirty="0"/>
        </a:p>
      </dsp:txBody>
      <dsp:txXfrm>
        <a:off x="531617" y="3481985"/>
        <a:ext cx="3064023" cy="1697270"/>
      </dsp:txXfrm>
    </dsp:sp>
    <dsp:sp modelId="{9D6C4125-FA12-4B07-AA07-87A6395B0533}">
      <dsp:nvSpPr>
        <dsp:cNvPr id="0" name=""/>
        <dsp:cNvSpPr/>
      </dsp:nvSpPr>
      <dsp:spPr>
        <a:xfrm>
          <a:off x="6672887" y="1127840"/>
          <a:ext cx="1164332" cy="1150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696060" y="2367986"/>
          <a:ext cx="5110273"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and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dsp:txBody>
      <dsp:txXfrm>
        <a:off x="4696060" y="2367986"/>
        <a:ext cx="5110273" cy="647367"/>
      </dsp:txXfrm>
    </dsp:sp>
    <dsp:sp modelId="{22B52FA8-323D-4237-8579-6C0956CDE855}">
      <dsp:nvSpPr>
        <dsp:cNvPr id="0" name=""/>
        <dsp:cNvSpPr/>
      </dsp:nvSpPr>
      <dsp:spPr>
        <a:xfrm>
          <a:off x="4712676" y="3417902"/>
          <a:ext cx="5195639" cy="214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b="1" kern="1200" dirty="0"/>
            <a:t>Development of the structure of a curriculum on innovative, energy efficient woodworking technologies, </a:t>
          </a:r>
          <a:r>
            <a:rPr lang="en-GB" sz="1600" b="1" kern="1200" noProof="0" dirty="0"/>
            <a:t>methods, and practical applications.</a:t>
          </a:r>
          <a:endParaRPr lang="en-GB" sz="1600" kern="1200" noProof="0" dirty="0"/>
        </a:p>
        <a:p>
          <a:pPr lvl="0" algn="ctr" defTabSz="711200">
            <a:lnSpc>
              <a:spcPct val="100000"/>
            </a:lnSpc>
            <a:spcBef>
              <a:spcPct val="0"/>
            </a:spcBef>
            <a:spcAft>
              <a:spcPct val="35000"/>
            </a:spcAft>
          </a:pPr>
          <a:r>
            <a:rPr lang="en-US" sz="1600" b="1" kern="1200" dirty="0"/>
            <a:t>Creation of corresponding pedagogical materials to be offered as Open Education Resources.</a:t>
          </a:r>
          <a:endParaRPr lang="es-ES" sz="1600" kern="1200" dirty="0"/>
        </a:p>
      </dsp:txBody>
      <dsp:txXfrm>
        <a:off x="4712676" y="3417902"/>
        <a:ext cx="5195639" cy="2146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80935" y="710584"/>
          <a:ext cx="1509048" cy="15090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0" y="2396100"/>
          <a:ext cx="4311566" cy="93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dsp:txBody>
      <dsp:txXfrm>
        <a:off x="0" y="2396100"/>
        <a:ext cx="4311566" cy="936188"/>
      </dsp:txXfrm>
    </dsp:sp>
    <dsp:sp modelId="{487F79D7-FB55-41FC-A143-A3D5CDEC3469}">
      <dsp:nvSpPr>
        <dsp:cNvPr id="0" name=""/>
        <dsp:cNvSpPr/>
      </dsp:nvSpPr>
      <dsp:spPr>
        <a:xfrm>
          <a:off x="7501" y="3248556"/>
          <a:ext cx="4311566" cy="97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7501" y="3248556"/>
        <a:ext cx="4311566" cy="971455"/>
      </dsp:txXfrm>
    </dsp:sp>
    <dsp:sp modelId="{426BE73A-46E6-404E-89AD-58C69354C72D}">
      <dsp:nvSpPr>
        <dsp:cNvPr id="0" name=""/>
        <dsp:cNvSpPr/>
      </dsp:nvSpPr>
      <dsp:spPr>
        <a:xfrm>
          <a:off x="6999581" y="760117"/>
          <a:ext cx="1509048" cy="15090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81092" y="2270292"/>
          <a:ext cx="5490780" cy="93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dsp:txBody>
      <dsp:txXfrm>
        <a:off x="5081092" y="2270292"/>
        <a:ext cx="5490780" cy="938857"/>
      </dsp:txXfrm>
    </dsp:sp>
    <dsp:sp modelId="{92A671D0-B4CE-4333-977F-B01118B1280A}">
      <dsp:nvSpPr>
        <dsp:cNvPr id="0" name=""/>
        <dsp:cNvSpPr/>
      </dsp:nvSpPr>
      <dsp:spPr>
        <a:xfrm>
          <a:off x="5114163" y="3266599"/>
          <a:ext cx="5255627" cy="97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 as well for supporting the integration of construction woodworking skills into occupational standards.</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5114163" y="3266599"/>
        <a:ext cx="5255627" cy="971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D63E-AEF4-47DE-AA5F-C575543BB2E9}">
      <dsp:nvSpPr>
        <dsp:cNvPr id="0" name=""/>
        <dsp:cNvSpPr/>
      </dsp:nvSpPr>
      <dsp:spPr>
        <a:xfrm>
          <a:off x="49" y="148887"/>
          <a:ext cx="4700141" cy="66340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b="0" kern="1200" dirty="0">
              <a:solidFill>
                <a:schemeClr val="bg1"/>
              </a:solidFill>
              <a:latin typeface="Adobe Heiti Std R" panose="020B0400000000000000" pitchFamily="34" charset="-128"/>
              <a:ea typeface="Adobe Heiti Std R" panose="020B0400000000000000" pitchFamily="34" charset="-128"/>
            </a:rPr>
            <a:t>LU1: Qualities of wood and its various applications in construction</a:t>
          </a:r>
        </a:p>
      </dsp:txBody>
      <dsp:txXfrm>
        <a:off x="49" y="148887"/>
        <a:ext cx="4700141" cy="663407"/>
      </dsp:txXfrm>
    </dsp:sp>
    <dsp:sp modelId="{1D293B13-86C5-432E-A681-F5CB3F6A11B8}">
      <dsp:nvSpPr>
        <dsp:cNvPr id="0" name=""/>
        <dsp:cNvSpPr/>
      </dsp:nvSpPr>
      <dsp:spPr>
        <a:xfrm>
          <a:off x="49" y="812294"/>
          <a:ext cx="4700141" cy="31498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Wood properties (physical-mechanical, technological, operational, etc.), its limitations and wood construction physics.</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Possibilities of improving the properties of the wood and wood protection, durability.</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Availability and environmental friendliness of wood as a building material.</a:t>
          </a:r>
        </a:p>
      </dsp:txBody>
      <dsp:txXfrm>
        <a:off x="49" y="812294"/>
        <a:ext cx="4700141" cy="3149887"/>
      </dsp:txXfrm>
    </dsp:sp>
    <dsp:sp modelId="{F36B8218-887C-4CCC-9285-CEBC5F8448E4}">
      <dsp:nvSpPr>
        <dsp:cNvPr id="0" name=""/>
        <dsp:cNvSpPr/>
      </dsp:nvSpPr>
      <dsp:spPr>
        <a:xfrm>
          <a:off x="5128983" y="176186"/>
          <a:ext cx="4700141" cy="663407"/>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LU2: </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Timber construction, renovation and deconstruction </a:t>
          </a:r>
        </a:p>
      </dsp:txBody>
      <dsp:txXfrm>
        <a:off x="5128983" y="176186"/>
        <a:ext cx="4700141" cy="663407"/>
      </dsp:txXfrm>
    </dsp:sp>
    <dsp:sp modelId="{CCE2EF00-CA9D-4491-B0AE-730A827091CB}">
      <dsp:nvSpPr>
        <dsp:cNvPr id="0" name=""/>
        <dsp:cNvSpPr/>
      </dsp:nvSpPr>
      <dsp:spPr>
        <a:xfrm>
          <a:off x="5128983" y="839604"/>
          <a:ext cx="4700141" cy="3149887"/>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Performance and durability of wooden structures.</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Guidelines on work with sawn materials, wood-based panel and engineered wood products (EWP).</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Guidelines on work with Glued Laminated Timber (GLT) and Cross Laminated Timber (CLT).</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Guidelines on work with different construction products (windows, doors, etc.).</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Use of connectors and adhesives.</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Restoration, reconstruction and dismantling of wooden elements.</a:t>
          </a:r>
        </a:p>
        <a:p>
          <a:pPr marL="171450" lvl="1" indent="-171450" algn="l" defTabSz="755650">
            <a:lnSpc>
              <a:spcPct val="90000"/>
            </a:lnSpc>
            <a:spcBef>
              <a:spcPct val="0"/>
            </a:spcBef>
            <a:spcAft>
              <a:spcPct val="15000"/>
            </a:spcAft>
            <a:buFont typeface="Symbol" panose="05050102010706020507" pitchFamily="18" charset="2"/>
            <a:buChar char="••"/>
          </a:pPr>
          <a:r>
            <a:rPr lang="en-GB" sz="1700" kern="1200" dirty="0"/>
            <a:t>Wooden trusses.</a:t>
          </a:r>
        </a:p>
      </dsp:txBody>
      <dsp:txXfrm>
        <a:off x="5128983" y="839604"/>
        <a:ext cx="4700141" cy="3149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49" y="201504"/>
          <a:ext cx="4700141" cy="682558"/>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b="0" kern="1200" dirty="0">
              <a:solidFill>
                <a:prstClr val="white"/>
              </a:solidFill>
              <a:latin typeface="Adobe Heiti Std R" panose="020B0400000000000000" pitchFamily="34" charset="-128"/>
              <a:ea typeface="Adobe Heiti Std R" panose="020B0400000000000000" pitchFamily="34" charset="-128"/>
              <a:cs typeface="+mn-cs"/>
            </a:rPr>
            <a:t>LU3: On-site wood construction assembling management</a:t>
          </a:r>
        </a:p>
      </dsp:txBody>
      <dsp:txXfrm>
        <a:off x="49" y="201504"/>
        <a:ext cx="4700141" cy="682558"/>
      </dsp:txXfrm>
    </dsp:sp>
    <dsp:sp modelId="{9E11164B-CC2C-47C8-B576-DFD71A43EE60}">
      <dsp:nvSpPr>
        <dsp:cNvPr id="0" name=""/>
        <dsp:cNvSpPr/>
      </dsp:nvSpPr>
      <dsp:spPr>
        <a:xfrm>
          <a:off x="49" y="884063"/>
          <a:ext cx="4700141" cy="29865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Work planning and team management.</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Workspace organization – ergonomic and labour safety.</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Transporting and storing structures on building site.</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Architectural design – drawings and schemes.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Building physics, installing of vapour barrier and risks of the resulting condensation.</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Fire safety and protection solutions.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Wood based thermal and sound insulation in assembling process.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Compatibility of wood building products (GLT, CLT, EWP etc.) with other construction materials.</a:t>
          </a:r>
        </a:p>
      </dsp:txBody>
      <dsp:txXfrm>
        <a:off x="49" y="884063"/>
        <a:ext cx="4700141" cy="2986560"/>
      </dsp:txXfrm>
    </dsp:sp>
    <dsp:sp modelId="{E0D17CCE-8D8C-4D64-B866-8C2065A271E9}">
      <dsp:nvSpPr>
        <dsp:cNvPr id="0" name=""/>
        <dsp:cNvSpPr/>
      </dsp:nvSpPr>
      <dsp:spPr>
        <a:xfrm>
          <a:off x="5358209" y="201504"/>
          <a:ext cx="4700141" cy="682558"/>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LU4: </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Functionality and efficiency of wooden buildings </a:t>
          </a:r>
        </a:p>
      </dsp:txBody>
      <dsp:txXfrm>
        <a:off x="5358209" y="201504"/>
        <a:ext cx="4700141" cy="682558"/>
      </dsp:txXfrm>
    </dsp:sp>
    <dsp:sp modelId="{C705A925-160C-46AF-9751-F1C8824A7D6E}">
      <dsp:nvSpPr>
        <dsp:cNvPr id="0" name=""/>
        <dsp:cNvSpPr/>
      </dsp:nvSpPr>
      <dsp:spPr>
        <a:xfrm>
          <a:off x="5358209" y="884063"/>
          <a:ext cx="4700141" cy="298656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Energy-efficiency value of wood as a building material and wooden constructions.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Climate influence on wooden buildings.</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Trainings for plumbing, drywall construction, sealing.</a:t>
          </a:r>
        </a:p>
        <a:p>
          <a:pPr marL="171450" lvl="1" indent="-171450" algn="l" defTabSz="711200">
            <a:lnSpc>
              <a:spcPct val="90000"/>
            </a:lnSpc>
            <a:spcBef>
              <a:spcPct val="0"/>
            </a:spcBef>
            <a:spcAft>
              <a:spcPct val="15000"/>
            </a:spcAft>
            <a:buFont typeface="Symbol" panose="05050102010706020507" pitchFamily="18" charset="2"/>
            <a:buChar char="••"/>
          </a:pPr>
          <a:r>
            <a:rPr lang="en-GB" sz="1600" kern="1200" dirty="0"/>
            <a:t>Insight to heating, ventilation, air conditioning, lighting, information and communications technologies systems and its applications</a:t>
          </a:r>
          <a:br>
            <a:rPr lang="en-GB" sz="1600" kern="1200" dirty="0"/>
          </a:br>
          <a:r>
            <a:rPr lang="en-GB" sz="1600" kern="1200" dirty="0"/>
            <a:t>in modern buildings.</a:t>
          </a:r>
        </a:p>
      </dsp:txBody>
      <dsp:txXfrm>
        <a:off x="5358209" y="884063"/>
        <a:ext cx="4700141" cy="29865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07.10.2020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6</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10/7/2020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10/7/2020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10/7/2020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10/7/2020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10/7/2020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10/7/2020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10/7/2020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10/7/2020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10/7/2020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10/7/2020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10/7/2020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10/7/2020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07/10/2020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30.jpg"/><Relationship Id="rId5" Type="http://schemas.openxmlformats.org/officeDocument/2006/relationships/image" Target="../media/image27.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Up-skilling construction workers in wood construction methods for energy efficient buildings</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8" y="3794772"/>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Project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35868" y="4175478"/>
            <a:ext cx="3521263" cy="41046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sz="1200" cap="none" dirty="0">
                <a:solidFill>
                  <a:srgbClr val="FFFFFF"/>
                </a:solidFill>
                <a:latin typeface="Arial Narrow" panose="020B0606020202030204" pitchFamily="34" charset="0"/>
                <a:cs typeface="Arabic Typesetting" panose="020B0604020202020204" pitchFamily="66" charset="-78"/>
              </a:rPr>
              <a:t>2</a:t>
            </a:r>
            <a:r>
              <a:rPr lang="en-GB" sz="1200" cap="none" baseline="30000" dirty="0">
                <a:solidFill>
                  <a:srgbClr val="FFFFFF"/>
                </a:solidFill>
                <a:latin typeface="Arial Narrow" panose="020B0606020202030204" pitchFamily="34" charset="0"/>
                <a:cs typeface="Arabic Typesetting" panose="020B0604020202020204" pitchFamily="66" charset="-78"/>
              </a:rPr>
              <a:t>nd</a:t>
            </a:r>
            <a:r>
              <a:rPr lang="en-GB" sz="1200" cap="none" dirty="0">
                <a:solidFill>
                  <a:srgbClr val="FFFFFF"/>
                </a:solidFill>
                <a:latin typeface="Arial Narrow" panose="020B0606020202030204" pitchFamily="34" charset="0"/>
                <a:cs typeface="Arabic Typesetting" panose="020B0604020202020204" pitchFamily="66" charset="-78"/>
              </a:rPr>
              <a:t> Dissemination Campaign</a:t>
            </a: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Fine-tuning of learning units </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2378603792"/>
              </p:ext>
            </p:extLst>
          </p:nvPr>
        </p:nvGraphicFramePr>
        <p:xfrm>
          <a:off x="1097280" y="2137470"/>
          <a:ext cx="10058400" cy="407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942187" y="4273029"/>
            <a:ext cx="1213493" cy="19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PARTNERS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n-US" sz="1600" dirty="0">
                <a:solidFill>
                  <a:schemeClr val="tx1"/>
                </a:solidFill>
              </a:rPr>
              <a:t>Leading cluster in Graz, developing and implementing projects along the Wood value chains, with special focus on timber construction. </a:t>
            </a: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n-US" sz="1600" dirty="0">
                <a:solidFill>
                  <a:schemeClr val="tx1"/>
                </a:solidFill>
              </a:rPr>
              <a:t>Creative learning solutions company based in Athens, Greece specializing in vocational training with innovative methodologies.</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Prestigious technical education school in Latvia, provides professional education programs, including construction and woodworking.</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r>
              <a:rPr lang="en-GB" b="1" dirty="0" err="1">
                <a:solidFill>
                  <a:schemeClr val="tx1"/>
                </a:solidFill>
                <a:latin typeface="Bahnschrift Light SemiCondensed" panose="020B0502040204020203" pitchFamily="34" charset="0"/>
              </a:rPr>
              <a:t>Universitat</a:t>
            </a:r>
            <a:r>
              <a:rPr lang="en-GB" b="1" dirty="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a:solidFill>
                  <a:schemeClr val="tx1"/>
                </a:solidFill>
                <a:latin typeface="Bahnschrift Light SemiCondensed" panose="020B0502040204020203" pitchFamily="34" charset="0"/>
              </a:rPr>
              <a:t>València</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n-US" sz="1600" dirty="0">
                <a:solidFill>
                  <a:schemeClr val="tx1"/>
                </a:solidFill>
              </a:rPr>
              <a:t>Public academic institution dedicated to researching and teaching in the field of construction technologies.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err="1">
                <a:solidFill>
                  <a:schemeClr val="tx1"/>
                </a:solidFill>
                <a:latin typeface="Bahnschrift Light SemiCondensed" panose="020B0502040204020203" pitchFamily="34" charset="0"/>
              </a:rPr>
              <a:t>Woodpolis</a:t>
            </a: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Expert organization providing training and product development services for Wood construction, located in Finland.</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094796" y="381279"/>
            <a:ext cx="4968857" cy="2770493"/>
          </a:xfrm>
        </p:spPr>
        <p:txBody>
          <a:bodyPr>
            <a:normAutofit/>
          </a:bodyPr>
          <a:lstStyle/>
          <a:p>
            <a:r>
              <a:rPr lang="es-ES" sz="4600" dirty="0" smtClean="0"/>
              <a:t>CONTACT US: </a:t>
            </a:r>
            <a:r>
              <a:rPr lang="lv-LV" sz="2800" b="1" dirty="0" smtClean="0"/>
              <a:t/>
            </a:r>
            <a:br>
              <a:rPr lang="lv-LV" sz="2800" b="1" dirty="0" smtClean="0"/>
            </a:br>
            <a:r>
              <a:rPr lang="lv-LV" sz="2800" b="1" dirty="0"/>
              <a:t/>
            </a:r>
            <a:br>
              <a:rPr lang="lv-LV" sz="2800" b="1" dirty="0"/>
            </a:br>
            <a:r>
              <a:rPr lang="lv-LV" sz="2800" b="1" dirty="0" smtClean="0"/>
              <a:t/>
            </a:r>
            <a:br>
              <a:rPr lang="lv-LV" sz="2800" b="1" dirty="0" smtClean="0"/>
            </a:br>
            <a:r>
              <a:rPr lang="lv-LV" sz="3000" b="1" dirty="0" smtClean="0"/>
              <a:t>upwood2019@gmail.com</a:t>
            </a:r>
            <a:r>
              <a:rPr lang="lv-LV" sz="2400" dirty="0"/>
              <a:t/>
            </a:r>
            <a:br>
              <a:rPr lang="lv-LV" sz="2400" dirty="0"/>
            </a:br>
            <a:endParaRPr lang="en-GB" sz="24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Project coordinator: </a:t>
            </a:r>
            <a:r>
              <a:rPr kumimoji="0" lang="lv-LV" sz="22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Austria</a:t>
            </a:r>
            <a:endPar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Mag. Visnja Koscak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0">
                  <a:extLst>
                    <a:ext uri="{A12FA001-AC4F-418D-AE19-62706E023703}">
                      <ahyp:hlinkClr xmlns="" xmlns:ahyp="http://schemas.microsoft.com/office/drawing/2018/hyperlinkcolor" val="tx"/>
                    </a:ext>
                  </a:extLst>
                </a:hlinkClick>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ahnschrift SemiBold SemiConden" panose="020B0502040204020203" pitchFamily="34" charset="0"/>
                <a:ea typeface="+mn-ea"/>
                <a:cs typeface="+mn-cs"/>
              </a:rPr>
              <a:t>Follow us:</a:t>
            </a:r>
            <a:endParaRPr kumimoji="0" lang="en-GB" sz="2400" b="0" i="0" u="none" strike="noStrike" kern="1200" cap="none" spc="0" normalizeH="0" baseline="0" noProof="0" dirty="0">
              <a:ln>
                <a:noFill/>
              </a:ln>
              <a:solidFill>
                <a:prstClr val="black"/>
              </a:solidFill>
              <a:effectLst/>
              <a:uLnTx/>
              <a:uFillTx/>
              <a:latin typeface="Bahnschrift SemiBold SemiConden" panose="020B0502040204020203" pitchFamily="34" charset="0"/>
              <a:ea typeface="+mn-ea"/>
              <a:cs typeface="+mn-cs"/>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DISCLAIMER: “The European Union support for the production of this publication does not constitute an endorsement of the content which reflects the views only of the authors, and the Commissions cannot be held responsible for any use which may be made of the information held therein.”</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1761" y="288265"/>
            <a:ext cx="5708950" cy="4076317"/>
          </a:xfrm>
          <a:prstGeom prst="rect">
            <a:avLst/>
          </a:prstGeom>
        </p:spPr>
      </p:pic>
    </p:spTree>
    <p:extLst>
      <p:ext uri="{BB962C8B-B14F-4D97-AF65-F5344CB8AC3E}">
        <p14:creationId xmlns:p14="http://schemas.microsoft.com/office/powerpoint/2010/main" val="123191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n-US" b="1" dirty="0"/>
              <a:t>UPWOOD forms a Strategic Partnership improve work-based learning VET, by developing and making available educational resources to address current and emerging occupational skills needs for energy efficient and innovative woodworking construction practices. </a:t>
            </a:r>
          </a:p>
          <a:p>
            <a:pPr marL="0" indent="0" algn="just">
              <a:buNone/>
            </a:pPr>
            <a:endParaRPr lang="en-US" sz="1000" b="1" dirty="0"/>
          </a:p>
          <a:p>
            <a:pPr algn="just">
              <a:buClr>
                <a:srgbClr val="00B050"/>
              </a:buClr>
              <a:buFont typeface="Wingdings" panose="05000000000000000000" pitchFamily="2" charset="2"/>
              <a:buChar char="v"/>
            </a:pPr>
            <a:r>
              <a:rPr lang="en-US" b="1" dirty="0"/>
              <a:t> Project duration: October 2019 - March 2022</a:t>
            </a:r>
          </a:p>
          <a:p>
            <a:pPr algn="just">
              <a:buClr>
                <a:srgbClr val="00B050"/>
              </a:buClr>
              <a:buFont typeface="Wingdings" panose="05000000000000000000" pitchFamily="2" charset="2"/>
              <a:buChar char="v"/>
            </a:pPr>
            <a:r>
              <a:rPr lang="en-US" b="1" dirty="0"/>
              <a:t> Duration: 30 months</a:t>
            </a:r>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r>
              <a:rPr lang="de-DE" dirty="0"/>
              <a:t>OBJECTIVES</a:t>
            </a:r>
          </a:p>
        </p:txBody>
      </p:sp>
      <p:graphicFrame>
        <p:nvGraphicFramePr>
          <p:cNvPr id="4" name="Marcador de contenido 3">
            <a:extLst>
              <a:ext uri="{FF2B5EF4-FFF2-40B4-BE49-F238E27FC236}">
                <a16:creationId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1100314527"/>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de-DE" dirty="0"/>
              <a:t>MAIN TARGET GROUPS</a:t>
            </a:r>
          </a:p>
        </p:txBody>
      </p:sp>
      <p:graphicFrame>
        <p:nvGraphicFramePr>
          <p:cNvPr id="4" name="Diagrama 3">
            <a:extLst>
              <a:ext uri="{FF2B5EF4-FFF2-40B4-BE49-F238E27FC236}">
                <a16:creationId xmlns:a16="http://schemas.microsoft.com/office/drawing/2014/main" id="{AB4A2A16-D215-4F4A-8A26-81B913C9CB95}"/>
              </a:ext>
            </a:extLst>
          </p:cNvPr>
          <p:cNvGraphicFramePr/>
          <p:nvPr>
            <p:extLst>
              <p:ext uri="{D42A27DB-BD31-4B8C-83A1-F6EECF244321}">
                <p14:modId xmlns:p14="http://schemas.microsoft.com/office/powerpoint/2010/main" val="4083841817"/>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MAIN OUTPUTS (1/2)</a:t>
            </a:r>
          </a:p>
        </p:txBody>
      </p:sp>
      <p:graphicFrame>
        <p:nvGraphicFramePr>
          <p:cNvPr id="4" name="Diagrama 4">
            <a:extLst>
              <a:ext uri="{FF2B5EF4-FFF2-40B4-BE49-F238E27FC236}">
                <a16:creationId xmlns:a16="http://schemas.microsoft.com/office/drawing/2014/main" id="{BD09B267-C1F5-41D1-8F45-ABCE46BA659C}"/>
              </a:ext>
            </a:extLst>
          </p:cNvPr>
          <p:cNvGraphicFramePr/>
          <p:nvPr>
            <p:extLst>
              <p:ext uri="{D42A27DB-BD31-4B8C-83A1-F6EECF244321}">
                <p14:modId xmlns:p14="http://schemas.microsoft.com/office/powerpoint/2010/main" val="3592244644"/>
              </p:ext>
            </p:extLst>
          </p:nvPr>
        </p:nvGraphicFramePr>
        <p:xfrm>
          <a:off x="908064" y="1011981"/>
          <a:ext cx="10436832"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30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n-GB" dirty="0"/>
              <a:t>MAIN OUTPUTS (2/2)</a:t>
            </a:r>
          </a:p>
        </p:txBody>
      </p:sp>
      <p:graphicFrame>
        <p:nvGraphicFramePr>
          <p:cNvPr id="4" name="Diagrama 4">
            <a:extLst>
              <a:ext uri="{FF2B5EF4-FFF2-40B4-BE49-F238E27FC236}">
                <a16:creationId xmlns:a16="http://schemas.microsoft.com/office/drawing/2014/main" id="{B12DAD03-9EF8-4694-B03C-F7DAD5FCD551}"/>
              </a:ext>
            </a:extLst>
          </p:cNvPr>
          <p:cNvGraphicFramePr/>
          <p:nvPr>
            <p:extLst>
              <p:ext uri="{D42A27DB-BD31-4B8C-83A1-F6EECF244321}">
                <p14:modId xmlns:p14="http://schemas.microsoft.com/office/powerpoint/2010/main" val="401517742"/>
              </p:ext>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2</a:t>
            </a:r>
            <a:r>
              <a:rPr lang="de-DE" baseline="30000" dirty="0"/>
              <a:t>nd</a:t>
            </a:r>
            <a:r>
              <a:rPr lang="de-DE" dirty="0"/>
              <a:t> PROJECT MEETING</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44563" y="1856510"/>
            <a:ext cx="5444836" cy="4394793"/>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The second meeting of the project was foreseen to be held by the UPV, in Valencia, but due to the situation caused by the COVID-19 it had to be held online on 20th of May 2020.</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The partners addressed the intellectual outputs O1 and O2 and focused mainly on the task O2-T1 “Clustering of learning outcomes into learning units”, which has been further improved with the opinions of all partners.</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All the tasks to be carried out were reviewed and the next meeting was planned. Despite the enthusiasm of the members to meet in Liepaja (Latvia), it should be held online. </a:t>
            </a:r>
            <a:endParaRPr lang="es-E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717675" y="52371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2</a:t>
            </a:r>
            <a:r>
              <a:rPr lang="en-GB" sz="1400" b="1" baseline="30000" dirty="0">
                <a:solidFill>
                  <a:schemeClr val="tx1">
                    <a:lumMod val="75000"/>
                    <a:lumOff val="25000"/>
                  </a:schemeClr>
                </a:solidFill>
              </a:rPr>
              <a:t>nd</a:t>
            </a:r>
            <a:r>
              <a:rPr lang="en-GB" sz="1400" b="1" dirty="0">
                <a:solidFill>
                  <a:schemeClr val="tx1">
                    <a:lumMod val="75000"/>
                    <a:lumOff val="25000"/>
                  </a:schemeClr>
                </a:solidFill>
              </a:rPr>
              <a:t> project meeting (Virtual)</a:t>
            </a:r>
          </a:p>
          <a:p>
            <a:pPr algn="r"/>
            <a:r>
              <a:rPr lang="en-GB" sz="1400" b="1" dirty="0">
                <a:solidFill>
                  <a:schemeClr val="tx1">
                    <a:lumMod val="75000"/>
                    <a:lumOff val="25000"/>
                  </a:schemeClr>
                </a:solidFill>
              </a:rPr>
              <a:t>20 May 2020 </a:t>
            </a:r>
          </a:p>
        </p:txBody>
      </p:sp>
      <p:pic>
        <p:nvPicPr>
          <p:cNvPr id="7" name="Imagen 6">
            <a:extLst>
              <a:ext uri="{FF2B5EF4-FFF2-40B4-BE49-F238E27FC236}">
                <a16:creationId xmlns:a16="http://schemas.microsoft.com/office/drawing/2014/main" id="{8E8F5F19-C77C-4BF3-8904-E2009EF4AC05}"/>
              </a:ext>
            </a:extLst>
          </p:cNvPr>
          <p:cNvPicPr>
            <a:picLocks noChangeAspect="1"/>
          </p:cNvPicPr>
          <p:nvPr/>
        </p:nvPicPr>
        <p:blipFill>
          <a:blip r:embed="rId2"/>
          <a:stretch>
            <a:fillRect/>
          </a:stretch>
        </p:blipFill>
        <p:spPr>
          <a:xfrm>
            <a:off x="6635635" y="2223655"/>
            <a:ext cx="5255029" cy="27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9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Fine-tuning of learning units </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 name="Rectángulo 9">
            <a:extLst>
              <a:ext uri="{FF2B5EF4-FFF2-40B4-BE49-F238E27FC236}">
                <a16:creationId xmlns:a16="http://schemas.microsoft.com/office/drawing/2014/main" id="{03CC80CB-1D76-4F51-A22B-4F793F90DCA9}"/>
              </a:ext>
            </a:extLst>
          </p:cNvPr>
          <p:cNvSpPr/>
          <p:nvPr/>
        </p:nvSpPr>
        <p:spPr>
          <a:xfrm>
            <a:off x="1097280" y="2257061"/>
            <a:ext cx="7312202" cy="3970318"/>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During these last months of the project, the partners have been identifying the learning units for UPWOOD Open Education Resources. </a:t>
            </a:r>
            <a:r>
              <a:rPr lang="en-GB" b="1" dirty="0">
                <a:solidFill>
                  <a:schemeClr val="tx1">
                    <a:lumMod val="75000"/>
                    <a:lumOff val="25000"/>
                  </a:schemeClr>
                </a:solidFill>
              </a:rPr>
              <a:t>The learning outcomes </a:t>
            </a:r>
            <a:r>
              <a:rPr lang="en-US" b="1" dirty="0">
                <a:solidFill>
                  <a:schemeClr val="tx1">
                    <a:lumMod val="75000"/>
                    <a:lumOff val="25000"/>
                  </a:schemeClr>
                </a:solidFill>
              </a:rPr>
              <a:t>b</a:t>
            </a:r>
            <a:r>
              <a:rPr lang="en-GB" b="1" dirty="0" err="1">
                <a:solidFill>
                  <a:schemeClr val="tx1">
                    <a:lumMod val="75000"/>
                    <a:lumOff val="25000"/>
                  </a:schemeClr>
                </a:solidFill>
              </a:rPr>
              <a:t>ased</a:t>
            </a:r>
            <a:r>
              <a:rPr lang="en-GB" b="1" dirty="0">
                <a:solidFill>
                  <a:schemeClr val="tx1">
                    <a:lumMod val="75000"/>
                    <a:lumOff val="25000"/>
                  </a:schemeClr>
                </a:solidFill>
              </a:rPr>
              <a:t> on the findings of the research and survey carried in frame of the Intellectual output 1</a:t>
            </a:r>
            <a:r>
              <a:rPr lang="en-US" b="1" dirty="0">
                <a:solidFill>
                  <a:schemeClr val="tx1">
                    <a:lumMod val="75000"/>
                    <a:lumOff val="25000"/>
                  </a:schemeClr>
                </a:solidFill>
              </a:rPr>
              <a:t> during the first semester, have been</a:t>
            </a:r>
            <a:r>
              <a:rPr lang="en-GB" b="1" dirty="0">
                <a:solidFill>
                  <a:schemeClr val="tx1">
                    <a:lumMod val="75000"/>
                    <a:lumOff val="25000"/>
                  </a:schemeClr>
                </a:solidFill>
              </a:rPr>
              <a:t> group into learning units</a:t>
            </a:r>
            <a:r>
              <a:rPr lang="en-US" b="1" dirty="0">
                <a:solidFill>
                  <a:schemeClr val="tx1">
                    <a:lumMod val="75000"/>
                    <a:lumOff val="25000"/>
                  </a:schemeClr>
                </a:solidFill>
              </a:rPr>
              <a:t> that collect the set of skills, knowledge and competencies required and identified by construction sector.</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Learning units </a:t>
            </a:r>
            <a:r>
              <a:rPr lang="en-GB" b="1" dirty="0">
                <a:solidFill>
                  <a:schemeClr val="tx1">
                    <a:lumMod val="75000"/>
                    <a:lumOff val="25000"/>
                  </a:schemeClr>
                </a:solidFill>
              </a:rPr>
              <a:t>have been created following the criteria set up by the European ECVET network and it has been specified each one: the title, the list of topics of the learning unit content, learning objectives, prerequisites, amount of learning materials (lecture notes, presentations, case studies, FAQs), planned duration of the learning unit and references.</a:t>
            </a:r>
            <a:endParaRPr lang="en-US" b="1" dirty="0">
              <a:solidFill>
                <a:schemeClr val="tx1">
                  <a:lumMod val="75000"/>
                  <a:lumOff val="25000"/>
                </a:schemeClr>
              </a:solidFill>
            </a:endParaRPr>
          </a:p>
        </p:txBody>
      </p:sp>
      <p:pic>
        <p:nvPicPr>
          <p:cNvPr id="9" name="Imagen 8">
            <a:extLst>
              <a:ext uri="{FF2B5EF4-FFF2-40B4-BE49-F238E27FC236}">
                <a16:creationId xmlns:a16="http://schemas.microsoft.com/office/drawing/2014/main" id="{C5762638-88ED-496F-A92F-79D7C5CF6DAD}"/>
              </a:ext>
            </a:extLst>
          </p:cNvPr>
          <p:cNvPicPr>
            <a:picLocks noChangeAspect="1"/>
          </p:cNvPicPr>
          <p:nvPr/>
        </p:nvPicPr>
        <p:blipFill>
          <a:blip r:embed="rId2"/>
          <a:stretch>
            <a:fillRect/>
          </a:stretch>
        </p:blipFill>
        <p:spPr>
          <a:xfrm>
            <a:off x="8799227" y="2350727"/>
            <a:ext cx="2480010" cy="3504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1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Fine-tuning of learning units </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3076259318"/>
              </p:ext>
            </p:extLst>
          </p:nvPr>
        </p:nvGraphicFramePr>
        <p:xfrm>
          <a:off x="1097280" y="2169414"/>
          <a:ext cx="10058400" cy="411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erian Le Compte - Structural Models">
            <a:extLst>
              <a:ext uri="{FF2B5EF4-FFF2-40B4-BE49-F238E27FC236}">
                <a16:creationId xmlns:a16="http://schemas.microsoft.com/office/drawing/2014/main" id="{2B7EB99E-9033-4876-A7E2-883FA19418A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650145" y="4419242"/>
            <a:ext cx="1347677" cy="18612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5584" y="4462390"/>
            <a:ext cx="2896983" cy="25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254"/>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1034</Words>
  <Application>Microsoft Office PowerPoint</Application>
  <PresentationFormat>Widescreen</PresentationFormat>
  <Paragraphs>113</Paragraphs>
  <Slides>12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Adobe Heiti Std R</vt:lpstr>
      <vt:lpstr>Arabic Typesetting</vt:lpstr>
      <vt:lpstr>Arial</vt:lpstr>
      <vt:lpstr>Arial Narrow</vt:lpstr>
      <vt:lpstr>Bahnschrift</vt:lpstr>
      <vt:lpstr>Bahnschrift Light SemiCondensed</vt:lpstr>
      <vt:lpstr>Bahnschrift SemiBold SemiConden</vt:lpstr>
      <vt:lpstr>Calibri</vt:lpstr>
      <vt:lpstr>Calibri Light</vt:lpstr>
      <vt:lpstr>Speak Pro</vt:lpstr>
      <vt:lpstr>Symbol</vt:lpstr>
      <vt:lpstr>Times New Roman</vt:lpstr>
      <vt:lpstr>Wingdings</vt:lpstr>
      <vt:lpstr>RetrospectVTI</vt:lpstr>
      <vt:lpstr>Custom Design</vt:lpstr>
      <vt:lpstr>Up-skilling construction workers in wood construction methods for energy efficient buildings</vt:lpstr>
      <vt:lpstr>Project aim</vt:lpstr>
      <vt:lpstr>OBJECTIVES</vt:lpstr>
      <vt:lpstr>MAIN TARGET GROUPS</vt:lpstr>
      <vt:lpstr>MAIN OUTPUTS (1/2)</vt:lpstr>
      <vt:lpstr>MAIN OUTPUTS (2/2)</vt:lpstr>
      <vt:lpstr>2nd PROJECT MEETING</vt:lpstr>
      <vt:lpstr>ACTIVITY PROGRESS</vt:lpstr>
      <vt:lpstr>ACTIVITY PROGRESS</vt:lpstr>
      <vt:lpstr>ACTIVITY PROGRESS</vt:lpstr>
      <vt:lpstr>PARTNERS</vt:lpstr>
      <vt:lpstr>CONTACT US:    upwood2019@gmail.com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Lietotajs</cp:lastModifiedBy>
  <cp:revision>51</cp:revision>
  <dcterms:created xsi:type="dcterms:W3CDTF">2020-03-06T12:06:07Z</dcterms:created>
  <dcterms:modified xsi:type="dcterms:W3CDTF">2020-10-07T11:09:25Z</dcterms:modified>
</cp:coreProperties>
</file>