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70" r:id="rId11"/>
  </p:sldIdLst>
  <p:sldSz cx="18288000" cy="10287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Glacial Indifference" panose="020B0604020202020204" charset="0"/>
      <p:regular r:id="rId18"/>
    </p:embeddedFont>
    <p:embeddedFont>
      <p:font typeface="Glacial Indifference Bold" panose="020B0604020202020204" charset="0"/>
      <p:regular r:id="rId19"/>
    </p:embeddedFont>
    <p:embeddedFont>
      <p:font typeface="League Spartan" panose="020B0604020202020204" charset="0"/>
      <p:regular r:id="rId20"/>
    </p:embeddedFont>
    <p:embeddedFont>
      <p:font typeface="Verdana" panose="020B060403050404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7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1548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304904"/>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1: </a:t>
              </a:r>
            </a:p>
            <a:p>
              <a:r>
                <a:rPr lang="fi-FI" sz="2400" spc="150" dirty="0">
                  <a:solidFill>
                    <a:srgbClr val="FEFFF8"/>
                  </a:solidFill>
                  <a:latin typeface="Glacial Indifference Bold"/>
                </a:rPr>
                <a:t>PUUN ENERGIATEHOKKUUSARVO RAKENNUSMATERIAALINA JA PUURAKENTEINA</a:t>
              </a:r>
              <a:endParaRPr lang="es-ES" sz="2400" spc="150" dirty="0">
                <a:solidFill>
                  <a:srgbClr val="FEFFF8"/>
                </a:solidFill>
                <a:latin typeface="Glacial Indifference Bold"/>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OPINTOYKSIKKÖ 4: </a:t>
              </a:r>
              <a:r>
                <a:rPr lang="en-GB" sz="2400" spc="150" dirty="0">
                  <a:solidFill>
                    <a:srgbClr val="FEFFF8"/>
                  </a:solidFill>
                  <a:latin typeface="Glacial Indifference Bold"/>
                </a:rPr>
                <a:t>PUURAKENNUSTEN TOIMIVUUS JA TEHOKKUUS</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760936"/>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Rakennuksen energiankulutuksessa olisi otettava huomioon eri näkökohdat, sertifioinnin myöntämiselle olisi luotava tekniset ja hallinnolliset ehdot ja koko kansallisella alueella olisi asetettava yhteinen kehys energiatehokkuusmerkinnän muodossa.</a:t>
            </a:r>
          </a:p>
          <a:p>
            <a:pPr algn="just">
              <a:lnSpc>
                <a:spcPts val="3359"/>
              </a:lnSpc>
              <a:spcAft>
                <a:spcPts val="600"/>
              </a:spcAft>
            </a:pPr>
            <a:r>
              <a:rPr lang="fi-FI" sz="2400" spc="120" dirty="0">
                <a:solidFill>
                  <a:srgbClr val="456A2C"/>
                </a:solidFill>
                <a:latin typeface="Glacial Indifference"/>
              </a:rPr>
              <a:t>Rakennuksen energiatehokkuuden tunteminen tarkoittaa sitä energiankulutuksen arvoa, jonka rakennus tarvitsee energiatarpeen täyttämiseksi normaaleissa asumis- ja käyttöoloissa.</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6490"/>
            <a:chOff x="0" y="0"/>
            <a:chExt cx="21640800" cy="1155319"/>
          </a:xfrm>
        </p:grpSpPr>
        <p:sp>
          <p:nvSpPr>
            <p:cNvPr id="5" name="TextBox 5"/>
            <p:cNvSpPr txBox="1"/>
            <p:nvPr/>
          </p:nvSpPr>
          <p:spPr>
            <a:xfrm>
              <a:off x="11497147" y="428625"/>
              <a:ext cx="10143653" cy="726694"/>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67836"/>
            </a:xfrm>
            <a:prstGeom prst="rect">
              <a:avLst/>
            </a:prstGeom>
          </p:spPr>
          <p:txBody>
            <a:bodyPr lIns="0" tIns="0" rIns="0" bIns="0" rtlCol="0" anchor="t">
              <a:spAutoFit/>
            </a:bodyPr>
            <a:lstStyle/>
            <a:p>
              <a:pPr>
                <a:lnSpc>
                  <a:spcPts val="8370"/>
                </a:lnSpc>
              </a:pPr>
              <a:r>
                <a:rPr lang="es-ES" sz="4800" spc="150" dirty="0">
                  <a:solidFill>
                    <a:srgbClr val="FEFFF8"/>
                  </a:solidFill>
                  <a:latin typeface="Arial Black" panose="020B0A04020102020204" pitchFamily="34" charset="0"/>
                </a:rPr>
                <a:t>ENERGIATEHOKKUUSTODISTUKSET</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pic>
        <p:nvPicPr>
          <p:cNvPr id="1026" name="Picture 2" descr="Are energy efficiency standards too complicated?">
            <a:extLst>
              <a:ext uri="{FF2B5EF4-FFF2-40B4-BE49-F238E27FC236}">
                <a16:creationId xmlns:a16="http://schemas.microsoft.com/office/drawing/2014/main" id="{17E5AFAB-9D13-41C5-81EF-5B2CABDD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903" y="5302700"/>
            <a:ext cx="5396039" cy="3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Lämmönläpäisyn</a:t>
              </a:r>
              <a:r>
                <a:rPr lang="en-US" sz="2400" spc="120" dirty="0">
                  <a:solidFill>
                    <a:srgbClr val="456A2C"/>
                  </a:solidFill>
                  <a:latin typeface="Glacial Indifference"/>
                </a:rPr>
                <a:t> </a:t>
              </a:r>
              <a:r>
                <a:rPr lang="en-US" sz="2400" spc="120" dirty="0" err="1">
                  <a:solidFill>
                    <a:srgbClr val="456A2C"/>
                  </a:solidFill>
                  <a:latin typeface="Glacial Indifference"/>
                </a:rPr>
                <a:t>periaatteet</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Lämpöeristys</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Lämpösillat</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Energitehokkuustodistukset</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Arial Black" panose="020B0A04020102020204" pitchFamily="34" charset="0"/>
                </a:rPr>
                <a:t>KÄSITELTÄVÄT AIHEET</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426C23CE-EDA9-44A2-8328-CF7BAE4B376B}"/>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8813054"/>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On tärkeää ymmärtää materiaalien käyttäytyminen lämmönsiirron kannalta. Nämä arvot ovat hyödyllisiä rakennuksen kaikkien läpinäkymättömien osien lämpöhäviön laskemisessa ja rakennuksen jokaisen kotelointijärjestelmän suunnittelussa, ottaen huomioon katot, vaakasuorat väliseinät, pystysuorat väliseinät, julkisivun seinät ja jopa kaikki julkisivun aukot, jotta vältytään mahdollisimman suurelta lämpöhäviöltä.</a:t>
            </a:r>
            <a:endParaRPr lang="en-GB" sz="2400" spc="120" dirty="0">
              <a:solidFill>
                <a:srgbClr val="456A2C"/>
              </a:solidFill>
              <a:latin typeface="Glacial Indifference"/>
            </a:endParaRPr>
          </a:p>
          <a:p>
            <a:pPr algn="just">
              <a:lnSpc>
                <a:spcPts val="3359"/>
              </a:lnSpc>
              <a:spcAft>
                <a:spcPts val="600"/>
              </a:spcAft>
            </a:pPr>
            <a:r>
              <a:rPr lang="fi-FI" sz="2400" spc="120" dirty="0">
                <a:solidFill>
                  <a:srgbClr val="456A2C"/>
                </a:solidFill>
                <a:latin typeface="Glacial Indifference"/>
              </a:rPr>
              <a:t>Näiden periaatteiden ymmärtämiseksi on tärkeää huomioida seuraavat termit: lämpöenergia, lämmönjohtavuus (k) tai (λ), lämmönjohtavuuskerroin λ, lämpövastus, lämpövastus (R-arvo), lämmönläpäisykerroin (U), vesihöyryn läpäisy (pv) tai resistanssi vesihöyryyn (rv).</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6490"/>
            <a:chOff x="0" y="0"/>
            <a:chExt cx="21640800" cy="1155319"/>
          </a:xfrm>
        </p:grpSpPr>
        <p:sp>
          <p:nvSpPr>
            <p:cNvPr id="5" name="TextBox 5"/>
            <p:cNvSpPr txBox="1"/>
            <p:nvPr/>
          </p:nvSpPr>
          <p:spPr>
            <a:xfrm>
              <a:off x="11497147" y="428625"/>
              <a:ext cx="10143653" cy="726694"/>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704127"/>
            </a:xfrm>
            <a:prstGeom prst="rect">
              <a:avLst/>
            </a:prstGeom>
          </p:spPr>
          <p:txBody>
            <a:bodyPr lIns="0" tIns="0" rIns="0" bIns="0" rtlCol="0" anchor="t">
              <a:spAutoFit/>
            </a:bodyPr>
            <a:lstStyle/>
            <a:p>
              <a:pPr>
                <a:lnSpc>
                  <a:spcPts val="8370"/>
                </a:lnSpc>
              </a:pPr>
              <a:r>
                <a:rPr lang="fi-FI" sz="4800" spc="150" dirty="0">
                  <a:solidFill>
                    <a:srgbClr val="FEFFF8"/>
                  </a:solidFill>
                  <a:latin typeface="Arial Black" panose="020B0A04020102020204" pitchFamily="34" charset="0"/>
                </a:rPr>
                <a:t>LÄMMÖN SIIRTYMISEN PERIAATTEET</a:t>
              </a:r>
              <a:endParaRPr lang="es-ES" sz="4800" spc="150" dirty="0">
                <a:solidFill>
                  <a:srgbClr val="FEFFF8"/>
                </a:solidFill>
                <a:latin typeface="Arial Black" panose="020B0A04020102020204" pitchFamily="34" charset="0"/>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11" name="Imagen 10" descr="Imagen que contiene Icono&#10;&#10;Descripción generada automáticamente">
            <a:extLst>
              <a:ext uri="{FF2B5EF4-FFF2-40B4-BE49-F238E27FC236}">
                <a16:creationId xmlns:a16="http://schemas.microsoft.com/office/drawing/2014/main" id="{0645F602-30F5-43D8-B121-DC46D8D0AB7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833297" y="5086247"/>
            <a:ext cx="4775647" cy="43154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1014413"/>
            <a:ext cx="7117851" cy="7427427"/>
            <a:chOff x="0" y="-19050"/>
            <a:chExt cx="9490469" cy="9903239"/>
          </a:xfrm>
        </p:grpSpPr>
        <p:sp>
          <p:nvSpPr>
            <p:cNvPr id="3" name="TextBox 3"/>
            <p:cNvSpPr txBox="1"/>
            <p:nvPr/>
          </p:nvSpPr>
          <p:spPr>
            <a:xfrm>
              <a:off x="0" y="859657"/>
              <a:ext cx="9490469" cy="1395254"/>
            </a:xfrm>
            <a:prstGeom prst="rect">
              <a:avLst/>
            </a:prstGeom>
          </p:spPr>
          <p:txBody>
            <a:bodyPr lIns="0" tIns="0" rIns="0" bIns="0" rtlCol="0" anchor="t">
              <a:spAutoFit/>
            </a:bodyPr>
            <a:lstStyle/>
            <a:p>
              <a:pPr algn="just">
                <a:lnSpc>
                  <a:spcPct val="150000"/>
                </a:lnSpc>
                <a:spcAft>
                  <a:spcPts val="600"/>
                </a:spcAft>
              </a:pPr>
              <a:r>
                <a:rPr lang="fi-FI" sz="2400" b="1" spc="120" dirty="0">
                  <a:solidFill>
                    <a:srgbClr val="456A2C"/>
                  </a:solidFill>
                  <a:latin typeface="Glacial Indifference"/>
                </a:rPr>
                <a:t>Terminen resistiivisyys </a:t>
              </a:r>
              <a:r>
                <a:rPr lang="fi-FI" sz="2400" spc="120" dirty="0">
                  <a:solidFill>
                    <a:srgbClr val="456A2C"/>
                  </a:solidFill>
                  <a:latin typeface="Glacial Indifference"/>
                </a:rPr>
                <a:t>on k-arvon (1/k) käänteisarvo.</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2914839"/>
              <a:ext cx="9490469" cy="3445389"/>
            </a:xfrm>
            <a:prstGeom prst="rect">
              <a:avLst/>
            </a:prstGeom>
          </p:spPr>
          <p:txBody>
            <a:bodyPr lIns="0" tIns="0" rIns="0" bIns="0" rtlCol="0" anchor="t">
              <a:spAutoFit/>
            </a:bodyPr>
            <a:lstStyle/>
            <a:p>
              <a:pPr algn="l">
                <a:lnSpc>
                  <a:spcPts val="3359"/>
                </a:lnSpc>
              </a:pPr>
              <a:r>
                <a:rPr lang="fi-FI" sz="2400" b="1" spc="120" dirty="0">
                  <a:solidFill>
                    <a:srgbClr val="456A2C"/>
                  </a:solidFill>
                  <a:latin typeface="Glacial Indifference"/>
                </a:rPr>
                <a:t>Lämpövastus</a:t>
              </a:r>
              <a:r>
                <a:rPr lang="fi-FI" sz="2400" spc="120" dirty="0">
                  <a:solidFill>
                    <a:srgbClr val="456A2C"/>
                  </a:solidFill>
                  <a:latin typeface="Glacial Indifference"/>
                </a:rPr>
                <a:t> (R-arvo) on l:n (1/l) käänteisluku ja sitä käytetään minkä tahansa materiaalin tai komposiittimateriaalin lämpövastuksen laskemiseen. R-arvo voidaan määritellä yksinkertaisin termein resistanssiksi, jonka mikä tahansa materiaali tarjoaa lämpövirtaukselle.</a:t>
              </a:r>
              <a:endParaRPr lang="en-US" sz="2400" spc="120" dirty="0">
                <a:solidFill>
                  <a:srgbClr val="456A2C"/>
                </a:solidFill>
                <a:latin typeface="Glacial Indifference"/>
              </a:endParaRPr>
            </a:p>
          </p:txBody>
        </p:sp>
        <p:sp>
          <p:nvSpPr>
            <p:cNvPr id="7" name="TextBox 7"/>
            <p:cNvSpPr txBox="1"/>
            <p:nvPr/>
          </p:nvSpPr>
          <p:spPr>
            <a:xfrm>
              <a:off x="0" y="7020156"/>
              <a:ext cx="9490469" cy="2864033"/>
            </a:xfrm>
            <a:prstGeom prst="rect">
              <a:avLst/>
            </a:prstGeom>
          </p:spPr>
          <p:txBody>
            <a:bodyPr lIns="0" tIns="0" rIns="0" bIns="0" rtlCol="0" anchor="t">
              <a:spAutoFit/>
            </a:bodyPr>
            <a:lstStyle/>
            <a:p>
              <a:pPr algn="l">
                <a:lnSpc>
                  <a:spcPts val="3359"/>
                </a:lnSpc>
              </a:pPr>
              <a:r>
                <a:rPr lang="fi-FI" sz="2400" b="1" spc="120" dirty="0">
                  <a:solidFill>
                    <a:srgbClr val="456A2C"/>
                  </a:solidFill>
                  <a:latin typeface="Glacial Indifference"/>
                </a:rPr>
                <a:t>Lämmönläpäisykerroin</a:t>
              </a:r>
              <a:r>
                <a:rPr lang="fi-FI" sz="2400" spc="120" dirty="0">
                  <a:solidFill>
                    <a:srgbClr val="456A2C"/>
                  </a:solidFill>
                  <a:latin typeface="Glacial Indifference"/>
                </a:rPr>
                <a:t> (U) kuvaa materiaalin tai materiaaliyhdistelmän minkä tahansa osan lämmönläpäisykerrointa. Se on kääntäen verrannollinen tietyn seinäratkaisun kokonaislämpövastuksen (RT) arvoon.</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Käsitteet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194965"/>
            <a:chOff x="0" y="859658"/>
            <a:chExt cx="9490469" cy="552932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1358116"/>
            </a:xfrm>
            <a:prstGeom prst="rect">
              <a:avLst/>
            </a:prstGeom>
          </p:spPr>
          <p:txBody>
            <a:bodyPr lIns="0" tIns="0" rIns="0" bIns="0" rtlCol="0" anchor="t">
              <a:spAutoFit/>
            </a:bodyPr>
            <a:lstStyle/>
            <a:p>
              <a:pPr algn="l">
                <a:lnSpc>
                  <a:spcPts val="3359"/>
                </a:lnSpc>
              </a:pPr>
              <a:r>
                <a:rPr lang="fi-FI" sz="2400" b="1" spc="120" dirty="0">
                  <a:solidFill>
                    <a:srgbClr val="456A2C"/>
                  </a:solidFill>
                  <a:latin typeface="Glacial Indifference"/>
                </a:rPr>
                <a:t>Lämpöenergia</a:t>
              </a:r>
              <a:r>
                <a:rPr lang="fi-FI" sz="2400" spc="120" dirty="0">
                  <a:solidFill>
                    <a:srgbClr val="456A2C"/>
                  </a:solidFill>
                  <a:latin typeface="Glacial Indifference"/>
                </a:rPr>
                <a:t> on lämpömäärä (energia), joka tarvitaan nostamaan yhden kilogramman vettä lämpötilaa yhdellä Celsius-asteella (°C).</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286277"/>
            </a:xfrm>
            <a:prstGeom prst="rect">
              <a:avLst/>
            </a:prstGeom>
          </p:spPr>
          <p:txBody>
            <a:bodyPr lIns="0" tIns="0" rIns="0" bIns="0" rtlCol="0" anchor="t">
              <a:spAutoFit/>
            </a:bodyPr>
            <a:lstStyle/>
            <a:p>
              <a:pPr>
                <a:lnSpc>
                  <a:spcPts val="3359"/>
                </a:lnSpc>
              </a:pPr>
              <a:r>
                <a:rPr lang="fi-FI" sz="2400" b="1" spc="120" dirty="0">
                  <a:solidFill>
                    <a:srgbClr val="456A2C"/>
                  </a:solidFill>
                  <a:latin typeface="Glacial Indifference"/>
                </a:rPr>
                <a:t>Lämmönjohtavuuskerroin</a:t>
              </a:r>
              <a:r>
                <a:rPr lang="fi-FI" sz="2400" spc="120" dirty="0">
                  <a:solidFill>
                    <a:srgbClr val="456A2C"/>
                  </a:solidFill>
                  <a:latin typeface="Glacial Indifference"/>
                </a:rPr>
                <a:t> ”λ” määritellään lämmön määräksi (kcal), joka johdetaan tunnissa 1 m2:n materiaalin läpi, jonka paksuus on 1 m, kun lämpötilan lasku materiaalin läpi tasaisen lämpövirran olosuhteissa on 1 °C.</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1358116"/>
            </a:xfrm>
            <a:prstGeom prst="rect">
              <a:avLst/>
            </a:prstGeom>
          </p:spPr>
          <p:txBody>
            <a:bodyPr lIns="0" tIns="0" rIns="0" bIns="0" rtlCol="0" anchor="t">
              <a:spAutoFit/>
            </a:bodyPr>
            <a:lstStyle/>
            <a:p>
              <a:pPr algn="l">
                <a:lnSpc>
                  <a:spcPts val="3359"/>
                </a:lnSpc>
              </a:pPr>
              <a:r>
                <a:rPr lang="fi-FI" sz="2400" b="1" spc="120" dirty="0">
                  <a:solidFill>
                    <a:srgbClr val="456A2C"/>
                  </a:solidFill>
                  <a:latin typeface="Glacial Indifference"/>
                </a:rPr>
                <a:t>Lämmönjohtavuus</a:t>
              </a:r>
              <a:r>
                <a:rPr lang="fi-FI" sz="2400" spc="120" dirty="0">
                  <a:solidFill>
                    <a:srgbClr val="456A2C"/>
                  </a:solidFill>
                  <a:latin typeface="Glacial Indifference"/>
                </a:rPr>
                <a:t> (k) tai (λ) on mitta materiaalin kyvystä johtaa lämpöä massansa läpi.</a:t>
              </a:r>
              <a:endParaRPr lang="en-U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C17309EA-4BE5-4815-9F3F-18D48FFEB5CC}"/>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8889998"/>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Projektiin valittujen materiaalien lämmönläpäisykyvyn hallinta on ratkaisevan tärkeää, jotta varmistetaan mahdollisimman pieni lämpöhäviö rakennuksen aitausten läpi.</a:t>
            </a:r>
          </a:p>
          <a:p>
            <a:pPr algn="just">
              <a:lnSpc>
                <a:spcPts val="3359"/>
              </a:lnSpc>
              <a:spcAft>
                <a:spcPts val="600"/>
              </a:spcAft>
            </a:pPr>
            <a:r>
              <a:rPr lang="fi-FI" sz="2400" spc="120" dirty="0">
                <a:solidFill>
                  <a:srgbClr val="456A2C"/>
                </a:solidFill>
                <a:latin typeface="Glacial Indifference"/>
              </a:rPr>
              <a:t>Lämmöneristys määritellään lämmönsiirron vähentämiseksi (lämpöenergian siirto erilämpöisten kohteiden välillä) lämpökontaktissa olevien kohteiden välillä.</a:t>
            </a:r>
          </a:p>
          <a:p>
            <a:pPr algn="just">
              <a:lnSpc>
                <a:spcPts val="3359"/>
              </a:lnSpc>
              <a:spcAft>
                <a:spcPts val="600"/>
              </a:spcAft>
            </a:pPr>
            <a:r>
              <a:rPr lang="fi-FI" sz="2400" spc="120" dirty="0">
                <a:solidFill>
                  <a:srgbClr val="456A2C"/>
                </a:solidFill>
                <a:latin typeface="Glacial Indifference"/>
              </a:rPr>
              <a:t>Tästä syystä parhaan rakentavan järjestelmän käytön lisäksi riittävän eristeen valinta ja sen asianmukainen sijoitus on yksi tärkeimmistä aiheista pienimpien lämpöhäviöiden saavuttamiseksi.</a:t>
            </a:r>
          </a:p>
          <a:p>
            <a:pPr algn="just">
              <a:lnSpc>
                <a:spcPts val="3359"/>
              </a:lnSpc>
              <a:spcAft>
                <a:spcPts val="600"/>
              </a:spcAft>
            </a:pPr>
            <a:r>
              <a:rPr lang="fi-FI" sz="2400" spc="120" dirty="0">
                <a:solidFill>
                  <a:srgbClr val="456A2C"/>
                </a:solidFill>
                <a:latin typeface="Glacial Indifference"/>
              </a:rPr>
              <a:t>Kaikki eristemateriaalit voidaan luokitella kahteen ryhmään: orgaaniset ja epäorgaaniset materiaalit, joista toinen on eniten käytetty, orgaaninen ja ympäristöystävällisin.</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6490"/>
            <a:chOff x="0" y="0"/>
            <a:chExt cx="21640800" cy="1155319"/>
          </a:xfrm>
        </p:grpSpPr>
        <p:sp>
          <p:nvSpPr>
            <p:cNvPr id="5" name="TextBox 5"/>
            <p:cNvSpPr txBox="1"/>
            <p:nvPr/>
          </p:nvSpPr>
          <p:spPr>
            <a:xfrm>
              <a:off x="11497147" y="428625"/>
              <a:ext cx="10143653" cy="726694"/>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67836"/>
            </a:xfrm>
            <a:prstGeom prst="rect">
              <a:avLst/>
            </a:prstGeom>
          </p:spPr>
          <p:txBody>
            <a:bodyPr lIns="0" tIns="0" rIns="0" bIns="0" rtlCol="0" anchor="t">
              <a:spAutoFit/>
            </a:bodyPr>
            <a:lstStyle/>
            <a:p>
              <a:pPr>
                <a:lnSpc>
                  <a:spcPts val="8370"/>
                </a:lnSpc>
              </a:pPr>
              <a:r>
                <a:rPr lang="fi-FI" sz="4800" spc="150" dirty="0">
                  <a:solidFill>
                    <a:srgbClr val="FEFFF8"/>
                  </a:solidFill>
                  <a:latin typeface="Arial Black" panose="020B0A04020102020204" pitchFamily="34" charset="0"/>
                </a:rPr>
                <a:t>LÄMMÖNERISTYSMATERIAALIT</a:t>
              </a:r>
              <a:endParaRPr lang="es-ES" sz="4800" spc="150" dirty="0">
                <a:solidFill>
                  <a:srgbClr val="FEFFF8"/>
                </a:solidFill>
                <a:latin typeface="Arial Black" panose="020B0A04020102020204" pitchFamily="34" charset="0"/>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0009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912591"/>
            <a:ext cx="7117851" cy="6747779"/>
            <a:chOff x="0" y="-154812"/>
            <a:chExt cx="9490469" cy="8997040"/>
          </a:xfrm>
        </p:grpSpPr>
        <p:sp>
          <p:nvSpPr>
            <p:cNvPr id="5" name="TextBox 5"/>
            <p:cNvSpPr txBox="1"/>
            <p:nvPr/>
          </p:nvSpPr>
          <p:spPr>
            <a:xfrm>
              <a:off x="0" y="-154812"/>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Selluloosa</a:t>
              </a:r>
              <a:r>
                <a:rPr lang="en-GB" sz="2400" spc="120" dirty="0">
                  <a:solidFill>
                    <a:srgbClr val="456A2C"/>
                  </a:solidFill>
                  <a:latin typeface="Glacial Indifference"/>
                </a:rPr>
                <a:t>- </a:t>
              </a:r>
              <a:r>
                <a:rPr lang="en-GB" sz="2400" spc="120" dirty="0" err="1">
                  <a:solidFill>
                    <a:srgbClr val="456A2C"/>
                  </a:solidFill>
                  <a:latin typeface="Glacial Indifference"/>
                </a:rPr>
                <a:t>ja</a:t>
              </a:r>
              <a:r>
                <a:rPr lang="en-GB" sz="2400" spc="120" dirty="0">
                  <a:solidFill>
                    <a:srgbClr val="456A2C"/>
                  </a:solidFill>
                  <a:latin typeface="Glacial Indifference"/>
                </a:rPr>
                <a:t> </a:t>
              </a:r>
              <a:r>
                <a:rPr lang="en-GB" sz="2400" spc="120" dirty="0" err="1">
                  <a:solidFill>
                    <a:srgbClr val="456A2C"/>
                  </a:solidFill>
                  <a:latin typeface="Glacial Indifference"/>
                </a:rPr>
                <a:t>paperikuidut</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2E741294-59A7-4235-A19D-769F89FF5FBD}"/>
                </a:ext>
              </a:extLst>
            </p:cNvPr>
            <p:cNvSpPr txBox="1"/>
            <p:nvPr/>
          </p:nvSpPr>
          <p:spPr>
            <a:xfrm>
              <a:off x="0" y="2755637"/>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Lampaanvilla</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A88E0ADE-BDA9-40CD-A1D2-8E35DD7812C0}"/>
                </a:ext>
              </a:extLst>
            </p:cNvPr>
            <p:cNvSpPr txBox="1"/>
            <p:nvPr/>
          </p:nvSpPr>
          <p:spPr>
            <a:xfrm>
              <a:off x="0" y="5549150"/>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Luonnonkorkki</a:t>
              </a:r>
              <a:endParaRPr lang="en-US" sz="2400" spc="120" dirty="0">
                <a:solidFill>
                  <a:srgbClr val="456A2C"/>
                </a:solidFill>
                <a:latin typeface="Glacial Indifference"/>
              </a:endParaRPr>
            </a:p>
          </p:txBody>
        </p:sp>
        <p:sp>
          <p:nvSpPr>
            <p:cNvPr id="25" name="TextBox 5">
              <a:extLst>
                <a:ext uri="{FF2B5EF4-FFF2-40B4-BE49-F238E27FC236}">
                  <a16:creationId xmlns:a16="http://schemas.microsoft.com/office/drawing/2014/main" id="{EFDD2AD5-357A-487B-BA6F-33AF6DF72C86}"/>
                </a:ext>
              </a:extLst>
            </p:cNvPr>
            <p:cNvSpPr txBox="1"/>
            <p:nvPr/>
          </p:nvSpPr>
          <p:spPr>
            <a:xfrm>
              <a:off x="0" y="8303619"/>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Hamppueristys</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57201" y="945831"/>
              <a:ext cx="10363200" cy="3452538"/>
            </a:xfrm>
            <a:prstGeom prst="rect">
              <a:avLst/>
            </a:prstGeom>
            <a:grpFill/>
          </p:spPr>
          <p:txBody>
            <a:bodyPr wrap="square" lIns="0" tIns="0" rIns="0" bIns="0" rtlCol="0" anchor="t">
              <a:spAutoFit/>
            </a:bodyPr>
            <a:lstStyle/>
            <a:p>
              <a:pPr algn="l">
                <a:lnSpc>
                  <a:spcPts val="8370"/>
                </a:lnSpc>
              </a:pPr>
              <a:r>
                <a:rPr lang="en-US" sz="5800" spc="310" dirty="0" err="1">
                  <a:solidFill>
                    <a:srgbClr val="FEFFF8"/>
                  </a:solidFill>
                  <a:latin typeface="Arial Black" panose="020B0A04020102020204" pitchFamily="34" charset="0"/>
                </a:rPr>
                <a:t>Luennolliset</a:t>
              </a:r>
              <a:r>
                <a:rPr lang="en-US" sz="5800" spc="310" dirty="0">
                  <a:solidFill>
                    <a:srgbClr val="FEFFF8"/>
                  </a:solidFill>
                  <a:latin typeface="Arial Black" panose="020B0A04020102020204" pitchFamily="34" charset="0"/>
                </a:rPr>
                <a:t> </a:t>
              </a:r>
              <a:r>
                <a:rPr lang="en-US" sz="5800" spc="310" dirty="0" err="1">
                  <a:solidFill>
                    <a:srgbClr val="FEFFF8"/>
                  </a:solidFill>
                  <a:latin typeface="Arial Black" panose="020B0A04020102020204" pitchFamily="34" charset="0"/>
                </a:rPr>
                <a:t>eristemateriaalit</a:t>
              </a:r>
              <a:endParaRPr lang="en-US" sz="58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3450898"/>
            <a:chOff x="0" y="859658"/>
            <a:chExt cx="9490469" cy="36730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50357"/>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Ympäristöystävällisimpiä materiaaleja, joilla on yhtä hyvät eristysominaisuudet, kuin yleisimmin käytetyillä, ovat selluloosa, lampaan luonnonvilla, puukuitu tai jopa luonnonkorkki. Nämä eristeet ovat suosittuja hyvien eristysominaisuuksien ansiosta:</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429957"/>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Puukuitueriste</a:t>
              </a:r>
              <a:endParaRPr lang="en-GB"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pic>
        <p:nvPicPr>
          <p:cNvPr id="8" name="Imagen 7" descr="Un sándwich partido a la mitad&#10;&#10;Descripción generada automáticamente">
            <a:extLst>
              <a:ext uri="{FF2B5EF4-FFF2-40B4-BE49-F238E27FC236}">
                <a16:creationId xmlns:a16="http://schemas.microsoft.com/office/drawing/2014/main" id="{8B727AFF-4B60-41C8-9BF1-9343E8D6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45" y="6438900"/>
            <a:ext cx="3016907" cy="2386727"/>
          </a:xfrm>
          <a:prstGeom prst="rect">
            <a:avLst/>
          </a:prstGeom>
        </p:spPr>
      </p:pic>
      <p:pic>
        <p:nvPicPr>
          <p:cNvPr id="17" name="Imagen 16" descr="Imagen en blanco y negro&#10;&#10;Descripción generada automáticamente con confianza media">
            <a:extLst>
              <a:ext uri="{FF2B5EF4-FFF2-40B4-BE49-F238E27FC236}">
                <a16:creationId xmlns:a16="http://schemas.microsoft.com/office/drawing/2014/main" id="{CB0708EF-3ADC-49C7-A856-77AD1DF07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290" y="772400"/>
            <a:ext cx="3626150" cy="2251636"/>
          </a:xfrm>
          <a:prstGeom prst="rect">
            <a:avLst/>
          </a:prstGeom>
        </p:spPr>
      </p:pic>
      <p:pic>
        <p:nvPicPr>
          <p:cNvPr id="21" name="Imagen 20" descr="Imagen que contiene tabla, alimentos, comida, sándwich&#10;&#10;Descripción generada automáticamente">
            <a:extLst>
              <a:ext uri="{FF2B5EF4-FFF2-40B4-BE49-F238E27FC236}">
                <a16:creationId xmlns:a16="http://schemas.microsoft.com/office/drawing/2014/main" id="{FEAA4480-68E6-4BE3-8E0A-6FD64BCC5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8251" y="2911975"/>
            <a:ext cx="2939078" cy="2325155"/>
          </a:xfrm>
          <a:prstGeom prst="rect">
            <a:avLst/>
          </a:prstGeom>
        </p:spPr>
      </p:pic>
      <p:pic>
        <p:nvPicPr>
          <p:cNvPr id="24" name="Imagen 23" descr="Imagen que contiene edificio, material de construcción, pieza, pastel&#10;&#10;Descripción generada automáticamente">
            <a:extLst>
              <a:ext uri="{FF2B5EF4-FFF2-40B4-BE49-F238E27FC236}">
                <a16:creationId xmlns:a16="http://schemas.microsoft.com/office/drawing/2014/main" id="{BCAE97B8-D51B-43AD-B659-7C19670D3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4293" y="5276240"/>
            <a:ext cx="2752487" cy="2177540"/>
          </a:xfrm>
          <a:prstGeom prst="rect">
            <a:avLst/>
          </a:prstGeom>
        </p:spPr>
      </p:pic>
      <p:pic>
        <p:nvPicPr>
          <p:cNvPr id="26" name="Imagen 25" descr="Imagen que contiene edificio, tabla, ladrillo, banca&#10;&#10;Descripción generada automáticamente">
            <a:extLst>
              <a:ext uri="{FF2B5EF4-FFF2-40B4-BE49-F238E27FC236}">
                <a16:creationId xmlns:a16="http://schemas.microsoft.com/office/drawing/2014/main" id="{BB17B589-F61E-4B7E-AB49-4351E600D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0836" y="7126546"/>
            <a:ext cx="2879399" cy="2277942"/>
          </a:xfrm>
          <a:prstGeom prst="rect">
            <a:avLst/>
          </a:prstGeom>
        </p:spPr>
      </p:pic>
      <p:sp>
        <p:nvSpPr>
          <p:cNvPr id="27" name="TextBox 5">
            <a:extLst>
              <a:ext uri="{FF2B5EF4-FFF2-40B4-BE49-F238E27FC236}">
                <a16:creationId xmlns:a16="http://schemas.microsoft.com/office/drawing/2014/main" id="{22EC1337-4AFF-4352-94EE-43F51484715A}"/>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117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1315700" cy="813364"/>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Arial Black" panose="020B0A04020102020204" pitchFamily="34" charset="0"/>
              </a:rPr>
              <a:t>Luonnollisten</a:t>
            </a:r>
            <a:r>
              <a:rPr lang="en-US" sz="5000" spc="100" dirty="0">
                <a:solidFill>
                  <a:srgbClr val="456A2C"/>
                </a:solidFill>
                <a:latin typeface="Arial Black" panose="020B0A04020102020204" pitchFamily="34" charset="0"/>
              </a:rPr>
              <a:t> </a:t>
            </a:r>
            <a:r>
              <a:rPr lang="en-US" sz="5000" spc="100" dirty="0" err="1">
                <a:solidFill>
                  <a:srgbClr val="456A2C"/>
                </a:solidFill>
                <a:latin typeface="Arial Black" panose="020B0A04020102020204" pitchFamily="34" charset="0"/>
              </a:rPr>
              <a:t>eristeiden</a:t>
            </a:r>
            <a:r>
              <a:rPr lang="en-US" sz="5000" spc="100" dirty="0">
                <a:solidFill>
                  <a:srgbClr val="456A2C"/>
                </a:solidFill>
                <a:latin typeface="Arial Black" panose="020B0A04020102020204" pitchFamily="34" charset="0"/>
              </a:rPr>
              <a:t> </a:t>
            </a:r>
            <a:r>
              <a:rPr lang="en-US" sz="5000" spc="100" dirty="0" err="1">
                <a:solidFill>
                  <a:srgbClr val="456A2C"/>
                </a:solidFill>
                <a:latin typeface="Arial Black" panose="020B0A04020102020204" pitchFamily="34" charset="0"/>
              </a:rPr>
              <a:t>edut</a:t>
            </a:r>
            <a:endParaRPr lang="en-US" sz="5000" spc="100" dirty="0">
              <a:solidFill>
                <a:srgbClr val="456A2C"/>
              </a:solidFill>
              <a:latin typeface="Arial Black" panose="020B0A04020102020204" pitchFamily="34" charset="0"/>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MUKAUTETTAVUUS</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Suurin osa orgaanisista </a:t>
              </a:r>
              <a:r>
                <a:rPr lang="fi-FI" sz="2400" spc="120" dirty="0" err="1">
                  <a:solidFill>
                    <a:srgbClr val="456A2C"/>
                  </a:solidFill>
                  <a:latin typeface="Glacial Indifference"/>
                </a:rPr>
                <a:t>eristeelementeistä</a:t>
              </a:r>
              <a:r>
                <a:rPr lang="fi-FI" sz="2400" spc="120" dirty="0">
                  <a:solidFill>
                    <a:srgbClr val="456A2C"/>
                  </a:solidFill>
                  <a:latin typeface="Glacial Indifference"/>
                </a:rPr>
                <a:t> ei ole jäykkiä, mikä tarjoaa suuren monipuolisuuden ja mukautuvuuden päällystettäviin pintoihin.</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KESTÄVYYS</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Ekologiset eristeet, jotka on valmistettu orgaanisista ja luonnonmateriaaleista, joiden valmistuksen energiavaatimukset ovat erittäin alhaiset.</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ERISTEOMINAISUUDET</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Useimpien orgaanisten eristeiden lämmönjohtavuus (λ) on alle 0,04 W/(</a:t>
              </a:r>
              <a:r>
                <a:rPr lang="fi-FI" sz="2400" spc="120" dirty="0" err="1">
                  <a:solidFill>
                    <a:srgbClr val="456A2C"/>
                  </a:solidFill>
                  <a:latin typeface="Glacial Indifference"/>
                </a:rPr>
                <a:t>m·K</a:t>
              </a:r>
              <a:r>
                <a:rPr lang="fi-FI" sz="2400" spc="120" dirty="0">
                  <a:solidFill>
                    <a:srgbClr val="456A2C"/>
                  </a:solidFill>
                  <a:latin typeface="Glacial Indifference"/>
                </a:rPr>
                <a:t>), mikä on hieno ominaisuus.</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66849"/>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HYGROSKOPIA</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Suurimmalla osalla luonnon orgaanisista eristeistä on hyvät hygroskooppiset ominaisuudet, jotka säätelevät kosteustasoa rakennusten sisällä.</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07980E8C-EDC4-4597-934E-F1439949B9BC}"/>
              </a:ext>
            </a:extLst>
          </p:cNvPr>
          <p:cNvSpPr txBox="1"/>
          <p:nvPr/>
        </p:nvSpPr>
        <p:spPr>
          <a:xfrm>
            <a:off x="9613460" y="9781623"/>
            <a:ext cx="7607740" cy="545021"/>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247975"/>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Lämpösillat ovat rakennuksen herkkiä osia, joissa rakenteen yhtenäisyydessä on vaihtelua. Tämä vaihtelu voi johtua kotelon erilaisesta paksuudesta tai käytettyjen materiaalien ominaisuuksista, erilaisten johtavien ominaisuuksien omaavien rakenteellisten elementtien tunkeutumisesta tai ulko- ja sisäpinta-alan eroista (kuten seinät, lattiat tai katot).</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6490"/>
            <a:chOff x="0" y="0"/>
            <a:chExt cx="21640800" cy="1155319"/>
          </a:xfrm>
        </p:grpSpPr>
        <p:sp>
          <p:nvSpPr>
            <p:cNvPr id="5" name="TextBox 5"/>
            <p:cNvSpPr txBox="1"/>
            <p:nvPr/>
          </p:nvSpPr>
          <p:spPr>
            <a:xfrm>
              <a:off x="11497147" y="428625"/>
              <a:ext cx="10143653" cy="726694"/>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831545"/>
            </a:xfrm>
            <a:prstGeom prst="rect">
              <a:avLst/>
            </a:prstGeom>
          </p:spPr>
          <p:txBody>
            <a:bodyPr lIns="0" tIns="0" rIns="0" bIns="0" rtlCol="0" anchor="t">
              <a:spAutoFit/>
            </a:bodyPr>
            <a:lstStyle/>
            <a:p>
              <a:pPr>
                <a:lnSpc>
                  <a:spcPts val="8370"/>
                </a:lnSpc>
              </a:pPr>
              <a:r>
                <a:rPr lang="fi-FI" sz="5400" spc="150" dirty="0">
                  <a:solidFill>
                    <a:srgbClr val="FEFFF8"/>
                  </a:solidFill>
                  <a:latin typeface="Arial Black" panose="020B0A04020102020204" pitchFamily="34" charset="0"/>
                </a:rPr>
                <a:t>LÄMPÖSILLAT</a:t>
              </a:r>
              <a:endParaRPr lang="es-ES" sz="5400" spc="150" dirty="0">
                <a:solidFill>
                  <a:srgbClr val="FEFFF8"/>
                </a:solidFill>
                <a:latin typeface="Arial Black" panose="020B0A04020102020204" pitchFamily="34" charset="0"/>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pic>
        <p:nvPicPr>
          <p:cNvPr id="11" name="Imagen 10">
            <a:extLst>
              <a:ext uri="{FF2B5EF4-FFF2-40B4-BE49-F238E27FC236}">
                <a16:creationId xmlns:a16="http://schemas.microsoft.com/office/drawing/2014/main" id="{BF07D326-701B-42D7-A445-C87683121E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5392383"/>
            <a:ext cx="5681443" cy="3157898"/>
          </a:xfrm>
          <a:prstGeom prst="rect">
            <a:avLst/>
          </a:prstGeom>
          <a:noFill/>
          <a:ln>
            <a:noFill/>
          </a:ln>
        </p:spPr>
      </p:pic>
    </p:spTree>
    <p:extLst>
      <p:ext uri="{BB962C8B-B14F-4D97-AF65-F5344CB8AC3E}">
        <p14:creationId xmlns:p14="http://schemas.microsoft.com/office/powerpoint/2010/main" val="8690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1014413"/>
            <a:ext cx="7117851" cy="7235517"/>
            <a:chOff x="0" y="-19050"/>
            <a:chExt cx="9490469" cy="9647361"/>
          </a:xfrm>
        </p:grpSpPr>
        <p:sp>
          <p:nvSpPr>
            <p:cNvPr id="3" name="TextBox 3"/>
            <p:cNvSpPr txBox="1"/>
            <p:nvPr/>
          </p:nvSpPr>
          <p:spPr>
            <a:xfrm>
              <a:off x="0" y="1181007"/>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n-US" sz="2400" spc="120" dirty="0" err="1">
                  <a:solidFill>
                    <a:srgbClr val="456A2C"/>
                  </a:solidFill>
                  <a:latin typeface="Glacial Indifference"/>
                </a:rPr>
                <a:t>Etulaatta</a:t>
              </a:r>
              <a:r>
                <a:rPr lang="en-US" sz="2400" spc="120" dirty="0">
                  <a:solidFill>
                    <a:srgbClr val="456A2C"/>
                  </a:solidFill>
                  <a:latin typeface="Glacial Indifference"/>
                </a:rPr>
                <a:t> </a:t>
              </a:r>
              <a:r>
                <a:rPr lang="en-US" sz="2400" spc="120" dirty="0" err="1">
                  <a:solidFill>
                    <a:srgbClr val="456A2C"/>
                  </a:solidFill>
                  <a:latin typeface="Glacial Indifference"/>
                </a:rPr>
                <a:t>julkisivuissa</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3078980"/>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fi-FI" sz="2400" spc="120" dirty="0">
                  <a:solidFill>
                    <a:srgbClr val="456A2C"/>
                  </a:solidFill>
                  <a:latin typeface="Glacial Indifference"/>
                </a:rPr>
                <a:t>Julkisivujen ja kattojen väliset liitokset</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EE9F6334-7F42-4DF4-A473-BD2F84A034CC}"/>
                </a:ext>
              </a:extLst>
            </p:cNvPr>
            <p:cNvSpPr txBox="1"/>
            <p:nvPr/>
          </p:nvSpPr>
          <p:spPr>
            <a:xfrm>
              <a:off x="0" y="5061761"/>
              <a:ext cx="9490469" cy="1119966"/>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fi-FI" sz="2400" spc="120" dirty="0">
                  <a:solidFill>
                    <a:srgbClr val="456A2C"/>
                  </a:solidFill>
                  <a:latin typeface="Glacial Indifference"/>
                </a:rPr>
                <a:t>Julkisivujen ja koteloiden väliset saumat, jotka ovat kosketuksissa maan kanssa</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C0F5D0AD-544E-4E4C-918A-44D58531B8D5}"/>
                </a:ext>
              </a:extLst>
            </p:cNvPr>
            <p:cNvSpPr txBox="1"/>
            <p:nvPr/>
          </p:nvSpPr>
          <p:spPr>
            <a:xfrm>
              <a:off x="0" y="7106920"/>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n-US" sz="2400" spc="120" dirty="0" err="1">
                  <a:solidFill>
                    <a:srgbClr val="456A2C"/>
                  </a:solidFill>
                  <a:latin typeface="Glacial Indifference"/>
                </a:rPr>
                <a:t>Julkisivun</a:t>
              </a:r>
              <a:r>
                <a:rPr lang="en-US" sz="2400" spc="120" dirty="0">
                  <a:solidFill>
                    <a:srgbClr val="456A2C"/>
                  </a:solidFill>
                  <a:latin typeface="Glacial Indifference"/>
                </a:rPr>
                <a:t> </a:t>
              </a:r>
              <a:r>
                <a:rPr lang="en-US" sz="2400" spc="120" dirty="0" err="1">
                  <a:solidFill>
                    <a:srgbClr val="456A2C"/>
                  </a:solidFill>
                  <a:latin typeface="Glacial Indifference"/>
                </a:rPr>
                <a:t>saumat</a:t>
              </a:r>
              <a:r>
                <a:rPr lang="en-US" sz="2400" spc="120" dirty="0">
                  <a:solidFill>
                    <a:srgbClr val="456A2C"/>
                  </a:solidFill>
                  <a:latin typeface="Glacial Indifference"/>
                </a:rPr>
                <a:t> </a:t>
              </a:r>
              <a:r>
                <a:rPr lang="en-US" sz="2400" spc="120" dirty="0" err="1">
                  <a:solidFill>
                    <a:srgbClr val="456A2C"/>
                  </a:solidFill>
                  <a:latin typeface="Glacial Indifference"/>
                </a:rPr>
                <a:t>laatan</a:t>
              </a:r>
              <a:r>
                <a:rPr lang="en-US" sz="2400" spc="120" dirty="0">
                  <a:solidFill>
                    <a:srgbClr val="456A2C"/>
                  </a:solidFill>
                  <a:latin typeface="Glacial Indifference"/>
                </a:rPr>
                <a:t> </a:t>
              </a:r>
              <a:r>
                <a:rPr lang="en-US" sz="2400" spc="120" dirty="0" err="1">
                  <a:solidFill>
                    <a:srgbClr val="456A2C"/>
                  </a:solidFill>
                  <a:latin typeface="Glacial Indifference"/>
                </a:rPr>
                <a:t>kanssa</a:t>
              </a:r>
              <a:endParaRPr lang="en-US" sz="2400" spc="120" dirty="0">
                <a:solidFill>
                  <a:srgbClr val="456A2C"/>
                </a:solidFill>
                <a:latin typeface="Glacial Indifference"/>
              </a:endParaRPr>
            </a:p>
          </p:txBody>
        </p:sp>
        <p:sp>
          <p:nvSpPr>
            <p:cNvPr id="24" name="TextBox 5">
              <a:extLst>
                <a:ext uri="{FF2B5EF4-FFF2-40B4-BE49-F238E27FC236}">
                  <a16:creationId xmlns:a16="http://schemas.microsoft.com/office/drawing/2014/main" id="{5543CBA5-C05C-4B9F-94EE-5721DA73A309}"/>
                </a:ext>
              </a:extLst>
            </p:cNvPr>
            <p:cNvSpPr txBox="1"/>
            <p:nvPr/>
          </p:nvSpPr>
          <p:spPr>
            <a:xfrm>
              <a:off x="0" y="9089701"/>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fi-FI" sz="2400" spc="120" dirty="0">
                  <a:solidFill>
                    <a:srgbClr val="456A2C"/>
                  </a:solidFill>
                  <a:latin typeface="Glacial Indifference"/>
                </a:rPr>
                <a:t>Julkisivun liitos maanalaisten seinien kanssa</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Heikkoudet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4869369"/>
            <a:chOff x="0" y="859658"/>
            <a:chExt cx="9490469" cy="5182776"/>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429957"/>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 Pilarit Integroitu julkisivun koteloon</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009578"/>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n-US" sz="2400" spc="120" dirty="0" err="1">
                  <a:solidFill>
                    <a:srgbClr val="456A2C"/>
                  </a:solidFill>
                  <a:latin typeface="Glacial Indifference"/>
                </a:rPr>
                <a:t>Sokeat</a:t>
              </a:r>
              <a:r>
                <a:rPr lang="en-US" sz="2400" spc="120" dirty="0">
                  <a:solidFill>
                    <a:srgbClr val="456A2C"/>
                  </a:solidFill>
                  <a:latin typeface="Glacial Indifference"/>
                </a:rPr>
                <a:t> </a:t>
              </a:r>
              <a:r>
                <a:rPr lang="en-US" sz="2400" spc="120" dirty="0" err="1">
                  <a:solidFill>
                    <a:srgbClr val="456A2C"/>
                  </a:solidFill>
                  <a:latin typeface="Glacial Indifference"/>
                </a:rPr>
                <a:t>pisteet</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n-US" sz="2400" spc="120" dirty="0" err="1">
                  <a:solidFill>
                    <a:srgbClr val="456A2C"/>
                  </a:solidFill>
                  <a:latin typeface="Glacial Indifference"/>
                </a:rPr>
                <a:t>Reikien</a:t>
              </a:r>
              <a:r>
                <a:rPr lang="en-US" sz="2400" spc="120" dirty="0">
                  <a:solidFill>
                    <a:srgbClr val="456A2C"/>
                  </a:solidFill>
                  <a:latin typeface="Glacial Indifference"/>
                </a:rPr>
                <a:t> ja </a:t>
              </a:r>
              <a:r>
                <a:rPr lang="en-US" sz="2400" spc="120" dirty="0" err="1">
                  <a:solidFill>
                    <a:srgbClr val="456A2C"/>
                  </a:solidFill>
                  <a:latin typeface="Glacial Indifference"/>
                </a:rPr>
                <a:t>kattoikkunoiden</a:t>
              </a:r>
              <a:r>
                <a:rPr lang="en-US" sz="2400" spc="120" dirty="0">
                  <a:solidFill>
                    <a:srgbClr val="456A2C"/>
                  </a:solidFill>
                  <a:latin typeface="Glacial Indifference"/>
                </a:rPr>
                <a:t> </a:t>
              </a:r>
              <a:r>
                <a:rPr lang="en-US" sz="2400" spc="120" dirty="0" err="1">
                  <a:solidFill>
                    <a:srgbClr val="456A2C"/>
                  </a:solidFill>
                  <a:latin typeface="Glacial Indifference"/>
                </a:rPr>
                <a:t>ympärysmitta</a:t>
              </a:r>
              <a:endParaRPr lang="en-US" sz="2400" spc="120" dirty="0">
                <a:solidFill>
                  <a:srgbClr val="456A2C"/>
                </a:solidFill>
                <a:latin typeface="Glacial Indifference"/>
              </a:endParaRPr>
            </a:p>
          </p:txBody>
        </p:sp>
        <p:sp>
          <p:nvSpPr>
            <p:cNvPr id="19" name="TextBox 5">
              <a:extLst>
                <a:ext uri="{FF2B5EF4-FFF2-40B4-BE49-F238E27FC236}">
                  <a16:creationId xmlns:a16="http://schemas.microsoft.com/office/drawing/2014/main" id="{B2EDF66B-4661-4CF3-A9F5-72124FF685D1}"/>
                </a:ext>
              </a:extLst>
            </p:cNvPr>
            <p:cNvSpPr txBox="1"/>
            <p:nvPr/>
          </p:nvSpPr>
          <p:spPr>
            <a:xfrm>
              <a:off x="0" y="5612477"/>
              <a:ext cx="9490469" cy="429957"/>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Muut </a:t>
              </a:r>
              <a:r>
                <a:rPr lang="en-US" sz="2400" spc="120" dirty="0" err="1">
                  <a:solidFill>
                    <a:srgbClr val="456A2C"/>
                  </a:solidFill>
                  <a:latin typeface="Glacial Indifference"/>
                </a:rPr>
                <a:t>integroidut</a:t>
              </a:r>
              <a:r>
                <a:rPr lang="en-US" sz="2400" spc="120" dirty="0">
                  <a:solidFill>
                    <a:srgbClr val="456A2C"/>
                  </a:solidFill>
                  <a:latin typeface="Glacial Indifference"/>
                </a:rPr>
                <a:t> </a:t>
              </a:r>
              <a:r>
                <a:rPr lang="en-US" sz="2400" spc="120" dirty="0" err="1">
                  <a:solidFill>
                    <a:srgbClr val="456A2C"/>
                  </a:solidFill>
                  <a:latin typeface="Glacial Indifference"/>
                </a:rPr>
                <a:t>lämpösillat</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pic>
        <p:nvPicPr>
          <p:cNvPr id="8" name="Imagen 7">
            <a:extLst>
              <a:ext uri="{FF2B5EF4-FFF2-40B4-BE49-F238E27FC236}">
                <a16:creationId xmlns:a16="http://schemas.microsoft.com/office/drawing/2014/main" id="{FA97DBF8-631C-4D13-9F62-D2AE83942017}"/>
              </a:ext>
            </a:extLst>
          </p:cNvPr>
          <p:cNvPicPr>
            <a:picLocks noChangeAspect="1"/>
          </p:cNvPicPr>
          <p:nvPr/>
        </p:nvPicPr>
        <p:blipFill>
          <a:blip r:embed="rId2"/>
          <a:stretch>
            <a:fillRect/>
          </a:stretch>
        </p:blipFill>
        <p:spPr>
          <a:xfrm>
            <a:off x="15544800" y="1951237"/>
            <a:ext cx="1257409" cy="1104996"/>
          </a:xfrm>
          <a:prstGeom prst="rect">
            <a:avLst/>
          </a:prstGeom>
        </p:spPr>
      </p:pic>
      <p:pic>
        <p:nvPicPr>
          <p:cNvPr id="25" name="Imagen 24">
            <a:extLst>
              <a:ext uri="{FF2B5EF4-FFF2-40B4-BE49-F238E27FC236}">
                <a16:creationId xmlns:a16="http://schemas.microsoft.com/office/drawing/2014/main" id="{7A7A820D-3C80-42DA-BF1F-746EB34D5B4E}"/>
              </a:ext>
            </a:extLst>
          </p:cNvPr>
          <p:cNvPicPr>
            <a:picLocks noChangeAspect="1"/>
          </p:cNvPicPr>
          <p:nvPr/>
        </p:nvPicPr>
        <p:blipFill>
          <a:blip r:embed="rId3"/>
          <a:stretch>
            <a:fillRect/>
          </a:stretch>
        </p:blipFill>
        <p:spPr>
          <a:xfrm>
            <a:off x="8266214" y="3377282"/>
            <a:ext cx="1265030" cy="883997"/>
          </a:xfrm>
          <a:prstGeom prst="rect">
            <a:avLst/>
          </a:prstGeom>
        </p:spPr>
      </p:pic>
      <p:pic>
        <p:nvPicPr>
          <p:cNvPr id="27" name="Imagen 26">
            <a:extLst>
              <a:ext uri="{FF2B5EF4-FFF2-40B4-BE49-F238E27FC236}">
                <a16:creationId xmlns:a16="http://schemas.microsoft.com/office/drawing/2014/main" id="{0FDE8BAB-E6E7-47F6-ADF9-EBB47BD6EE81}"/>
              </a:ext>
            </a:extLst>
          </p:cNvPr>
          <p:cNvPicPr>
            <a:picLocks noChangeAspect="1"/>
          </p:cNvPicPr>
          <p:nvPr/>
        </p:nvPicPr>
        <p:blipFill>
          <a:blip r:embed="rId4"/>
          <a:stretch>
            <a:fillRect/>
          </a:stretch>
        </p:blipFill>
        <p:spPr>
          <a:xfrm>
            <a:off x="8387940" y="4639635"/>
            <a:ext cx="876376" cy="960203"/>
          </a:xfrm>
          <a:prstGeom prst="rect">
            <a:avLst/>
          </a:prstGeom>
        </p:spPr>
      </p:pic>
      <p:pic>
        <p:nvPicPr>
          <p:cNvPr id="29" name="Imagen 28">
            <a:extLst>
              <a:ext uri="{FF2B5EF4-FFF2-40B4-BE49-F238E27FC236}">
                <a16:creationId xmlns:a16="http://schemas.microsoft.com/office/drawing/2014/main" id="{D75F81DC-9EC6-4366-8D0E-370EC7E60577}"/>
              </a:ext>
            </a:extLst>
          </p:cNvPr>
          <p:cNvPicPr>
            <a:picLocks noChangeAspect="1"/>
          </p:cNvPicPr>
          <p:nvPr/>
        </p:nvPicPr>
        <p:blipFill>
          <a:blip r:embed="rId5"/>
          <a:stretch>
            <a:fillRect/>
          </a:stretch>
        </p:blipFill>
        <p:spPr>
          <a:xfrm>
            <a:off x="8398752" y="6333576"/>
            <a:ext cx="914479" cy="1272650"/>
          </a:xfrm>
          <a:prstGeom prst="rect">
            <a:avLst/>
          </a:prstGeom>
        </p:spPr>
      </p:pic>
      <p:pic>
        <p:nvPicPr>
          <p:cNvPr id="31" name="Imagen 30">
            <a:extLst>
              <a:ext uri="{FF2B5EF4-FFF2-40B4-BE49-F238E27FC236}">
                <a16:creationId xmlns:a16="http://schemas.microsoft.com/office/drawing/2014/main" id="{E7D66BD3-842A-4CE1-9F6F-88AD53034727}"/>
              </a:ext>
            </a:extLst>
          </p:cNvPr>
          <p:cNvPicPr>
            <a:picLocks noChangeAspect="1"/>
          </p:cNvPicPr>
          <p:nvPr/>
        </p:nvPicPr>
        <p:blipFill>
          <a:blip r:embed="rId6"/>
          <a:stretch>
            <a:fillRect/>
          </a:stretch>
        </p:blipFill>
        <p:spPr>
          <a:xfrm>
            <a:off x="15773400" y="3384497"/>
            <a:ext cx="1226926" cy="1005927"/>
          </a:xfrm>
          <a:prstGeom prst="rect">
            <a:avLst/>
          </a:prstGeom>
        </p:spPr>
      </p:pic>
      <p:pic>
        <p:nvPicPr>
          <p:cNvPr id="33" name="Imagen 32">
            <a:extLst>
              <a:ext uri="{FF2B5EF4-FFF2-40B4-BE49-F238E27FC236}">
                <a16:creationId xmlns:a16="http://schemas.microsoft.com/office/drawing/2014/main" id="{E964F033-5179-4FCD-827A-ACBA9F6F3D46}"/>
              </a:ext>
            </a:extLst>
          </p:cNvPr>
          <p:cNvPicPr>
            <a:picLocks noChangeAspect="1"/>
          </p:cNvPicPr>
          <p:nvPr/>
        </p:nvPicPr>
        <p:blipFill>
          <a:blip r:embed="rId7"/>
          <a:stretch>
            <a:fillRect/>
          </a:stretch>
        </p:blipFill>
        <p:spPr>
          <a:xfrm>
            <a:off x="15697065" y="5238663"/>
            <a:ext cx="1562235" cy="1036410"/>
          </a:xfrm>
          <a:prstGeom prst="rect">
            <a:avLst/>
          </a:prstGeom>
        </p:spPr>
      </p:pic>
      <p:pic>
        <p:nvPicPr>
          <p:cNvPr id="35" name="Imagen 34">
            <a:extLst>
              <a:ext uri="{FF2B5EF4-FFF2-40B4-BE49-F238E27FC236}">
                <a16:creationId xmlns:a16="http://schemas.microsoft.com/office/drawing/2014/main" id="{C15E529E-FA7D-4272-B6DA-18C1284B41D2}"/>
              </a:ext>
            </a:extLst>
          </p:cNvPr>
          <p:cNvPicPr>
            <a:picLocks noChangeAspect="1"/>
          </p:cNvPicPr>
          <p:nvPr/>
        </p:nvPicPr>
        <p:blipFill>
          <a:blip r:embed="rId8"/>
          <a:stretch>
            <a:fillRect/>
          </a:stretch>
        </p:blipFill>
        <p:spPr>
          <a:xfrm>
            <a:off x="15689454" y="6516208"/>
            <a:ext cx="1455546" cy="1104996"/>
          </a:xfrm>
          <a:prstGeom prst="rect">
            <a:avLst/>
          </a:prstGeom>
        </p:spPr>
      </p:pic>
      <p:sp>
        <p:nvSpPr>
          <p:cNvPr id="28" name="TextBox 5">
            <a:extLst>
              <a:ext uri="{FF2B5EF4-FFF2-40B4-BE49-F238E27FC236}">
                <a16:creationId xmlns:a16="http://schemas.microsoft.com/office/drawing/2014/main" id="{F18208E3-23A5-4DD4-AE57-87A0B945B319}"/>
              </a:ext>
            </a:extLst>
          </p:cNvPr>
          <p:cNvSpPr txBox="1"/>
          <p:nvPr/>
        </p:nvSpPr>
        <p:spPr>
          <a:xfrm>
            <a:off x="9651560" y="9574054"/>
            <a:ext cx="7607740" cy="545021"/>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LUENTO 1: </a:t>
            </a:r>
            <a:r>
              <a:rPr lang="en-GB" sz="1600" spc="80" dirty="0" err="1">
                <a:solidFill>
                  <a:srgbClr val="456A2C"/>
                </a:solidFill>
                <a:latin typeface="Glacial Indifference"/>
              </a:rPr>
              <a:t>Puun</a:t>
            </a:r>
            <a:r>
              <a:rPr lang="en-GB" sz="1600" spc="80" dirty="0">
                <a:solidFill>
                  <a:srgbClr val="456A2C"/>
                </a:solidFill>
                <a:latin typeface="Glacial Indifference"/>
              </a:rPr>
              <a:t> </a:t>
            </a:r>
            <a:r>
              <a:rPr lang="en-GB" sz="1600" spc="80" dirty="0" err="1">
                <a:solidFill>
                  <a:srgbClr val="456A2C"/>
                </a:solidFill>
                <a:latin typeface="Glacial Indifference"/>
              </a:rPr>
              <a:t>energiatehokkuusarvo</a:t>
            </a:r>
            <a:r>
              <a:rPr lang="en-GB" sz="1600" spc="80" dirty="0">
                <a:solidFill>
                  <a:srgbClr val="456A2C"/>
                </a:solidFill>
                <a:latin typeface="Glacial Indifference"/>
              </a:rPr>
              <a:t> </a:t>
            </a:r>
            <a:r>
              <a:rPr lang="en-GB" sz="1600" spc="80" dirty="0" err="1">
                <a:solidFill>
                  <a:srgbClr val="456A2C"/>
                </a:solidFill>
                <a:latin typeface="Glacial Indifference"/>
              </a:rPr>
              <a:t>rakennusmateriaalina</a:t>
            </a:r>
            <a:r>
              <a:rPr lang="en-GB" sz="1600" spc="80" dirty="0">
                <a:solidFill>
                  <a:srgbClr val="456A2C"/>
                </a:solidFill>
                <a:latin typeface="Glacial Indifference"/>
              </a:rPr>
              <a:t> </a:t>
            </a:r>
            <a:r>
              <a:rPr lang="en-GB" sz="1600" spc="80" dirty="0" err="1">
                <a:solidFill>
                  <a:srgbClr val="456A2C"/>
                </a:solidFill>
                <a:latin typeface="Glacial Indifference"/>
              </a:rPr>
              <a:t>ja</a:t>
            </a:r>
            <a:r>
              <a:rPr lang="en-GB" sz="1600" spc="80" dirty="0">
                <a:solidFill>
                  <a:srgbClr val="456A2C"/>
                </a:solidFill>
                <a:latin typeface="Glacial Indifference"/>
              </a:rPr>
              <a:t> </a:t>
            </a:r>
            <a:r>
              <a:rPr lang="en-GB" sz="1600" spc="80" dirty="0" err="1">
                <a:solidFill>
                  <a:srgbClr val="456A2C"/>
                </a:solidFill>
                <a:latin typeface="Glacial Indifference"/>
              </a:rPr>
              <a:t>puurakenteina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206045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710</Words>
  <Application>Microsoft Office PowerPoint</Application>
  <PresentationFormat>Mukautettu</PresentationFormat>
  <Paragraphs>80</Paragraphs>
  <Slides>10</Slides>
  <Notes>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10</vt:i4>
      </vt:variant>
    </vt:vector>
  </HeadingPairs>
  <TitlesOfParts>
    <vt:vector size="18" baseType="lpstr">
      <vt:lpstr>Arial Black</vt:lpstr>
      <vt:lpstr>Glacial Indifference Bold</vt:lpstr>
      <vt:lpstr>Glacial Indifference</vt:lpstr>
      <vt:lpstr>Calibri</vt:lpstr>
      <vt:lpstr>Arial</vt:lpstr>
      <vt:lpstr>League Spartan</vt:lpstr>
      <vt:lpstr>Verdana</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67</cp:revision>
  <dcterms:created xsi:type="dcterms:W3CDTF">2006-08-16T00:00:00Z</dcterms:created>
  <dcterms:modified xsi:type="dcterms:W3CDTF">2022-04-19T20:03:06Z</dcterms:modified>
  <dc:identifier>DAD7Xzioke4</dc:identifier>
</cp:coreProperties>
</file>