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1"/>
  </p:notesMasterIdLst>
  <p:sldIdLst>
    <p:sldId id="256" r:id="rId2"/>
    <p:sldId id="257" r:id="rId3"/>
    <p:sldId id="258" r:id="rId4"/>
    <p:sldId id="259" r:id="rId5"/>
    <p:sldId id="261" r:id="rId6"/>
    <p:sldId id="272" r:id="rId7"/>
    <p:sldId id="274" r:id="rId8"/>
    <p:sldId id="275" r:id="rId9"/>
    <p:sldId id="260" r:id="rId10"/>
  </p:sldIdLst>
  <p:sldSz cx="18288000" cy="10287000"/>
  <p:notesSz cx="6858000" cy="9144000"/>
  <p:embeddedFontLst>
    <p:embeddedFont>
      <p:font typeface="Calibri" panose="020F0502020204030204" pitchFamily="34" charset="0"/>
      <p:regular r:id="rId12"/>
      <p:bold r:id="rId13"/>
      <p:italic r:id="rId14"/>
      <p:boldItalic r:id="rId15"/>
    </p:embeddedFont>
    <p:embeddedFont>
      <p:font typeface="Glacial Indifference" panose="020B0604020202020204" charset="0"/>
      <p:regular r:id="rId16"/>
    </p:embeddedFont>
    <p:embeddedFont>
      <p:font typeface="Glacial Indifference Bold" panose="020B0604020202020204" charset="0"/>
      <p:regular r:id="rId17"/>
    </p:embeddedFont>
    <p:embeddedFont>
      <p:font typeface="League Spartan" panose="020B0604020202020204" charset="0"/>
      <p:regular r:id="rId18"/>
    </p:embeddedFont>
    <p:embeddedFont>
      <p:font typeface="Verdana" panose="020B0604030504040204" pitchFamily="34" charset="0"/>
      <p:regular r:id="rId19"/>
      <p:bold r:id="rId20"/>
      <p:italic r:id="rId21"/>
      <p:bold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onysios Solomos" initials="DS" lastIdx="1" clrIdx="0">
    <p:extLst>
      <p:ext uri="{19B8F6BF-5375-455C-9EA6-DF929625EA0E}">
        <p15:presenceInfo xmlns:p15="http://schemas.microsoft.com/office/powerpoint/2012/main" userId="S::solomos@exelia.gr::5337c452-030b-4de5-a4f5-5c443c39fdd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6A2C"/>
    <a:srgbClr val="52584D"/>
    <a:srgbClr val="1E4D65"/>
    <a:srgbClr val="68AF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0" d="100"/>
          <a:sy n="40" d="100"/>
        </p:scale>
        <p:origin x="77" y="62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C4BC02-181C-4246-9F45-727B00AE36C0}" type="datetimeFigureOut">
              <a:rPr lang="en-US" smtClean="0"/>
              <a:t>1/31/2022</a:t>
            </a:fld>
            <a:endParaRPr lang="en-US"/>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049B05-4D01-431C-B399-F8068D598276}" type="slidenum">
              <a:rPr lang="en-US" smtClean="0"/>
              <a:t>‹Nº›</a:t>
            </a:fld>
            <a:endParaRPr lang="en-US"/>
          </a:p>
        </p:txBody>
      </p:sp>
    </p:spTree>
    <p:extLst>
      <p:ext uri="{BB962C8B-B14F-4D97-AF65-F5344CB8AC3E}">
        <p14:creationId xmlns:p14="http://schemas.microsoft.com/office/powerpoint/2010/main" val="3603574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00DEAB2-0C41-4B4D-A519-DDE51BE49A44}" type="datetime1">
              <a:rPr lang="en-US" smtClean="0"/>
              <a:t>1/31/2022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BDE1CA-8CB9-4D53-A394-8F89E5933EF0}" type="datetime1">
              <a:rPr lang="en-US" smtClean="0"/>
              <a:t>1/31/2022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2F368B-37A0-4045-A003-F995AE9B4DF8}" type="datetime1">
              <a:rPr lang="en-US" smtClean="0"/>
              <a:t>1/31/2022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68F653-8D4B-4074-BA55-316FAC1CF7EB}" type="datetime1">
              <a:rPr lang="en-US" smtClean="0"/>
              <a:t>1/31/2022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0D123A-A015-4989-AE0A-0A288775B34B}" type="datetime1">
              <a:rPr lang="en-US" smtClean="0"/>
              <a:t>1/31/2022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FFF4D5-2841-4DA0-9536-A60958379296}" type="datetime1">
              <a:rPr lang="en-US" smtClean="0"/>
              <a:t>1/31/2022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0FE9E-174F-4711-9F9B-F09FCD92DFEC}" type="datetime1">
              <a:rPr lang="en-US" smtClean="0"/>
              <a:t>1/31/2022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A085A74-64FA-4DB3-A00C-023BEC69FE18}" type="datetime1">
              <a:rPr lang="en-US" smtClean="0"/>
              <a:t>1/31/2022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09E067-CAD5-4721-9769-9D3EE85F3135}" type="datetime1">
              <a:rPr lang="en-US" smtClean="0"/>
              <a:t>1/31/2022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F012D5-32BE-4D9C-BC05-37EDD6FE6A24}" type="datetime1">
              <a:rPr lang="en-US" smtClean="0"/>
              <a:t>1/31/2022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4A79CE-B6F2-42D1-8137-F31C8458EB57}" type="datetime1">
              <a:rPr lang="en-US" smtClean="0"/>
              <a:t>1/31/2022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7CDA32-2106-4F9B-A860-0480101ED23F}" type="datetime1">
              <a:rPr lang="en-US" smtClean="0"/>
              <a:t>1/31/2022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eg"/><Relationship Id="rId3" Type="http://schemas.openxmlformats.org/officeDocument/2006/relationships/image" Target="../media/image5.jpeg"/><Relationship Id="rId7" Type="http://schemas.openxmlformats.org/officeDocument/2006/relationships/image" Target="../media/image9.jpeg"/><Relationship Id="rId12"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5" Type="http://schemas.openxmlformats.org/officeDocument/2006/relationships/image" Target="../media/image1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 Id="rId14" Type="http://schemas.openxmlformats.org/officeDocument/2006/relationships/image" Target="../media/image1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4220933" y="0"/>
            <a:ext cx="14101901" cy="10287000"/>
          </a:xfrm>
          <a:prstGeom prst="rect">
            <a:avLst/>
          </a:prstGeom>
        </p:spPr>
      </p:pic>
      <p:grpSp>
        <p:nvGrpSpPr>
          <p:cNvPr id="3" name="Group 3"/>
          <p:cNvGrpSpPr/>
          <p:nvPr/>
        </p:nvGrpSpPr>
        <p:grpSpPr>
          <a:xfrm>
            <a:off x="-406310" y="2806797"/>
            <a:ext cx="14956263" cy="4673405"/>
            <a:chOff x="0" y="0"/>
            <a:chExt cx="19941685" cy="6231207"/>
          </a:xfrm>
          <a:solidFill>
            <a:srgbClr val="456A2C"/>
          </a:solidFill>
        </p:grpSpPr>
        <p:sp>
          <p:nvSpPr>
            <p:cNvPr id="4" name="AutoShape 4"/>
            <p:cNvSpPr/>
            <p:nvPr/>
          </p:nvSpPr>
          <p:spPr>
            <a:xfrm>
              <a:off x="0" y="0"/>
              <a:ext cx="19941685" cy="6231207"/>
            </a:xfrm>
            <a:prstGeom prst="rect">
              <a:avLst/>
            </a:prstGeom>
            <a:grpFill/>
          </p:spPr>
        </p:sp>
        <p:sp>
          <p:nvSpPr>
            <p:cNvPr id="5" name="TextBox 5"/>
            <p:cNvSpPr txBox="1"/>
            <p:nvPr/>
          </p:nvSpPr>
          <p:spPr>
            <a:xfrm>
              <a:off x="1913347" y="2404404"/>
              <a:ext cx="17294581" cy="2304904"/>
            </a:xfrm>
            <a:prstGeom prst="rect">
              <a:avLst/>
            </a:prstGeom>
            <a:grpFill/>
          </p:spPr>
          <p:txBody>
            <a:bodyPr lIns="0" tIns="0" rIns="0" bIns="0" rtlCol="0" anchor="t">
              <a:spAutoFit/>
            </a:bodyPr>
            <a:lstStyle/>
            <a:p>
              <a:pPr>
                <a:lnSpc>
                  <a:spcPts val="10580"/>
                </a:lnSpc>
              </a:pPr>
              <a:r>
                <a:rPr lang="en-US" sz="6600" spc="92" dirty="0" err="1">
                  <a:solidFill>
                    <a:srgbClr val="FEFFF8"/>
                  </a:solidFill>
                  <a:latin typeface="League Spartan"/>
                </a:rPr>
                <a:t>Lecci</a:t>
              </a:r>
              <a:r>
                <a:rPr lang="en-US" sz="6600" b="1" spc="92" dirty="0" err="1">
                  <a:solidFill>
                    <a:srgbClr val="FEFFF8"/>
                  </a:solidFill>
                  <a:latin typeface="League Spartan"/>
                </a:rPr>
                <a:t>ó</a:t>
              </a:r>
              <a:r>
                <a:rPr lang="en-US" sz="6600" spc="92" dirty="0" err="1">
                  <a:solidFill>
                    <a:srgbClr val="FEFFF8"/>
                  </a:solidFill>
                  <a:latin typeface="League Spartan"/>
                </a:rPr>
                <a:t>n</a:t>
              </a:r>
              <a:r>
                <a:rPr lang="en-US" sz="6600" spc="92" dirty="0">
                  <a:solidFill>
                    <a:srgbClr val="FEFFF8"/>
                  </a:solidFill>
                  <a:latin typeface="League Spartan"/>
                </a:rPr>
                <a:t> 3:</a:t>
              </a:r>
            </a:p>
            <a:p>
              <a:r>
                <a:rPr lang="es-ES" sz="2400" spc="150" dirty="0">
                  <a:solidFill>
                    <a:srgbClr val="FEFFF8"/>
                  </a:solidFill>
                  <a:latin typeface="Glacial Indifference Bold"/>
                </a:rPr>
                <a:t>Capacitaciones para plomería, construcción de paneles de yeso, sellado.</a:t>
              </a:r>
              <a:endParaRPr lang="en-US" sz="6600" spc="92" dirty="0">
                <a:solidFill>
                  <a:srgbClr val="FEFFF8"/>
                </a:solidFill>
                <a:latin typeface="League Spartan"/>
              </a:endParaRPr>
            </a:p>
          </p:txBody>
        </p:sp>
        <p:sp>
          <p:nvSpPr>
            <p:cNvPr id="6" name="TextBox 6"/>
            <p:cNvSpPr txBox="1"/>
            <p:nvPr/>
          </p:nvSpPr>
          <p:spPr>
            <a:xfrm>
              <a:off x="1913347" y="5398580"/>
              <a:ext cx="11229247" cy="588645"/>
            </a:xfrm>
            <a:prstGeom prst="rect">
              <a:avLst/>
            </a:prstGeom>
            <a:grpFill/>
          </p:spPr>
          <p:txBody>
            <a:bodyPr lIns="0" tIns="0" rIns="0" bIns="0" rtlCol="0" anchor="t">
              <a:spAutoFit/>
            </a:bodyPr>
            <a:lstStyle/>
            <a:p>
              <a:pPr algn="l">
                <a:lnSpc>
                  <a:spcPts val="3645"/>
                </a:lnSpc>
              </a:pPr>
              <a:r>
                <a:rPr lang="en-US" sz="2700" spc="135" dirty="0" err="1">
                  <a:solidFill>
                    <a:srgbClr val="FEFFF8"/>
                  </a:solidFill>
                  <a:latin typeface="Glacial Indifference"/>
                </a:rPr>
                <a:t>Presentación</a:t>
              </a:r>
              <a:endParaRPr lang="en-US" sz="2700" spc="135" dirty="0">
                <a:solidFill>
                  <a:srgbClr val="FEFFF8"/>
                </a:solidFill>
                <a:latin typeface="Glacial Indifference"/>
              </a:endParaRPr>
            </a:p>
          </p:txBody>
        </p:sp>
        <p:sp>
          <p:nvSpPr>
            <p:cNvPr id="7" name="AutoShape 7"/>
            <p:cNvSpPr/>
            <p:nvPr/>
          </p:nvSpPr>
          <p:spPr>
            <a:xfrm>
              <a:off x="1913347" y="694377"/>
              <a:ext cx="11633201" cy="1167753"/>
            </a:xfrm>
            <a:prstGeom prst="rect">
              <a:avLst/>
            </a:prstGeom>
            <a:grpFill/>
          </p:spPr>
        </p:sp>
        <p:sp>
          <p:nvSpPr>
            <p:cNvPr id="8" name="TextBox 8"/>
            <p:cNvSpPr txBox="1"/>
            <p:nvPr/>
          </p:nvSpPr>
          <p:spPr>
            <a:xfrm>
              <a:off x="2333697" y="1021080"/>
              <a:ext cx="17382506" cy="1000273"/>
            </a:xfrm>
            <a:prstGeom prst="rect">
              <a:avLst/>
            </a:prstGeom>
            <a:grpFill/>
          </p:spPr>
          <p:txBody>
            <a:bodyPr wrap="square" lIns="0" tIns="0" rIns="0" bIns="0" rtlCol="0" anchor="t">
              <a:spAutoFit/>
            </a:bodyPr>
            <a:lstStyle/>
            <a:p>
              <a:pPr>
                <a:lnSpc>
                  <a:spcPts val="3000"/>
                </a:lnSpc>
              </a:pPr>
              <a:r>
                <a:rPr lang="es-ES" sz="2400" spc="150" dirty="0">
                  <a:solidFill>
                    <a:srgbClr val="FEFFF8"/>
                  </a:solidFill>
                  <a:latin typeface="Glacial Indifference Bold"/>
                </a:rPr>
                <a:t>UNIDAD DE APRENDIZAJE 4: Funcionalidad y eficiencia de los edificios de madera / Unidad de aprendizaje 4 (LU4)</a:t>
              </a:r>
              <a:endParaRPr lang="en-US" sz="2400" spc="150" dirty="0">
                <a:solidFill>
                  <a:srgbClr val="FEFFF8"/>
                </a:solidFill>
                <a:latin typeface="Glacial Indifference Bold"/>
              </a:endParaRPr>
            </a:p>
          </p:txBody>
        </p:sp>
      </p:gr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7978125"/>
            <a:ext cx="1447800" cy="185406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6106" y="1185302"/>
            <a:ext cx="11417878" cy="7916396"/>
          </a:xfrm>
          <a:prstGeom prst="rect">
            <a:avLst/>
          </a:prstGeom>
        </p:spPr>
      </p:pic>
      <p:grpSp>
        <p:nvGrpSpPr>
          <p:cNvPr id="3" name="Group 3"/>
          <p:cNvGrpSpPr/>
          <p:nvPr/>
        </p:nvGrpSpPr>
        <p:grpSpPr>
          <a:xfrm>
            <a:off x="1028700" y="-313967"/>
            <a:ext cx="8385423" cy="8119650"/>
            <a:chOff x="0" y="0"/>
            <a:chExt cx="11180564" cy="10826200"/>
          </a:xfrm>
          <a:solidFill>
            <a:schemeClr val="bg1">
              <a:lumMod val="95000"/>
            </a:schemeClr>
          </a:solidFill>
        </p:grpSpPr>
        <p:sp>
          <p:nvSpPr>
            <p:cNvPr id="4" name="AutoShape 4"/>
            <p:cNvSpPr/>
            <p:nvPr/>
          </p:nvSpPr>
          <p:spPr>
            <a:xfrm>
              <a:off x="0" y="0"/>
              <a:ext cx="11180564" cy="10826200"/>
            </a:xfrm>
            <a:prstGeom prst="rect">
              <a:avLst/>
            </a:prstGeom>
            <a:grpFill/>
            <a:ln>
              <a:solidFill>
                <a:schemeClr val="accent3"/>
              </a:solidFill>
            </a:ln>
          </p:spPr>
          <p:txBody>
            <a:bodyPr/>
            <a:lstStyle/>
            <a:p>
              <a:endParaRPr lang="en-US" dirty="0"/>
            </a:p>
          </p:txBody>
        </p:sp>
        <p:sp>
          <p:nvSpPr>
            <p:cNvPr id="5" name="TextBox 5"/>
            <p:cNvSpPr txBox="1"/>
            <p:nvPr/>
          </p:nvSpPr>
          <p:spPr>
            <a:xfrm>
              <a:off x="982007" y="1694973"/>
              <a:ext cx="9216551" cy="2831544"/>
            </a:xfrm>
            <a:prstGeom prst="rect">
              <a:avLst/>
            </a:prstGeom>
            <a:grpFill/>
          </p:spPr>
          <p:txBody>
            <a:bodyPr lIns="0" tIns="0" rIns="0" bIns="0" rtlCol="0" anchor="t">
              <a:spAutoFit/>
            </a:bodyPr>
            <a:lstStyle/>
            <a:p>
              <a:pPr algn="l">
                <a:lnSpc>
                  <a:spcPts val="8370"/>
                </a:lnSpc>
              </a:pPr>
              <a:r>
                <a:rPr lang="en-US" sz="6200" spc="310" dirty="0" err="1">
                  <a:solidFill>
                    <a:srgbClr val="456A2C"/>
                  </a:solidFill>
                  <a:latin typeface="League Spartan"/>
                </a:rPr>
                <a:t>Resumen</a:t>
              </a:r>
              <a:r>
                <a:rPr lang="en-US" sz="6200" spc="310" dirty="0">
                  <a:solidFill>
                    <a:srgbClr val="456A2C"/>
                  </a:solidFill>
                  <a:latin typeface="League Spartan"/>
                </a:rPr>
                <a:t> de la </a:t>
              </a:r>
              <a:r>
                <a:rPr lang="en-US" sz="6200" spc="310" dirty="0" err="1">
                  <a:solidFill>
                    <a:srgbClr val="456A2C"/>
                  </a:solidFill>
                  <a:latin typeface="League Spartan"/>
                </a:rPr>
                <a:t>presentaci</a:t>
              </a:r>
              <a:r>
                <a:rPr lang="en-US" sz="6200" b="1" spc="310" dirty="0" err="1">
                  <a:solidFill>
                    <a:srgbClr val="456A2C"/>
                  </a:solidFill>
                  <a:latin typeface="League Spartan"/>
                </a:rPr>
                <a:t>ó</a:t>
              </a:r>
              <a:r>
                <a:rPr lang="en-US" sz="6200" spc="310" dirty="0" err="1">
                  <a:solidFill>
                    <a:srgbClr val="456A2C"/>
                  </a:solidFill>
                  <a:latin typeface="League Spartan"/>
                </a:rPr>
                <a:t>n</a:t>
              </a:r>
              <a:endParaRPr lang="en-US" sz="6200" spc="310" dirty="0">
                <a:solidFill>
                  <a:srgbClr val="456A2C"/>
                </a:solidFill>
                <a:latin typeface="League Spartan"/>
              </a:endParaRPr>
            </a:p>
          </p:txBody>
        </p:sp>
        <p:sp>
          <p:nvSpPr>
            <p:cNvPr id="6" name="TextBox 6"/>
            <p:cNvSpPr txBox="1"/>
            <p:nvPr/>
          </p:nvSpPr>
          <p:spPr>
            <a:xfrm>
              <a:off x="982007" y="6492487"/>
              <a:ext cx="9214823" cy="1119965"/>
            </a:xfrm>
            <a:prstGeom prst="rect">
              <a:avLst/>
            </a:prstGeom>
            <a:grpFill/>
          </p:spPr>
          <p:txBody>
            <a:bodyPr lIns="0" tIns="0" rIns="0" bIns="0" rtlCol="0" anchor="t">
              <a:spAutoFit/>
            </a:bodyPr>
            <a:lstStyle/>
            <a:p>
              <a:pPr algn="l">
                <a:lnSpc>
                  <a:spcPts val="3359"/>
                </a:lnSpc>
              </a:pPr>
              <a:r>
                <a:rPr lang="es-ES" sz="2400" spc="120" dirty="0">
                  <a:solidFill>
                    <a:srgbClr val="456A2C"/>
                  </a:solidFill>
                  <a:latin typeface="Glacial Indifference"/>
                </a:rPr>
                <a:t>- Fontanería</a:t>
              </a:r>
            </a:p>
            <a:p>
              <a:pPr algn="l">
                <a:lnSpc>
                  <a:spcPts val="3359"/>
                </a:lnSpc>
              </a:pPr>
              <a:r>
                <a:rPr lang="es-ES" sz="2400" spc="120" dirty="0">
                  <a:solidFill>
                    <a:srgbClr val="456A2C"/>
                  </a:solidFill>
                  <a:latin typeface="Glacial Indifference"/>
                </a:rPr>
                <a:t>- Construcción en seco y sistema de sellado.</a:t>
              </a:r>
              <a:endParaRPr lang="en-US" sz="2400" spc="120" dirty="0">
                <a:solidFill>
                  <a:srgbClr val="456A2C"/>
                </a:solidFill>
                <a:latin typeface="Glacial Indifference"/>
              </a:endParaRPr>
            </a:p>
          </p:txBody>
        </p:sp>
        <p:sp>
          <p:nvSpPr>
            <p:cNvPr id="7" name="TextBox 7"/>
            <p:cNvSpPr txBox="1"/>
            <p:nvPr/>
          </p:nvSpPr>
          <p:spPr>
            <a:xfrm>
              <a:off x="982007" y="4952983"/>
              <a:ext cx="9215776" cy="820737"/>
            </a:xfrm>
            <a:prstGeom prst="rect">
              <a:avLst/>
            </a:prstGeom>
            <a:grpFill/>
          </p:spPr>
          <p:txBody>
            <a:bodyPr lIns="0" tIns="0" rIns="0" bIns="0" rtlCol="0" anchor="t">
              <a:spAutoFit/>
            </a:bodyPr>
            <a:lstStyle/>
            <a:p>
              <a:pPr algn="l">
                <a:lnSpc>
                  <a:spcPts val="4810"/>
                </a:lnSpc>
              </a:pPr>
              <a:r>
                <a:rPr lang="en-US" sz="3700" spc="185" dirty="0">
                  <a:solidFill>
                    <a:srgbClr val="456A2C"/>
                  </a:solidFill>
                  <a:latin typeface="League Spartan"/>
                </a:rPr>
                <a:t>TEMAS TRATADOS</a:t>
              </a:r>
            </a:p>
          </p:txBody>
        </p:sp>
      </p:grpSp>
      <p:sp>
        <p:nvSpPr>
          <p:cNvPr id="10" name="AutoShape 10"/>
          <p:cNvSpPr/>
          <p:nvPr/>
        </p:nvSpPr>
        <p:spPr>
          <a:xfrm>
            <a:off x="2057400" y="9462135"/>
            <a:ext cx="16230600" cy="38100"/>
          </a:xfrm>
          <a:prstGeom prst="rect">
            <a:avLst/>
          </a:prstGeom>
          <a:solidFill>
            <a:srgbClr val="52584D"/>
          </a:solidFill>
        </p:spPr>
      </p:sp>
      <p:sp>
        <p:nvSpPr>
          <p:cNvPr id="13" name="Θέση αριθμού διαφάνειας 12">
            <a:extLst>
              <a:ext uri="{FF2B5EF4-FFF2-40B4-BE49-F238E27FC236}">
                <a16:creationId xmlns:a16="http://schemas.microsoft.com/office/drawing/2014/main" id="{253C7A8A-4238-4388-B3E7-7BE2F4FB7173}"/>
              </a:ext>
            </a:extLst>
          </p:cNvPr>
          <p:cNvSpPr>
            <a:spLocks noGrp="1"/>
          </p:cNvSpPr>
          <p:nvPr>
            <p:ph type="sldNum" sz="quarter" idx="12"/>
          </p:nvPr>
        </p:nvSpPr>
        <p:spPr>
          <a:xfrm>
            <a:off x="-76200" y="9783604"/>
            <a:ext cx="2133600" cy="365125"/>
          </a:xfrm>
        </p:spPr>
        <p:txBody>
          <a:bodyPr/>
          <a:lstStyle/>
          <a:p>
            <a:pPr algn="l"/>
            <a:fld id="{B6F15528-21DE-4FAA-801E-634DDDAF4B2B}" type="slidenum">
              <a:rPr lang="en-US" sz="2400" spc="120">
                <a:solidFill>
                  <a:srgbClr val="456A2C"/>
                </a:solidFill>
                <a:latin typeface="Glacial Indifference"/>
              </a:rPr>
              <a:pPr algn="l"/>
              <a:t>2</a:t>
            </a:fld>
            <a:endParaRPr lang="en-US" sz="2400" spc="120" dirty="0">
              <a:solidFill>
                <a:srgbClr val="456A2C"/>
              </a:solidFill>
              <a:latin typeface="Glacial Indifference"/>
            </a:endParaRPr>
          </a:p>
        </p:txBody>
      </p:sp>
      <p:sp>
        <p:nvSpPr>
          <p:cNvPr id="12" name="TextBox 5">
            <a:extLst>
              <a:ext uri="{FF2B5EF4-FFF2-40B4-BE49-F238E27FC236}">
                <a16:creationId xmlns:a16="http://schemas.microsoft.com/office/drawing/2014/main" id="{E80131B0-EC66-48F2-B46F-AB55F1E57D82}"/>
              </a:ext>
            </a:extLst>
          </p:cNvPr>
          <p:cNvSpPr txBox="1"/>
          <p:nvPr/>
        </p:nvSpPr>
        <p:spPr>
          <a:xfrm>
            <a:off x="8676322" y="9574054"/>
            <a:ext cx="8582978" cy="262892"/>
          </a:xfrm>
          <a:prstGeom prst="rect">
            <a:avLst/>
          </a:prstGeom>
        </p:spPr>
        <p:txBody>
          <a:bodyPr wrap="square" lIns="0" tIns="0" rIns="0" bIns="0" rtlCol="0" anchor="t">
            <a:spAutoFit/>
          </a:bodyPr>
          <a:lstStyle/>
          <a:p>
            <a:pPr algn="r">
              <a:lnSpc>
                <a:spcPts val="2240"/>
              </a:lnSpc>
            </a:pPr>
            <a:r>
              <a:rPr lang="es-ES" sz="1600" spc="80" dirty="0">
                <a:solidFill>
                  <a:srgbClr val="52584D"/>
                </a:solidFill>
                <a:latin typeface="Glacial Indifference"/>
              </a:rPr>
              <a:t>LECCIÓN 3: Capacitaciones para plomería, construcción de paneles de yeso, sellado.</a:t>
            </a:r>
            <a:endParaRPr lang="en-US" sz="1600" spc="80" dirty="0">
              <a:solidFill>
                <a:srgbClr val="52584D"/>
              </a:solidFill>
              <a:latin typeface="Glacial Indifferenc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2"/>
          <p:cNvSpPr txBox="1"/>
          <p:nvPr/>
        </p:nvSpPr>
        <p:spPr>
          <a:xfrm>
            <a:off x="10145028" y="971550"/>
            <a:ext cx="7114272" cy="1682897"/>
          </a:xfrm>
          <a:prstGeom prst="rect">
            <a:avLst/>
          </a:prstGeom>
        </p:spPr>
        <p:txBody>
          <a:bodyPr lIns="0" tIns="0" rIns="0" bIns="0" rtlCol="0" anchor="t">
            <a:spAutoFit/>
          </a:bodyPr>
          <a:lstStyle/>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p:txBody>
      </p:sp>
      <p:sp>
        <p:nvSpPr>
          <p:cNvPr id="3" name="AutoShape 3"/>
          <p:cNvSpPr/>
          <p:nvPr/>
        </p:nvSpPr>
        <p:spPr>
          <a:xfrm>
            <a:off x="1028700" y="-335920"/>
            <a:ext cx="8385423" cy="10958840"/>
          </a:xfrm>
          <a:prstGeom prst="rect">
            <a:avLst/>
          </a:prstGeom>
          <a:solidFill>
            <a:srgbClr val="456A2C"/>
          </a:solidFill>
        </p:spPr>
        <p:txBody>
          <a:bodyPr/>
          <a:lstStyle/>
          <a:p>
            <a:endParaRPr lang="en-US" dirty="0"/>
          </a:p>
        </p:txBody>
      </p:sp>
      <p:sp>
        <p:nvSpPr>
          <p:cNvPr id="6" name="AutoShape 6"/>
          <p:cNvSpPr/>
          <p:nvPr/>
        </p:nvSpPr>
        <p:spPr>
          <a:xfrm>
            <a:off x="1028700" y="9252585"/>
            <a:ext cx="16230600" cy="38100"/>
          </a:xfrm>
          <a:prstGeom prst="rect">
            <a:avLst/>
          </a:prstGeom>
          <a:solidFill>
            <a:srgbClr val="52584D"/>
          </a:solidFill>
        </p:spPr>
      </p:sp>
      <p:grpSp>
        <p:nvGrpSpPr>
          <p:cNvPr id="7" name="Group 7"/>
          <p:cNvGrpSpPr/>
          <p:nvPr/>
        </p:nvGrpSpPr>
        <p:grpSpPr>
          <a:xfrm>
            <a:off x="1765205" y="957263"/>
            <a:ext cx="6912414" cy="4419778"/>
            <a:chOff x="0" y="-95249"/>
            <a:chExt cx="9216551" cy="5893039"/>
          </a:xfrm>
        </p:grpSpPr>
        <p:sp>
          <p:nvSpPr>
            <p:cNvPr id="8" name="TextBox 8"/>
            <p:cNvSpPr txBox="1"/>
            <p:nvPr/>
          </p:nvSpPr>
          <p:spPr>
            <a:xfrm>
              <a:off x="0" y="-95249"/>
              <a:ext cx="9216551" cy="1354218"/>
            </a:xfrm>
            <a:prstGeom prst="rect">
              <a:avLst/>
            </a:prstGeom>
          </p:spPr>
          <p:txBody>
            <a:bodyPr lIns="0" tIns="0" rIns="0" bIns="0" rtlCol="0" anchor="t">
              <a:spAutoFit/>
            </a:bodyPr>
            <a:lstStyle/>
            <a:p>
              <a:pPr>
                <a:lnSpc>
                  <a:spcPts val="8370"/>
                </a:lnSpc>
                <a:spcAft>
                  <a:spcPts val="600"/>
                </a:spcAft>
                <a:tabLst>
                  <a:tab pos="228600" algn="l"/>
                </a:tabLst>
              </a:pPr>
              <a:r>
                <a:rPr lang="es-ES" sz="5400" spc="150" dirty="0">
                  <a:solidFill>
                    <a:srgbClr val="FEFFF8"/>
                  </a:solidFill>
                  <a:latin typeface="Glacial Indifference Bold"/>
                </a:rPr>
                <a:t>FONTANERIA</a:t>
              </a:r>
              <a:endParaRPr lang="en-US" sz="6200" spc="310" dirty="0">
                <a:solidFill>
                  <a:schemeClr val="bg1"/>
                </a:solidFill>
                <a:latin typeface="League Spartan"/>
              </a:endParaRPr>
            </a:p>
          </p:txBody>
        </p:sp>
        <p:sp>
          <p:nvSpPr>
            <p:cNvPr id="9" name="TextBox 9"/>
            <p:cNvSpPr txBox="1"/>
            <p:nvPr/>
          </p:nvSpPr>
          <p:spPr>
            <a:xfrm>
              <a:off x="0" y="4977052"/>
              <a:ext cx="9215776" cy="820738"/>
            </a:xfrm>
            <a:prstGeom prst="rect">
              <a:avLst/>
            </a:prstGeom>
          </p:spPr>
          <p:txBody>
            <a:bodyPr lIns="0" tIns="0" rIns="0" bIns="0" rtlCol="0" anchor="t">
              <a:spAutoFit/>
            </a:bodyPr>
            <a:lstStyle/>
            <a:p>
              <a:pPr algn="l">
                <a:lnSpc>
                  <a:spcPts val="4810"/>
                </a:lnSpc>
              </a:pPr>
              <a:endParaRPr lang="en-US" sz="3700" spc="185" dirty="0">
                <a:solidFill>
                  <a:schemeClr val="bg1"/>
                </a:solidFill>
                <a:latin typeface="League Spartan"/>
              </a:endParaRPr>
            </a:p>
          </p:txBody>
        </p:sp>
      </p:gr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3</a:t>
            </a:fld>
            <a:endParaRPr lang="en-US" sz="2400" spc="120" dirty="0">
              <a:solidFill>
                <a:srgbClr val="D9D9D9"/>
              </a:solidFill>
              <a:latin typeface="Glacial Indifference"/>
            </a:endParaRPr>
          </a:p>
        </p:txBody>
      </p:sp>
      <p:sp>
        <p:nvSpPr>
          <p:cNvPr id="12" name="TextBox 2">
            <a:extLst>
              <a:ext uri="{FF2B5EF4-FFF2-40B4-BE49-F238E27FC236}">
                <a16:creationId xmlns:a16="http://schemas.microsoft.com/office/drawing/2014/main" id="{53F2FB2F-FD56-411B-9E9A-321608A65697}"/>
              </a:ext>
            </a:extLst>
          </p:cNvPr>
          <p:cNvSpPr txBox="1"/>
          <p:nvPr/>
        </p:nvSpPr>
        <p:spPr>
          <a:xfrm>
            <a:off x="9892164" y="971550"/>
            <a:ext cx="7367136" cy="3453446"/>
          </a:xfrm>
          <a:prstGeom prst="rect">
            <a:avLst/>
          </a:prstGeom>
        </p:spPr>
        <p:txBody>
          <a:bodyPr wrap="square" lIns="0" tIns="0" rIns="0" bIns="0" rtlCol="0" anchor="t">
            <a:spAutoFit/>
          </a:bodyPr>
          <a:lstStyle/>
          <a:p>
            <a:pPr algn="just">
              <a:lnSpc>
                <a:spcPts val="3359"/>
              </a:lnSpc>
              <a:spcAft>
                <a:spcPts val="600"/>
              </a:spcAft>
            </a:pPr>
            <a:r>
              <a:rPr lang="es-ES" sz="2400" spc="120" dirty="0">
                <a:solidFill>
                  <a:srgbClr val="456A2C"/>
                </a:solidFill>
                <a:latin typeface="Glacial Indifference"/>
              </a:rPr>
              <a:t>Para proporcionar un suministro adecuado de agua, es importante conocer las propiedades de las tuberías que se instalan en cada edificio, asegurando un conjunto mínimo de condiciones para el agua suministrada, como potabilidad, resistencia a la corrosión, fluctuación de temperatura resistencia, y suficiente flujo y presión.</a:t>
            </a: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p:txBody>
      </p:sp>
      <p:pic>
        <p:nvPicPr>
          <p:cNvPr id="1028" name="Picture 4" descr="Plumbing Services – TNOL Mechanical Ltd - Edmonton, Alberta">
            <a:extLst>
              <a:ext uri="{FF2B5EF4-FFF2-40B4-BE49-F238E27FC236}">
                <a16:creationId xmlns:a16="http://schemas.microsoft.com/office/drawing/2014/main" id="{6155622C-BF91-4F29-977A-04D6151D7F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92164" y="4761488"/>
            <a:ext cx="7620000" cy="409575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5">
            <a:extLst>
              <a:ext uri="{FF2B5EF4-FFF2-40B4-BE49-F238E27FC236}">
                <a16:creationId xmlns:a16="http://schemas.microsoft.com/office/drawing/2014/main" id="{ECAB2E3D-CEEB-4DDD-B75E-0DBC26A59D41}"/>
              </a:ext>
            </a:extLst>
          </p:cNvPr>
          <p:cNvSpPr txBox="1"/>
          <p:nvPr/>
        </p:nvSpPr>
        <p:spPr>
          <a:xfrm>
            <a:off x="9892164" y="9574054"/>
            <a:ext cx="7367136" cy="545021"/>
          </a:xfrm>
          <a:prstGeom prst="rect">
            <a:avLst/>
          </a:prstGeom>
        </p:spPr>
        <p:txBody>
          <a:bodyPr wrap="square" lIns="0" tIns="0" rIns="0" bIns="0" rtlCol="0" anchor="t">
            <a:spAutoFit/>
          </a:bodyPr>
          <a:lstStyle/>
          <a:p>
            <a:pPr algn="r">
              <a:lnSpc>
                <a:spcPts val="2240"/>
              </a:lnSpc>
            </a:pPr>
            <a:r>
              <a:rPr lang="es-ES" sz="1600" spc="80" dirty="0">
                <a:solidFill>
                  <a:srgbClr val="52584D"/>
                </a:solidFill>
                <a:latin typeface="Glacial Indifference"/>
              </a:rPr>
              <a:t>LECCIÓN 3: Capacitaciones para plomería, construcción de paneles de yeso, sellado.</a:t>
            </a:r>
            <a:endParaRPr lang="en-US" sz="1600" spc="80" dirty="0">
              <a:solidFill>
                <a:srgbClr val="52584D"/>
              </a:solidFill>
              <a:latin typeface="Glacial Indifferenc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p:nvPr/>
        </p:nvGrpSpPr>
        <p:grpSpPr>
          <a:xfrm>
            <a:off x="10137438" y="640274"/>
            <a:ext cx="7611751" cy="5265226"/>
            <a:chOff x="-5004" y="-517902"/>
            <a:chExt cx="9495473" cy="7020302"/>
          </a:xfrm>
        </p:grpSpPr>
        <p:sp>
          <p:nvSpPr>
            <p:cNvPr id="3" name="TextBox 3"/>
            <p:cNvSpPr txBox="1"/>
            <p:nvPr/>
          </p:nvSpPr>
          <p:spPr>
            <a:xfrm>
              <a:off x="0" y="-517902"/>
              <a:ext cx="9490469" cy="3549689"/>
            </a:xfrm>
            <a:prstGeom prst="rect">
              <a:avLst/>
            </a:prstGeom>
          </p:spPr>
          <p:txBody>
            <a:bodyPr lIns="0" tIns="0" rIns="0" bIns="0" rtlCol="0" anchor="t">
              <a:spAutoFit/>
            </a:bodyPr>
            <a:lstStyle/>
            <a:p>
              <a:pPr algn="just">
                <a:spcAft>
                  <a:spcPts val="600"/>
                </a:spcAft>
              </a:pPr>
              <a:r>
                <a:rPr lang="es-ES" sz="2400" b="1" spc="120" dirty="0">
                  <a:solidFill>
                    <a:srgbClr val="456A2C"/>
                  </a:solidFill>
                  <a:latin typeface="Glacial Indifference"/>
                </a:rPr>
                <a:t>Contribución de energías renovables al calentamiento del agua.</a:t>
              </a:r>
            </a:p>
            <a:p>
              <a:pPr algn="just">
                <a:spcAft>
                  <a:spcPts val="600"/>
                </a:spcAft>
              </a:pPr>
              <a:r>
                <a:rPr lang="es-ES" sz="2400" spc="120" dirty="0">
                  <a:solidFill>
                    <a:srgbClr val="456A2C"/>
                  </a:solidFill>
                  <a:latin typeface="Glacial Indifference"/>
                </a:rPr>
                <a:t>La instalación de paneles solares térmicos es un sistema muy sostenible que puede ayudar a los procesos de calefacción probando cada edificio con una cantidad mínima de agua caliente de bajo costo energético.</a:t>
              </a:r>
            </a:p>
          </p:txBody>
        </p:sp>
        <p:sp>
          <p:nvSpPr>
            <p:cNvPr id="7" name="TextBox 7"/>
            <p:cNvSpPr txBox="1"/>
            <p:nvPr/>
          </p:nvSpPr>
          <p:spPr>
            <a:xfrm>
              <a:off x="-5004" y="3547745"/>
              <a:ext cx="9490469" cy="2954655"/>
            </a:xfrm>
            <a:prstGeom prst="rect">
              <a:avLst/>
            </a:prstGeom>
          </p:spPr>
          <p:txBody>
            <a:bodyPr lIns="0" tIns="0" rIns="0" bIns="0" rtlCol="0" anchor="t">
              <a:spAutoFit/>
            </a:bodyPr>
            <a:lstStyle/>
            <a:p>
              <a:pPr algn="just"/>
              <a:r>
                <a:rPr lang="es-ES" sz="2400" b="1" spc="120" dirty="0">
                  <a:solidFill>
                    <a:srgbClr val="456A2C"/>
                  </a:solidFill>
                  <a:latin typeface="Glacial Indifference"/>
                </a:rPr>
                <a:t>Saneamiento</a:t>
              </a:r>
            </a:p>
            <a:p>
              <a:pPr algn="just"/>
              <a:r>
                <a:rPr lang="es-ES" sz="2400" spc="120" dirty="0">
                  <a:solidFill>
                    <a:srgbClr val="456A2C"/>
                  </a:solidFill>
                  <a:latin typeface="Glacial Indifference"/>
                </a:rPr>
                <a:t>Aparte del abastecimiento de agua potable, es muy importante proyectar una red de saneamiento adecuada, con el fin de evacuar toda el agua sucia del interior de las viviendas, así como el agua de lluvia del techo y terrazas</a:t>
              </a:r>
              <a:r>
                <a:rPr lang="es-ES" sz="2400" b="1" spc="120" dirty="0">
                  <a:solidFill>
                    <a:srgbClr val="456A2C"/>
                  </a:solidFill>
                  <a:latin typeface="Glacial Indifference"/>
                </a:rPr>
                <a:t>.</a:t>
              </a:r>
              <a:endParaRPr lang="es-ES" sz="2400" spc="120" dirty="0">
                <a:solidFill>
                  <a:srgbClr val="456A2C"/>
                </a:solidFill>
                <a:latin typeface="Glacial Indifference"/>
              </a:endParaRPr>
            </a:p>
          </p:txBody>
        </p:sp>
      </p:grpSp>
      <p:grpSp>
        <p:nvGrpSpPr>
          <p:cNvPr id="9" name="Group 9"/>
          <p:cNvGrpSpPr/>
          <p:nvPr/>
        </p:nvGrpSpPr>
        <p:grpSpPr>
          <a:xfrm>
            <a:off x="1028700" y="-313966"/>
            <a:ext cx="8385423" cy="3263400"/>
            <a:chOff x="0" y="0"/>
            <a:chExt cx="11180564" cy="5344201"/>
          </a:xfrm>
          <a:solidFill>
            <a:srgbClr val="52584D"/>
          </a:solidFill>
        </p:grpSpPr>
        <p:sp>
          <p:nvSpPr>
            <p:cNvPr id="10" name="AutoShape 10"/>
            <p:cNvSpPr/>
            <p:nvPr/>
          </p:nvSpPr>
          <p:spPr>
            <a:xfrm>
              <a:off x="0" y="0"/>
              <a:ext cx="11180564" cy="5344201"/>
            </a:xfrm>
            <a:prstGeom prst="rect">
              <a:avLst/>
            </a:prstGeom>
            <a:grpFill/>
          </p:spPr>
        </p:sp>
        <p:sp>
          <p:nvSpPr>
            <p:cNvPr id="11" name="TextBox 11"/>
            <p:cNvSpPr txBox="1"/>
            <p:nvPr/>
          </p:nvSpPr>
          <p:spPr>
            <a:xfrm>
              <a:off x="982007" y="1063808"/>
              <a:ext cx="9216551" cy="3477740"/>
            </a:xfrm>
            <a:prstGeom prst="rect">
              <a:avLst/>
            </a:prstGeom>
            <a:grpFill/>
          </p:spPr>
          <p:txBody>
            <a:bodyPr lIns="0" tIns="0" rIns="0" bIns="0" rtlCol="0" anchor="t">
              <a:spAutoFit/>
            </a:bodyPr>
            <a:lstStyle/>
            <a:p>
              <a:pPr algn="l">
                <a:lnSpc>
                  <a:spcPts val="8370"/>
                </a:lnSpc>
              </a:pPr>
              <a:r>
                <a:rPr lang="en-US" sz="6200" spc="310" dirty="0" err="1">
                  <a:solidFill>
                    <a:srgbClr val="FEFFF8"/>
                  </a:solidFill>
                  <a:latin typeface="League Spartan"/>
                </a:rPr>
                <a:t>Temas</a:t>
              </a:r>
              <a:r>
                <a:rPr lang="en-US" sz="6200" spc="310" dirty="0">
                  <a:solidFill>
                    <a:srgbClr val="FEFFF8"/>
                  </a:solidFill>
                  <a:latin typeface="League Spartan"/>
                </a:rPr>
                <a:t> a </a:t>
              </a:r>
              <a:r>
                <a:rPr lang="en-US" sz="6200" spc="310" dirty="0" err="1">
                  <a:solidFill>
                    <a:srgbClr val="FEFFF8"/>
                  </a:solidFill>
                  <a:latin typeface="League Spartan"/>
                </a:rPr>
                <a:t>considerar</a:t>
              </a:r>
              <a:endParaRPr lang="en-US" sz="6200" spc="310" dirty="0">
                <a:solidFill>
                  <a:srgbClr val="FEFFF8"/>
                </a:solidFill>
                <a:latin typeface="League Spartan"/>
              </a:endParaRPr>
            </a:p>
          </p:txBody>
        </p:sp>
      </p:grpSp>
      <p:sp>
        <p:nvSpPr>
          <p:cNvPr id="14" name="AutoShape 14"/>
          <p:cNvSpPr/>
          <p:nvPr/>
        </p:nvSpPr>
        <p:spPr>
          <a:xfrm>
            <a:off x="1028700" y="9252585"/>
            <a:ext cx="16230600" cy="38100"/>
          </a:xfrm>
          <a:prstGeom prst="rect">
            <a:avLst/>
          </a:prstGeom>
          <a:solidFill>
            <a:srgbClr val="52584D"/>
          </a:solidFill>
          <a:ln>
            <a:solidFill>
              <a:srgbClr val="52584D"/>
            </a:solidFill>
          </a:ln>
        </p:spPr>
      </p:sp>
      <p:grpSp>
        <p:nvGrpSpPr>
          <p:cNvPr id="15" name="Group 2">
            <a:extLst>
              <a:ext uri="{FF2B5EF4-FFF2-40B4-BE49-F238E27FC236}">
                <a16:creationId xmlns:a16="http://schemas.microsoft.com/office/drawing/2014/main" id="{96A11BDA-2832-45CF-BDF1-2AF286A16224}"/>
              </a:ext>
            </a:extLst>
          </p:cNvPr>
          <p:cNvGrpSpPr/>
          <p:nvPr/>
        </p:nvGrpSpPr>
        <p:grpSpPr>
          <a:xfrm>
            <a:off x="1371600" y="3403258"/>
            <a:ext cx="7117851" cy="5392365"/>
            <a:chOff x="0" y="859658"/>
            <a:chExt cx="9490469" cy="5739434"/>
          </a:xfrm>
        </p:grpSpPr>
        <p:sp>
          <p:nvSpPr>
            <p:cNvPr id="16" name="TextBox 3">
              <a:extLst>
                <a:ext uri="{FF2B5EF4-FFF2-40B4-BE49-F238E27FC236}">
                  <a16:creationId xmlns:a16="http://schemas.microsoft.com/office/drawing/2014/main" id="{8251BD57-DF4A-4786-9DA0-D4F84A416FEC}"/>
                </a:ext>
              </a:extLst>
            </p:cNvPr>
            <p:cNvSpPr txBox="1"/>
            <p:nvPr/>
          </p:nvSpPr>
          <p:spPr>
            <a:xfrm>
              <a:off x="0" y="859658"/>
              <a:ext cx="9490469" cy="2358619"/>
            </a:xfrm>
            <a:prstGeom prst="rect">
              <a:avLst/>
            </a:prstGeom>
          </p:spPr>
          <p:txBody>
            <a:bodyPr lIns="0" tIns="0" rIns="0" bIns="0" rtlCol="0" anchor="t">
              <a:spAutoFit/>
            </a:bodyPr>
            <a:lstStyle/>
            <a:p>
              <a:pPr algn="just"/>
              <a:r>
                <a:rPr lang="es-ES" sz="2400" b="1" spc="120" dirty="0">
                  <a:solidFill>
                    <a:srgbClr val="456A2C"/>
                  </a:solidFill>
                  <a:latin typeface="Glacial Indifference"/>
                </a:rPr>
                <a:t>Suministro de agua fría</a:t>
              </a:r>
            </a:p>
            <a:p>
              <a:pPr algn="just"/>
              <a:r>
                <a:rPr lang="es-ES" sz="2400" spc="120" dirty="0">
                  <a:solidFill>
                    <a:srgbClr val="456A2C"/>
                  </a:solidFill>
                  <a:latin typeface="Glacial Indifference"/>
                </a:rPr>
                <a:t>En la mayoría de los casos, el agua debe provenir de una red de distribución urbana, donde la red de tuberías del edificio está conectada, proporcionando agua a todo el edificio.</a:t>
              </a:r>
              <a:endParaRPr lang="en-US" sz="2400" spc="120" dirty="0">
                <a:solidFill>
                  <a:srgbClr val="456A2C"/>
                </a:solidFill>
                <a:latin typeface="Glacial Indifference"/>
              </a:endParaRPr>
            </a:p>
          </p:txBody>
        </p:sp>
        <p:sp>
          <p:nvSpPr>
            <p:cNvPr id="18" name="TextBox 5">
              <a:extLst>
                <a:ext uri="{FF2B5EF4-FFF2-40B4-BE49-F238E27FC236}">
                  <a16:creationId xmlns:a16="http://schemas.microsoft.com/office/drawing/2014/main" id="{46B5FDEF-22AE-4FA8-96B5-96DFEAA6B405}"/>
                </a:ext>
              </a:extLst>
            </p:cNvPr>
            <p:cNvSpPr txBox="1"/>
            <p:nvPr/>
          </p:nvSpPr>
          <p:spPr>
            <a:xfrm>
              <a:off x="0" y="3847370"/>
              <a:ext cx="9490469" cy="2751722"/>
            </a:xfrm>
            <a:prstGeom prst="rect">
              <a:avLst/>
            </a:prstGeom>
          </p:spPr>
          <p:txBody>
            <a:bodyPr lIns="0" tIns="0" rIns="0" bIns="0" rtlCol="0" anchor="t">
              <a:spAutoFit/>
            </a:bodyPr>
            <a:lstStyle/>
            <a:p>
              <a:pPr algn="just"/>
              <a:r>
                <a:rPr lang="es-ES" sz="2400" b="1" spc="120" dirty="0">
                  <a:solidFill>
                    <a:srgbClr val="456A2C"/>
                  </a:solidFill>
                  <a:latin typeface="Glacial Indifference"/>
                </a:rPr>
                <a:t>Suministro de agua caliente.</a:t>
              </a:r>
            </a:p>
            <a:p>
              <a:pPr algn="just"/>
              <a:r>
                <a:rPr lang="es-ES" sz="2400" spc="120" dirty="0">
                  <a:solidFill>
                    <a:srgbClr val="456A2C"/>
                  </a:solidFill>
                  <a:latin typeface="Glacial Indifference"/>
                </a:rPr>
                <a:t>Toda vivienda debe contar con agua caliente sanitaria, con un sistema de calefacción privado instalado en el interior de la vivienda, o mediante un sistema de calefacción común para todo el edificio, o incluso con un suministro público de agua caliente.</a:t>
              </a:r>
              <a:r>
                <a:rPr lang="en-GB" sz="2400" spc="120" dirty="0">
                  <a:solidFill>
                    <a:srgbClr val="456A2C"/>
                  </a:solidFill>
                  <a:latin typeface="Glacial Indifference"/>
                </a:rPr>
                <a:t>.</a:t>
              </a:r>
              <a:endParaRPr lang="es-ES" sz="2400" spc="120" dirty="0">
                <a:solidFill>
                  <a:srgbClr val="456A2C"/>
                </a:solidFill>
                <a:latin typeface="Glacial Indifference"/>
              </a:endParaRPr>
            </a:p>
          </p:txBody>
        </p:sp>
      </p:grpSp>
      <p:sp>
        <p:nvSpPr>
          <p:cNvPr id="23" name="Θέση αριθμού διαφάνειας 12">
            <a:extLst>
              <a:ext uri="{FF2B5EF4-FFF2-40B4-BE49-F238E27FC236}">
                <a16:creationId xmlns:a16="http://schemas.microsoft.com/office/drawing/2014/main" id="{57F4E76C-F604-452D-850E-4C073A183D39}"/>
              </a:ext>
            </a:extLst>
          </p:cNvPr>
          <p:cNvSpPr>
            <a:spLocks noGrp="1"/>
          </p:cNvSpPr>
          <p:nvPr>
            <p:ph type="sldNum" sz="quarter" idx="12"/>
          </p:nvPr>
        </p:nvSpPr>
        <p:spPr>
          <a:xfrm>
            <a:off x="15240" y="9775984"/>
            <a:ext cx="2133600" cy="365125"/>
          </a:xfrm>
        </p:spPr>
        <p:txBody>
          <a:bodyPr/>
          <a:lstStyle/>
          <a:p>
            <a:pPr algn="l"/>
            <a:fld id="{B6F15528-21DE-4FAA-801E-634DDDAF4B2B}" type="slidenum">
              <a:rPr lang="en-US" sz="2400" spc="120">
                <a:solidFill>
                  <a:srgbClr val="D9D9D9"/>
                </a:solidFill>
                <a:latin typeface="Glacial Indifference"/>
              </a:rPr>
              <a:pPr algn="l"/>
              <a:t>4</a:t>
            </a:fld>
            <a:endParaRPr lang="en-US" sz="2400" spc="120" dirty="0">
              <a:solidFill>
                <a:srgbClr val="D9D9D9"/>
              </a:solidFill>
              <a:latin typeface="Glacial Indifference"/>
            </a:endParaRPr>
          </a:p>
        </p:txBody>
      </p:sp>
      <p:sp>
        <p:nvSpPr>
          <p:cNvPr id="20" name="TextBox 7">
            <a:extLst>
              <a:ext uri="{FF2B5EF4-FFF2-40B4-BE49-F238E27FC236}">
                <a16:creationId xmlns:a16="http://schemas.microsoft.com/office/drawing/2014/main" id="{CD3826F4-81EC-4FBE-B627-096145F5BFAD}"/>
              </a:ext>
            </a:extLst>
          </p:cNvPr>
          <p:cNvSpPr txBox="1"/>
          <p:nvPr/>
        </p:nvSpPr>
        <p:spPr>
          <a:xfrm>
            <a:off x="10101343" y="6325270"/>
            <a:ext cx="7607740" cy="2215991"/>
          </a:xfrm>
          <a:prstGeom prst="rect">
            <a:avLst/>
          </a:prstGeom>
        </p:spPr>
        <p:txBody>
          <a:bodyPr lIns="0" tIns="0" rIns="0" bIns="0" rtlCol="0" anchor="t">
            <a:spAutoFit/>
          </a:bodyPr>
          <a:lstStyle/>
          <a:p>
            <a:pPr algn="just"/>
            <a:r>
              <a:rPr lang="es-ES" sz="2400" b="1" spc="120" dirty="0">
                <a:solidFill>
                  <a:srgbClr val="456A2C"/>
                </a:solidFill>
                <a:latin typeface="Glacial Indifference"/>
              </a:rPr>
              <a:t>Materiales</a:t>
            </a:r>
          </a:p>
          <a:p>
            <a:pPr algn="just"/>
            <a:r>
              <a:rPr lang="es-ES" sz="2400" spc="120" dirty="0">
                <a:solidFill>
                  <a:srgbClr val="456A2C"/>
                </a:solidFill>
                <a:latin typeface="Glacial Indifference"/>
              </a:rPr>
              <a:t>Los materiales utilizados para las tuberías pueden ser metálicos, hechos de componentes de cemento, o plástico, siendo varias variaciones específicas diferentes de cada material a utilizar, donde los más comunes son los metálicos o plásticos.</a:t>
            </a:r>
          </a:p>
        </p:txBody>
      </p:sp>
      <p:sp>
        <p:nvSpPr>
          <p:cNvPr id="17" name="TextBox 5">
            <a:extLst>
              <a:ext uri="{FF2B5EF4-FFF2-40B4-BE49-F238E27FC236}">
                <a16:creationId xmlns:a16="http://schemas.microsoft.com/office/drawing/2014/main" id="{A9725DBB-08B8-4DF1-B406-B4A891134A94}"/>
              </a:ext>
            </a:extLst>
          </p:cNvPr>
          <p:cNvSpPr txBox="1"/>
          <p:nvPr/>
        </p:nvSpPr>
        <p:spPr>
          <a:xfrm>
            <a:off x="8676322" y="9574054"/>
            <a:ext cx="8582978" cy="262892"/>
          </a:xfrm>
          <a:prstGeom prst="rect">
            <a:avLst/>
          </a:prstGeom>
        </p:spPr>
        <p:txBody>
          <a:bodyPr wrap="square" lIns="0" tIns="0" rIns="0" bIns="0" rtlCol="0" anchor="t">
            <a:spAutoFit/>
          </a:bodyPr>
          <a:lstStyle/>
          <a:p>
            <a:pPr algn="r">
              <a:lnSpc>
                <a:spcPts val="2240"/>
              </a:lnSpc>
            </a:pPr>
            <a:r>
              <a:rPr lang="es-ES" sz="1600" spc="80" dirty="0">
                <a:solidFill>
                  <a:srgbClr val="52584D"/>
                </a:solidFill>
                <a:latin typeface="Glacial Indifference"/>
              </a:rPr>
              <a:t>LECCIÓN 3: Capacitaciones para plomería, construcción de paneles de yeso, sellado.</a:t>
            </a:r>
            <a:endParaRPr lang="en-US" sz="1600" spc="80" dirty="0">
              <a:solidFill>
                <a:srgbClr val="52584D"/>
              </a:solidFill>
              <a:latin typeface="Glacial Indifference"/>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394324" y="-352026"/>
            <a:ext cx="5052358" cy="10991051"/>
          </a:xfrm>
          <a:prstGeom prst="rect">
            <a:avLst/>
          </a:prstGeom>
          <a:solidFill>
            <a:srgbClr val="456A2C"/>
          </a:solidFill>
        </p:spPr>
      </p:sp>
      <p:sp>
        <p:nvSpPr>
          <p:cNvPr id="5" name="TextBox 5"/>
          <p:cNvSpPr txBox="1"/>
          <p:nvPr/>
        </p:nvSpPr>
        <p:spPr>
          <a:xfrm>
            <a:off x="5748378" y="571500"/>
            <a:ext cx="11557936" cy="1046440"/>
          </a:xfrm>
          <a:prstGeom prst="rect">
            <a:avLst/>
          </a:prstGeom>
        </p:spPr>
        <p:txBody>
          <a:bodyPr wrap="square" lIns="0" tIns="0" rIns="0" bIns="0" rtlCol="0" anchor="t">
            <a:spAutoFit/>
          </a:bodyPr>
          <a:lstStyle/>
          <a:p>
            <a:pPr algn="ctr">
              <a:lnSpc>
                <a:spcPts val="8370"/>
              </a:lnSpc>
            </a:pPr>
            <a:r>
              <a:rPr lang="en-US" sz="6200" spc="310" dirty="0" err="1">
                <a:solidFill>
                  <a:srgbClr val="456A2C"/>
                </a:solidFill>
                <a:latin typeface="League Spartan"/>
              </a:rPr>
              <a:t>Materiales</a:t>
            </a:r>
            <a:r>
              <a:rPr lang="en-US" sz="6200" spc="310" dirty="0">
                <a:solidFill>
                  <a:srgbClr val="456A2C"/>
                </a:solidFill>
                <a:latin typeface="League Spartan"/>
              </a:rPr>
              <a:t> de </a:t>
            </a:r>
            <a:r>
              <a:rPr lang="en-US" sz="6200" spc="310" dirty="0" err="1">
                <a:solidFill>
                  <a:srgbClr val="456A2C"/>
                </a:solidFill>
                <a:latin typeface="League Spartan"/>
              </a:rPr>
              <a:t>tuber</a:t>
            </a:r>
            <a:r>
              <a:rPr lang="en-US" sz="6200" b="1" spc="310" dirty="0" err="1">
                <a:solidFill>
                  <a:srgbClr val="456A2C"/>
                </a:solidFill>
                <a:latin typeface="League Spartan"/>
              </a:rPr>
              <a:t>í</a:t>
            </a:r>
            <a:r>
              <a:rPr lang="en-US" sz="6200" spc="310" dirty="0" err="1">
                <a:solidFill>
                  <a:srgbClr val="456A2C"/>
                </a:solidFill>
                <a:latin typeface="League Spartan"/>
              </a:rPr>
              <a:t>as</a:t>
            </a:r>
            <a:endParaRPr lang="en-US" sz="6200" spc="310" dirty="0">
              <a:solidFill>
                <a:srgbClr val="456A2C"/>
              </a:solidFill>
              <a:latin typeface="League Spartan"/>
            </a:endParaRPr>
          </a:p>
        </p:txBody>
      </p:sp>
      <p:sp>
        <p:nvSpPr>
          <p:cNvPr id="10" name="AutoShape 10"/>
          <p:cNvSpPr/>
          <p:nvPr/>
        </p:nvSpPr>
        <p:spPr>
          <a:xfrm>
            <a:off x="2057400" y="9258300"/>
            <a:ext cx="16230600" cy="38100"/>
          </a:xfrm>
          <a:prstGeom prst="rect">
            <a:avLst/>
          </a:prstGeom>
          <a:solidFill>
            <a:srgbClr val="456A2C"/>
          </a:solidFill>
        </p:spPr>
      </p:sp>
      <p:sp>
        <p:nvSpPr>
          <p:cNvPr id="13" name="Θέση αριθμού διαφάνειας 12">
            <a:extLst>
              <a:ext uri="{FF2B5EF4-FFF2-40B4-BE49-F238E27FC236}">
                <a16:creationId xmlns:a16="http://schemas.microsoft.com/office/drawing/2014/main" id="{E8B5425E-13D9-4299-9B0F-22FC10AC31B9}"/>
              </a:ext>
            </a:extLst>
          </p:cNvPr>
          <p:cNvSpPr>
            <a:spLocks noGrp="1"/>
          </p:cNvSpPr>
          <p:nvPr>
            <p:ph type="sldNum" sz="quarter" idx="12"/>
          </p:nvPr>
        </p:nvSpPr>
        <p:spPr/>
        <p:txBody>
          <a:bodyPr/>
          <a:lstStyle/>
          <a:p>
            <a:fld id="{B6F15528-21DE-4FAA-801E-634DDDAF4B2B}" type="slidenum">
              <a:rPr lang="en-US" smtClean="0"/>
              <a:pPr/>
              <a:t>5</a:t>
            </a:fld>
            <a:endParaRPr lang="en-US" dirty="0"/>
          </a:p>
        </p:txBody>
      </p:sp>
      <p:sp>
        <p:nvSpPr>
          <p:cNvPr id="14" name="Θέση αριθμού διαφάνειας 12">
            <a:extLst>
              <a:ext uri="{FF2B5EF4-FFF2-40B4-BE49-F238E27FC236}">
                <a16:creationId xmlns:a16="http://schemas.microsoft.com/office/drawing/2014/main" id="{6A035BD0-ECB5-432E-BE44-A821EF204E89}"/>
              </a:ext>
            </a:extLst>
          </p:cNvPr>
          <p:cNvSpPr txBox="1">
            <a:spLocks/>
          </p:cNvSpPr>
          <p:nvPr/>
        </p:nvSpPr>
        <p:spPr>
          <a:xfrm>
            <a:off x="-38100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1E4D65"/>
                </a:solidFill>
                <a:latin typeface="Glacial Indifference"/>
              </a:rPr>
              <a:pPr algn="l"/>
              <a:t>5</a:t>
            </a:fld>
            <a:endParaRPr lang="en-US" sz="2400" spc="120" dirty="0">
              <a:solidFill>
                <a:srgbClr val="1E4D65"/>
              </a:solidFill>
              <a:latin typeface="Glacial Indifference"/>
            </a:endParaRPr>
          </a:p>
        </p:txBody>
      </p:sp>
      <p:pic>
        <p:nvPicPr>
          <p:cNvPr id="17" name="Picture 4" descr="Plumbing Services – TNOL Mechanical Ltd - Edmonton, Alberta">
            <a:extLst>
              <a:ext uri="{FF2B5EF4-FFF2-40B4-BE49-F238E27FC236}">
                <a16:creationId xmlns:a16="http://schemas.microsoft.com/office/drawing/2014/main" id="{E2022444-3713-4815-A6AA-C15ECFE239D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330" r="18670"/>
          <a:stretch/>
        </p:blipFill>
        <p:spPr bwMode="auto">
          <a:xfrm>
            <a:off x="0" y="3297618"/>
            <a:ext cx="5257800" cy="4095750"/>
          </a:xfrm>
          <a:prstGeom prst="rect">
            <a:avLst/>
          </a:prstGeom>
          <a:noFill/>
          <a:extLst>
            <a:ext uri="{909E8E84-426E-40DD-AFC4-6F175D3DCCD1}">
              <a14:hiddenFill xmlns:a14="http://schemas.microsoft.com/office/drawing/2010/main">
                <a:solidFill>
                  <a:srgbClr val="FFFFFF"/>
                </a:solidFill>
              </a14:hiddenFill>
            </a:ext>
          </a:extLst>
        </p:spPr>
      </p:pic>
      <p:pic>
        <p:nvPicPr>
          <p:cNvPr id="18" name="Imagen 17">
            <a:extLst>
              <a:ext uri="{FF2B5EF4-FFF2-40B4-BE49-F238E27FC236}">
                <a16:creationId xmlns:a16="http://schemas.microsoft.com/office/drawing/2014/main" id="{FA469C7D-1059-4077-A5F4-1F4D6A85C4E3}"/>
              </a:ext>
            </a:extLst>
          </p:cNvPr>
          <p:cNvPicPr/>
          <p:nvPr/>
        </p:nvPicPr>
        <p:blipFill rotWithShape="1">
          <a:blip r:embed="rId3">
            <a:extLst>
              <a:ext uri="{28A0092B-C50C-407E-A947-70E740481C1C}">
                <a14:useLocalDpi xmlns:a14="http://schemas.microsoft.com/office/drawing/2010/main" val="0"/>
              </a:ext>
            </a:extLst>
          </a:blip>
          <a:srcRect t="9696" b="13181"/>
          <a:stretch/>
        </p:blipFill>
        <p:spPr bwMode="auto">
          <a:xfrm>
            <a:off x="5748377" y="1988328"/>
            <a:ext cx="1175385" cy="1212215"/>
          </a:xfrm>
          <a:prstGeom prst="rect">
            <a:avLst/>
          </a:prstGeom>
          <a:noFill/>
          <a:ln>
            <a:noFill/>
          </a:ln>
          <a:extLst>
            <a:ext uri="{53640926-AAD7-44D8-BBD7-CCE9431645EC}">
              <a14:shadowObscured xmlns:a14="http://schemas.microsoft.com/office/drawing/2010/main"/>
            </a:ext>
          </a:extLst>
        </p:spPr>
      </p:pic>
      <p:pic>
        <p:nvPicPr>
          <p:cNvPr id="19" name="Imagen 18">
            <a:extLst>
              <a:ext uri="{FF2B5EF4-FFF2-40B4-BE49-F238E27FC236}">
                <a16:creationId xmlns:a16="http://schemas.microsoft.com/office/drawing/2014/main" id="{0E5096AF-E617-42E8-8B02-9055A2268924}"/>
              </a:ext>
            </a:extLst>
          </p:cNvPr>
          <p:cNvPicPr/>
          <p:nvPr/>
        </p:nvPicPr>
        <p:blipFill rotWithShape="1">
          <a:blip r:embed="rId4">
            <a:extLst>
              <a:ext uri="{28A0092B-C50C-407E-A947-70E740481C1C}">
                <a14:useLocalDpi xmlns:a14="http://schemas.microsoft.com/office/drawing/2010/main" val="0"/>
              </a:ext>
            </a:extLst>
          </a:blip>
          <a:srcRect l="10338" t="19205" r="21553" b="31706"/>
          <a:stretch/>
        </p:blipFill>
        <p:spPr bwMode="auto">
          <a:xfrm>
            <a:off x="8900488" y="3452940"/>
            <a:ext cx="1322705" cy="1274445"/>
          </a:xfrm>
          <a:prstGeom prst="rect">
            <a:avLst/>
          </a:prstGeom>
          <a:noFill/>
          <a:ln>
            <a:noFill/>
          </a:ln>
          <a:extLst>
            <a:ext uri="{53640926-AAD7-44D8-BBD7-CCE9431645EC}">
              <a14:shadowObscured xmlns:a14="http://schemas.microsoft.com/office/drawing/2010/main"/>
            </a:ext>
          </a:extLst>
        </p:spPr>
      </p:pic>
      <p:pic>
        <p:nvPicPr>
          <p:cNvPr id="20" name="Imagen 19">
            <a:extLst>
              <a:ext uri="{FF2B5EF4-FFF2-40B4-BE49-F238E27FC236}">
                <a16:creationId xmlns:a16="http://schemas.microsoft.com/office/drawing/2014/main" id="{C3728504-2BCF-4DCC-AE2E-B07CD450BC4C}"/>
              </a:ext>
            </a:extLst>
          </p:cNvPr>
          <p:cNvPicPr/>
          <p:nvPr/>
        </p:nvPicPr>
        <p:blipFill rotWithShape="1">
          <a:blip r:embed="rId5">
            <a:extLst>
              <a:ext uri="{28A0092B-C50C-407E-A947-70E740481C1C}">
                <a14:useLocalDpi xmlns:a14="http://schemas.microsoft.com/office/drawing/2010/main" val="0"/>
              </a:ext>
            </a:extLst>
          </a:blip>
          <a:srcRect l="4547" t="15026" r="21583" b="30560"/>
          <a:stretch/>
        </p:blipFill>
        <p:spPr bwMode="auto">
          <a:xfrm>
            <a:off x="5748377" y="4727385"/>
            <a:ext cx="1254002" cy="1288404"/>
          </a:xfrm>
          <a:prstGeom prst="rect">
            <a:avLst/>
          </a:prstGeom>
          <a:noFill/>
          <a:ln>
            <a:noFill/>
          </a:ln>
          <a:extLst>
            <a:ext uri="{53640926-AAD7-44D8-BBD7-CCE9431645EC}">
              <a14:shadowObscured xmlns:a14="http://schemas.microsoft.com/office/drawing/2010/main"/>
            </a:ext>
          </a:extLst>
        </p:spPr>
      </p:pic>
      <p:pic>
        <p:nvPicPr>
          <p:cNvPr id="21" name="Imagen 20">
            <a:extLst>
              <a:ext uri="{FF2B5EF4-FFF2-40B4-BE49-F238E27FC236}">
                <a16:creationId xmlns:a16="http://schemas.microsoft.com/office/drawing/2014/main" id="{338B26DE-32A5-4954-BBEB-020D67A64305}"/>
              </a:ext>
            </a:extLst>
          </p:cNvPr>
          <p:cNvPicPr/>
          <p:nvPr/>
        </p:nvPicPr>
        <p:blipFill rotWithShape="1">
          <a:blip r:embed="rId6">
            <a:extLst>
              <a:ext uri="{28A0092B-C50C-407E-A947-70E740481C1C}">
                <a14:useLocalDpi xmlns:a14="http://schemas.microsoft.com/office/drawing/2010/main" val="0"/>
              </a:ext>
            </a:extLst>
          </a:blip>
          <a:srcRect l="15969" t="30666" r="20709" b="25119"/>
          <a:stretch/>
        </p:blipFill>
        <p:spPr bwMode="auto">
          <a:xfrm>
            <a:off x="8897608" y="6143307"/>
            <a:ext cx="1239520" cy="1156335"/>
          </a:xfrm>
          <a:prstGeom prst="rect">
            <a:avLst/>
          </a:prstGeom>
          <a:noFill/>
          <a:ln>
            <a:noFill/>
          </a:ln>
          <a:extLst>
            <a:ext uri="{53640926-AAD7-44D8-BBD7-CCE9431645EC}">
              <a14:shadowObscured xmlns:a14="http://schemas.microsoft.com/office/drawing/2010/main"/>
            </a:ext>
          </a:extLst>
        </p:spPr>
      </p:pic>
      <p:pic>
        <p:nvPicPr>
          <p:cNvPr id="22" name="Imagen 21">
            <a:extLst>
              <a:ext uri="{FF2B5EF4-FFF2-40B4-BE49-F238E27FC236}">
                <a16:creationId xmlns:a16="http://schemas.microsoft.com/office/drawing/2014/main" id="{35470368-410F-4EF7-BF2E-9BE510B78039}"/>
              </a:ext>
            </a:extLst>
          </p:cNvPr>
          <p:cNvPicPr/>
          <p:nvPr/>
        </p:nvPicPr>
        <p:blipFill rotWithShape="1">
          <a:blip r:embed="rId7">
            <a:extLst>
              <a:ext uri="{28A0092B-C50C-407E-A947-70E740481C1C}">
                <a14:useLocalDpi xmlns:a14="http://schemas.microsoft.com/office/drawing/2010/main" val="0"/>
              </a:ext>
            </a:extLst>
          </a:blip>
          <a:srcRect l="10599" t="17690" r="21757" b="29266"/>
          <a:stretch/>
        </p:blipFill>
        <p:spPr bwMode="auto">
          <a:xfrm>
            <a:off x="5806161" y="7360049"/>
            <a:ext cx="1196218" cy="1226357"/>
          </a:xfrm>
          <a:prstGeom prst="rect">
            <a:avLst/>
          </a:prstGeom>
          <a:noFill/>
          <a:ln>
            <a:noFill/>
          </a:ln>
          <a:extLst>
            <a:ext uri="{53640926-AAD7-44D8-BBD7-CCE9431645EC}">
              <a14:shadowObscured xmlns:a14="http://schemas.microsoft.com/office/drawing/2010/main"/>
            </a:ext>
          </a:extLst>
        </p:spPr>
      </p:pic>
      <p:pic>
        <p:nvPicPr>
          <p:cNvPr id="23" name="Imagen 22">
            <a:extLst>
              <a:ext uri="{FF2B5EF4-FFF2-40B4-BE49-F238E27FC236}">
                <a16:creationId xmlns:a16="http://schemas.microsoft.com/office/drawing/2014/main" id="{2FE5254E-6BD4-488C-BD30-48A15499B173}"/>
              </a:ext>
            </a:extLst>
          </p:cNvPr>
          <p:cNvPicPr/>
          <p:nvPr/>
        </p:nvPicPr>
        <p:blipFill rotWithShape="1">
          <a:blip r:embed="rId8">
            <a:extLst>
              <a:ext uri="{28A0092B-C50C-407E-A947-70E740481C1C}">
                <a14:useLocalDpi xmlns:a14="http://schemas.microsoft.com/office/drawing/2010/main" val="0"/>
              </a:ext>
            </a:extLst>
          </a:blip>
          <a:srcRect l="5785" t="23922" r="25620" b="28612"/>
          <a:stretch/>
        </p:blipFill>
        <p:spPr bwMode="auto">
          <a:xfrm>
            <a:off x="11801022" y="1988329"/>
            <a:ext cx="1070610" cy="989780"/>
          </a:xfrm>
          <a:prstGeom prst="rect">
            <a:avLst/>
          </a:prstGeom>
          <a:noFill/>
          <a:ln>
            <a:noFill/>
          </a:ln>
          <a:extLst>
            <a:ext uri="{53640926-AAD7-44D8-BBD7-CCE9431645EC}">
              <a14:shadowObscured xmlns:a14="http://schemas.microsoft.com/office/drawing/2010/main"/>
            </a:ext>
          </a:extLst>
        </p:spPr>
      </p:pic>
      <p:pic>
        <p:nvPicPr>
          <p:cNvPr id="24" name="Imagen 23">
            <a:extLst>
              <a:ext uri="{FF2B5EF4-FFF2-40B4-BE49-F238E27FC236}">
                <a16:creationId xmlns:a16="http://schemas.microsoft.com/office/drawing/2014/main" id="{14983BB8-FEA5-45C6-BF5C-FDFC8EBF2F3E}"/>
              </a:ext>
            </a:extLst>
          </p:cNvPr>
          <p:cNvPicPr/>
          <p:nvPr/>
        </p:nvPicPr>
        <p:blipFill rotWithShape="1">
          <a:blip r:embed="rId9">
            <a:extLst>
              <a:ext uri="{28A0092B-C50C-407E-A947-70E740481C1C}">
                <a14:useLocalDpi xmlns:a14="http://schemas.microsoft.com/office/drawing/2010/main" val="0"/>
              </a:ext>
            </a:extLst>
          </a:blip>
          <a:srcRect l="3995" t="20378" r="25737" b="27575"/>
          <a:stretch/>
        </p:blipFill>
        <p:spPr bwMode="auto">
          <a:xfrm>
            <a:off x="16003537" y="2958432"/>
            <a:ext cx="1159510" cy="1146810"/>
          </a:xfrm>
          <a:prstGeom prst="rect">
            <a:avLst/>
          </a:prstGeom>
          <a:noFill/>
          <a:ln>
            <a:noFill/>
          </a:ln>
          <a:extLst>
            <a:ext uri="{53640926-AAD7-44D8-BBD7-CCE9431645EC}">
              <a14:shadowObscured xmlns:a14="http://schemas.microsoft.com/office/drawing/2010/main"/>
            </a:ext>
          </a:extLst>
        </p:spPr>
      </p:pic>
      <p:pic>
        <p:nvPicPr>
          <p:cNvPr id="25" name="Imagen 24">
            <a:extLst>
              <a:ext uri="{FF2B5EF4-FFF2-40B4-BE49-F238E27FC236}">
                <a16:creationId xmlns:a16="http://schemas.microsoft.com/office/drawing/2014/main" id="{11F356E2-125F-4242-ACD6-45508EA2058E}"/>
              </a:ext>
            </a:extLst>
          </p:cNvPr>
          <p:cNvPicPr/>
          <p:nvPr/>
        </p:nvPicPr>
        <p:blipFill rotWithShape="1">
          <a:blip r:embed="rId10">
            <a:extLst>
              <a:ext uri="{28A0092B-C50C-407E-A947-70E740481C1C}">
                <a14:useLocalDpi xmlns:a14="http://schemas.microsoft.com/office/drawing/2010/main" val="0"/>
              </a:ext>
            </a:extLst>
          </a:blip>
          <a:srcRect l="11715" t="23294" r="27158" b="32172"/>
          <a:stretch/>
        </p:blipFill>
        <p:spPr bwMode="auto">
          <a:xfrm>
            <a:off x="11811182" y="4124569"/>
            <a:ext cx="1088261" cy="1059093"/>
          </a:xfrm>
          <a:prstGeom prst="rect">
            <a:avLst/>
          </a:prstGeom>
          <a:noFill/>
          <a:ln>
            <a:noFill/>
          </a:ln>
          <a:extLst>
            <a:ext uri="{53640926-AAD7-44D8-BBD7-CCE9431645EC}">
              <a14:shadowObscured xmlns:a14="http://schemas.microsoft.com/office/drawing/2010/main"/>
            </a:ext>
          </a:extLst>
        </p:spPr>
      </p:pic>
      <p:pic>
        <p:nvPicPr>
          <p:cNvPr id="26" name="Imagen 25">
            <a:extLst>
              <a:ext uri="{FF2B5EF4-FFF2-40B4-BE49-F238E27FC236}">
                <a16:creationId xmlns:a16="http://schemas.microsoft.com/office/drawing/2014/main" id="{066096BD-387E-43F4-9F5B-AE92770A5A2F}"/>
              </a:ext>
            </a:extLst>
          </p:cNvPr>
          <p:cNvPicPr/>
          <p:nvPr/>
        </p:nvPicPr>
        <p:blipFill rotWithShape="1">
          <a:blip r:embed="rId11">
            <a:extLst>
              <a:ext uri="{28A0092B-C50C-407E-A947-70E740481C1C}">
                <a14:useLocalDpi xmlns:a14="http://schemas.microsoft.com/office/drawing/2010/main" val="0"/>
              </a:ext>
            </a:extLst>
          </a:blip>
          <a:srcRect l="12234" t="15354" r="21929" b="35905"/>
          <a:stretch/>
        </p:blipFill>
        <p:spPr bwMode="auto">
          <a:xfrm>
            <a:off x="16339460" y="5208080"/>
            <a:ext cx="966853" cy="989780"/>
          </a:xfrm>
          <a:prstGeom prst="rect">
            <a:avLst/>
          </a:prstGeom>
          <a:noFill/>
          <a:ln>
            <a:noFill/>
          </a:ln>
          <a:extLst>
            <a:ext uri="{53640926-AAD7-44D8-BBD7-CCE9431645EC}">
              <a14:shadowObscured xmlns:a14="http://schemas.microsoft.com/office/drawing/2010/main"/>
            </a:ext>
          </a:extLst>
        </p:spPr>
      </p:pic>
      <p:pic>
        <p:nvPicPr>
          <p:cNvPr id="27" name="Imagen 26">
            <a:extLst>
              <a:ext uri="{FF2B5EF4-FFF2-40B4-BE49-F238E27FC236}">
                <a16:creationId xmlns:a16="http://schemas.microsoft.com/office/drawing/2014/main" id="{5155514C-3015-4F25-9343-FB45E82D6ECB}"/>
              </a:ext>
            </a:extLst>
          </p:cNvPr>
          <p:cNvPicPr/>
          <p:nvPr/>
        </p:nvPicPr>
        <p:blipFill rotWithShape="1">
          <a:blip r:embed="rId12">
            <a:extLst>
              <a:ext uri="{28A0092B-C50C-407E-A947-70E740481C1C}">
                <a14:useLocalDpi xmlns:a14="http://schemas.microsoft.com/office/drawing/2010/main" val="0"/>
              </a:ext>
            </a:extLst>
          </a:blip>
          <a:srcRect l="10015" t="27202" r="26764" b="28901"/>
          <a:stretch/>
        </p:blipFill>
        <p:spPr bwMode="auto">
          <a:xfrm>
            <a:off x="15271238" y="5184150"/>
            <a:ext cx="1067766" cy="989780"/>
          </a:xfrm>
          <a:prstGeom prst="rect">
            <a:avLst/>
          </a:prstGeom>
          <a:noFill/>
          <a:ln>
            <a:noFill/>
          </a:ln>
          <a:extLst>
            <a:ext uri="{53640926-AAD7-44D8-BBD7-CCE9431645EC}">
              <a14:shadowObscured xmlns:a14="http://schemas.microsoft.com/office/drawing/2010/main"/>
            </a:ext>
          </a:extLst>
        </p:spPr>
      </p:pic>
      <p:pic>
        <p:nvPicPr>
          <p:cNvPr id="28" name="Imagen 27">
            <a:extLst>
              <a:ext uri="{FF2B5EF4-FFF2-40B4-BE49-F238E27FC236}">
                <a16:creationId xmlns:a16="http://schemas.microsoft.com/office/drawing/2014/main" id="{0B82E67C-2167-4EAB-AFCF-78F76FDB3FEF}"/>
              </a:ext>
            </a:extLst>
          </p:cNvPr>
          <p:cNvPicPr/>
          <p:nvPr/>
        </p:nvPicPr>
        <p:blipFill rotWithShape="1">
          <a:blip r:embed="rId13">
            <a:extLst>
              <a:ext uri="{28A0092B-C50C-407E-A947-70E740481C1C}">
                <a14:useLocalDpi xmlns:a14="http://schemas.microsoft.com/office/drawing/2010/main" val="0"/>
              </a:ext>
            </a:extLst>
          </a:blip>
          <a:srcRect l="8698" t="16574" r="21336" b="26613"/>
          <a:stretch/>
        </p:blipFill>
        <p:spPr bwMode="auto">
          <a:xfrm>
            <a:off x="11811182" y="6346616"/>
            <a:ext cx="1105884" cy="1199634"/>
          </a:xfrm>
          <a:prstGeom prst="rect">
            <a:avLst/>
          </a:prstGeom>
          <a:noFill/>
          <a:ln>
            <a:noFill/>
          </a:ln>
          <a:extLst>
            <a:ext uri="{53640926-AAD7-44D8-BBD7-CCE9431645EC}">
              <a14:shadowObscured xmlns:a14="http://schemas.microsoft.com/office/drawing/2010/main"/>
            </a:ext>
          </a:extLst>
        </p:spPr>
      </p:pic>
      <p:pic>
        <p:nvPicPr>
          <p:cNvPr id="29" name="Imagen 28">
            <a:extLst>
              <a:ext uri="{FF2B5EF4-FFF2-40B4-BE49-F238E27FC236}">
                <a16:creationId xmlns:a16="http://schemas.microsoft.com/office/drawing/2014/main" id="{0EFB84AB-F7F4-4C3F-A434-17EA86D7DB0E}"/>
              </a:ext>
            </a:extLst>
          </p:cNvPr>
          <p:cNvPicPr/>
          <p:nvPr/>
        </p:nvPicPr>
        <p:blipFill rotWithShape="1">
          <a:blip r:embed="rId14">
            <a:extLst>
              <a:ext uri="{28A0092B-C50C-407E-A947-70E740481C1C}">
                <a14:useLocalDpi xmlns:a14="http://schemas.microsoft.com/office/drawing/2010/main" val="0"/>
              </a:ext>
            </a:extLst>
          </a:blip>
          <a:srcRect l="717" t="15442" r="23295" b="24981"/>
          <a:stretch/>
        </p:blipFill>
        <p:spPr bwMode="auto">
          <a:xfrm>
            <a:off x="16110520" y="7336395"/>
            <a:ext cx="1067767" cy="1117969"/>
          </a:xfrm>
          <a:prstGeom prst="rect">
            <a:avLst/>
          </a:prstGeom>
          <a:noFill/>
          <a:ln>
            <a:noFill/>
          </a:ln>
          <a:extLst>
            <a:ext uri="{53640926-AAD7-44D8-BBD7-CCE9431645EC}">
              <a14:shadowObscured xmlns:a14="http://schemas.microsoft.com/office/drawing/2010/main"/>
            </a:ext>
          </a:extLst>
        </p:spPr>
      </p:pic>
      <p:pic>
        <p:nvPicPr>
          <p:cNvPr id="30" name="Imagen 29">
            <a:extLst>
              <a:ext uri="{FF2B5EF4-FFF2-40B4-BE49-F238E27FC236}">
                <a16:creationId xmlns:a16="http://schemas.microsoft.com/office/drawing/2014/main" id="{C1F1ACEA-EBE9-407E-A9F5-0A048B2AC6B3}"/>
              </a:ext>
            </a:extLst>
          </p:cNvPr>
          <p:cNvPicPr/>
          <p:nvPr/>
        </p:nvPicPr>
        <p:blipFill rotWithShape="1">
          <a:blip r:embed="rId15">
            <a:extLst>
              <a:ext uri="{28A0092B-C50C-407E-A947-70E740481C1C}">
                <a14:useLocalDpi xmlns:a14="http://schemas.microsoft.com/office/drawing/2010/main" val="0"/>
              </a:ext>
            </a:extLst>
          </a:blip>
          <a:srcRect l="7464" t="16762" r="15918" b="30051"/>
          <a:stretch/>
        </p:blipFill>
        <p:spPr bwMode="auto">
          <a:xfrm>
            <a:off x="11801023" y="8255819"/>
            <a:ext cx="1067766" cy="989780"/>
          </a:xfrm>
          <a:prstGeom prst="rect">
            <a:avLst/>
          </a:prstGeom>
          <a:noFill/>
          <a:ln>
            <a:noFill/>
          </a:ln>
          <a:extLst>
            <a:ext uri="{53640926-AAD7-44D8-BBD7-CCE9431645EC}">
              <a14:shadowObscured xmlns:a14="http://schemas.microsoft.com/office/drawing/2010/main"/>
            </a:ext>
          </a:extLst>
        </p:spPr>
      </p:pic>
      <p:sp>
        <p:nvSpPr>
          <p:cNvPr id="7" name="CuadroTexto 6">
            <a:extLst>
              <a:ext uri="{FF2B5EF4-FFF2-40B4-BE49-F238E27FC236}">
                <a16:creationId xmlns:a16="http://schemas.microsoft.com/office/drawing/2014/main" id="{C5762A9E-88C7-47E6-8965-D39E0184B78B}"/>
              </a:ext>
            </a:extLst>
          </p:cNvPr>
          <p:cNvSpPr txBox="1"/>
          <p:nvPr/>
        </p:nvSpPr>
        <p:spPr>
          <a:xfrm>
            <a:off x="7002379" y="1988328"/>
            <a:ext cx="4122821" cy="496290"/>
          </a:xfrm>
          <a:prstGeom prst="rect">
            <a:avLst/>
          </a:prstGeom>
          <a:noFill/>
        </p:spPr>
        <p:txBody>
          <a:bodyPr wrap="square" rtlCol="0">
            <a:spAutoFit/>
          </a:bodyPr>
          <a:lstStyle/>
          <a:p>
            <a:pPr>
              <a:lnSpc>
                <a:spcPts val="3359"/>
              </a:lnSpc>
            </a:pPr>
            <a:r>
              <a:rPr lang="en-GB" sz="2400" b="1" spc="120" dirty="0" err="1">
                <a:solidFill>
                  <a:srgbClr val="456A2C"/>
                </a:solidFill>
                <a:latin typeface="Glacial Indifference"/>
              </a:rPr>
              <a:t>Tubos</a:t>
            </a:r>
            <a:r>
              <a:rPr lang="en-GB" sz="2400" b="1" spc="120" dirty="0">
                <a:solidFill>
                  <a:srgbClr val="456A2C"/>
                </a:solidFill>
                <a:latin typeface="Glacial Indifference"/>
              </a:rPr>
              <a:t> de </a:t>
            </a:r>
            <a:r>
              <a:rPr lang="en-GB" sz="2400" b="1" spc="120" dirty="0" err="1">
                <a:solidFill>
                  <a:srgbClr val="456A2C"/>
                </a:solidFill>
                <a:latin typeface="Glacial Indifference"/>
              </a:rPr>
              <a:t>hierro</a:t>
            </a:r>
            <a:r>
              <a:rPr lang="en-GB" sz="2400" b="1" spc="120" dirty="0">
                <a:solidFill>
                  <a:srgbClr val="456A2C"/>
                </a:solidFill>
                <a:latin typeface="Glacial Indifference"/>
              </a:rPr>
              <a:t> </a:t>
            </a:r>
            <a:r>
              <a:rPr lang="en-GB" sz="2400" b="1" spc="120" dirty="0" err="1">
                <a:solidFill>
                  <a:srgbClr val="456A2C"/>
                </a:solidFill>
                <a:latin typeface="Glacial Indifference"/>
              </a:rPr>
              <a:t>fundido</a:t>
            </a:r>
            <a:endParaRPr lang="en-GB" sz="2400" b="1" spc="120" dirty="0">
              <a:solidFill>
                <a:srgbClr val="456A2C"/>
              </a:solidFill>
              <a:latin typeface="Glacial Indifference"/>
            </a:endParaRPr>
          </a:p>
        </p:txBody>
      </p:sp>
      <p:sp>
        <p:nvSpPr>
          <p:cNvPr id="31" name="CuadroTexto 30">
            <a:extLst>
              <a:ext uri="{FF2B5EF4-FFF2-40B4-BE49-F238E27FC236}">
                <a16:creationId xmlns:a16="http://schemas.microsoft.com/office/drawing/2014/main" id="{5134F2A8-F95E-4502-A118-9C8627AF0C5C}"/>
              </a:ext>
            </a:extLst>
          </p:cNvPr>
          <p:cNvSpPr txBox="1"/>
          <p:nvPr/>
        </p:nvSpPr>
        <p:spPr>
          <a:xfrm>
            <a:off x="7002379" y="4733848"/>
            <a:ext cx="4122821" cy="932307"/>
          </a:xfrm>
          <a:prstGeom prst="rect">
            <a:avLst/>
          </a:prstGeom>
          <a:noFill/>
        </p:spPr>
        <p:txBody>
          <a:bodyPr wrap="square" rtlCol="0">
            <a:spAutoFit/>
          </a:bodyPr>
          <a:lstStyle/>
          <a:p>
            <a:pPr>
              <a:lnSpc>
                <a:spcPts val="3359"/>
              </a:lnSpc>
            </a:pPr>
            <a:r>
              <a:rPr lang="en-GB" sz="2400" b="1" spc="120" dirty="0" err="1">
                <a:solidFill>
                  <a:srgbClr val="456A2C"/>
                </a:solidFill>
                <a:latin typeface="Glacial Indifference"/>
              </a:rPr>
              <a:t>Tuberías</a:t>
            </a:r>
            <a:r>
              <a:rPr lang="en-GB" sz="2400" b="1" spc="120" dirty="0">
                <a:solidFill>
                  <a:srgbClr val="456A2C"/>
                </a:solidFill>
                <a:latin typeface="Glacial Indifference"/>
              </a:rPr>
              <a:t> de </a:t>
            </a:r>
            <a:r>
              <a:rPr lang="en-GB" sz="2400" b="1" spc="120" dirty="0" err="1">
                <a:solidFill>
                  <a:srgbClr val="456A2C"/>
                </a:solidFill>
                <a:latin typeface="Glacial Indifference"/>
              </a:rPr>
              <a:t>acero</a:t>
            </a:r>
            <a:r>
              <a:rPr lang="en-GB" sz="2400" b="1" spc="120" dirty="0">
                <a:solidFill>
                  <a:srgbClr val="456A2C"/>
                </a:solidFill>
                <a:latin typeface="Glacial Indifference"/>
              </a:rPr>
              <a:t> </a:t>
            </a:r>
            <a:r>
              <a:rPr lang="en-GB" sz="2400" b="1" spc="120" dirty="0" err="1">
                <a:solidFill>
                  <a:srgbClr val="456A2C"/>
                </a:solidFill>
                <a:latin typeface="Glacial Indifference"/>
              </a:rPr>
              <a:t>inoxidable</a:t>
            </a:r>
            <a:endParaRPr lang="en-GB" sz="2400" b="1" spc="120" dirty="0">
              <a:solidFill>
                <a:srgbClr val="456A2C"/>
              </a:solidFill>
              <a:latin typeface="Glacial Indifference"/>
            </a:endParaRPr>
          </a:p>
        </p:txBody>
      </p:sp>
      <p:sp>
        <p:nvSpPr>
          <p:cNvPr id="32" name="CuadroTexto 31">
            <a:extLst>
              <a:ext uri="{FF2B5EF4-FFF2-40B4-BE49-F238E27FC236}">
                <a16:creationId xmlns:a16="http://schemas.microsoft.com/office/drawing/2014/main" id="{E0E8D7E4-1AB8-4ECA-BA8C-7B42848BE90B}"/>
              </a:ext>
            </a:extLst>
          </p:cNvPr>
          <p:cNvSpPr txBox="1"/>
          <p:nvPr/>
        </p:nvSpPr>
        <p:spPr>
          <a:xfrm>
            <a:off x="7002379" y="7382650"/>
            <a:ext cx="4122821" cy="496290"/>
          </a:xfrm>
          <a:prstGeom prst="rect">
            <a:avLst/>
          </a:prstGeom>
          <a:noFill/>
        </p:spPr>
        <p:txBody>
          <a:bodyPr wrap="square" rtlCol="0">
            <a:spAutoFit/>
          </a:bodyPr>
          <a:lstStyle/>
          <a:p>
            <a:pPr>
              <a:lnSpc>
                <a:spcPts val="3359"/>
              </a:lnSpc>
            </a:pPr>
            <a:r>
              <a:rPr lang="en-GB" sz="2400" b="1" spc="120" dirty="0" err="1">
                <a:solidFill>
                  <a:srgbClr val="456A2C"/>
                </a:solidFill>
                <a:latin typeface="Glacial Indifference"/>
              </a:rPr>
              <a:t>Tubos</a:t>
            </a:r>
            <a:r>
              <a:rPr lang="en-GB" sz="2400" b="1" spc="120" dirty="0">
                <a:solidFill>
                  <a:srgbClr val="456A2C"/>
                </a:solidFill>
                <a:latin typeface="Glacial Indifference"/>
              </a:rPr>
              <a:t> de </a:t>
            </a:r>
            <a:r>
              <a:rPr lang="en-GB" sz="2400" b="1" spc="120" dirty="0" err="1">
                <a:solidFill>
                  <a:srgbClr val="456A2C"/>
                </a:solidFill>
                <a:latin typeface="Glacial Indifference"/>
              </a:rPr>
              <a:t>cobre</a:t>
            </a:r>
            <a:endParaRPr lang="en-GB" sz="2400" b="1" spc="120" dirty="0">
              <a:solidFill>
                <a:srgbClr val="456A2C"/>
              </a:solidFill>
              <a:latin typeface="Glacial Indifference"/>
            </a:endParaRPr>
          </a:p>
        </p:txBody>
      </p:sp>
      <p:sp>
        <p:nvSpPr>
          <p:cNvPr id="33" name="CuadroTexto 32">
            <a:extLst>
              <a:ext uri="{FF2B5EF4-FFF2-40B4-BE49-F238E27FC236}">
                <a16:creationId xmlns:a16="http://schemas.microsoft.com/office/drawing/2014/main" id="{CCC8BE24-8887-474C-9E18-81CC35B11FB4}"/>
              </a:ext>
            </a:extLst>
          </p:cNvPr>
          <p:cNvSpPr txBox="1"/>
          <p:nvPr/>
        </p:nvSpPr>
        <p:spPr>
          <a:xfrm>
            <a:off x="4744997" y="6133187"/>
            <a:ext cx="4122821" cy="496290"/>
          </a:xfrm>
          <a:prstGeom prst="rect">
            <a:avLst/>
          </a:prstGeom>
          <a:noFill/>
        </p:spPr>
        <p:txBody>
          <a:bodyPr wrap="square" rtlCol="0">
            <a:spAutoFit/>
          </a:bodyPr>
          <a:lstStyle/>
          <a:p>
            <a:pPr algn="r">
              <a:lnSpc>
                <a:spcPts val="3359"/>
              </a:lnSpc>
            </a:pPr>
            <a:r>
              <a:rPr lang="en-GB" sz="2400" b="1" spc="120" dirty="0" err="1">
                <a:solidFill>
                  <a:srgbClr val="456A2C"/>
                </a:solidFill>
                <a:latin typeface="Glacial Indifference"/>
              </a:rPr>
              <a:t>Acero</a:t>
            </a:r>
            <a:r>
              <a:rPr lang="en-GB" sz="2400" b="1" spc="120" dirty="0">
                <a:solidFill>
                  <a:srgbClr val="456A2C"/>
                </a:solidFill>
                <a:latin typeface="Glacial Indifference"/>
              </a:rPr>
              <a:t> </a:t>
            </a:r>
            <a:r>
              <a:rPr lang="en-GB" sz="2400" b="1" spc="120" dirty="0" err="1">
                <a:solidFill>
                  <a:srgbClr val="456A2C"/>
                </a:solidFill>
                <a:latin typeface="Glacial Indifference"/>
              </a:rPr>
              <a:t>galvanizado</a:t>
            </a:r>
            <a:endParaRPr lang="en-GB" sz="2400" b="1" spc="120" dirty="0">
              <a:solidFill>
                <a:srgbClr val="456A2C"/>
              </a:solidFill>
              <a:latin typeface="Glacial Indifference"/>
            </a:endParaRPr>
          </a:p>
        </p:txBody>
      </p:sp>
      <p:sp>
        <p:nvSpPr>
          <p:cNvPr id="34" name="CuadroTexto 33">
            <a:extLst>
              <a:ext uri="{FF2B5EF4-FFF2-40B4-BE49-F238E27FC236}">
                <a16:creationId xmlns:a16="http://schemas.microsoft.com/office/drawing/2014/main" id="{28ED929D-FAF7-41E0-B522-531B27190A59}"/>
              </a:ext>
            </a:extLst>
          </p:cNvPr>
          <p:cNvSpPr txBox="1"/>
          <p:nvPr/>
        </p:nvSpPr>
        <p:spPr>
          <a:xfrm>
            <a:off x="4744997" y="3415468"/>
            <a:ext cx="4122821" cy="496290"/>
          </a:xfrm>
          <a:prstGeom prst="rect">
            <a:avLst/>
          </a:prstGeom>
          <a:noFill/>
        </p:spPr>
        <p:txBody>
          <a:bodyPr wrap="square" rtlCol="0">
            <a:spAutoFit/>
          </a:bodyPr>
          <a:lstStyle/>
          <a:p>
            <a:pPr algn="r">
              <a:lnSpc>
                <a:spcPts val="3359"/>
              </a:lnSpc>
            </a:pPr>
            <a:r>
              <a:rPr lang="en-GB" sz="2400" b="1" spc="120" dirty="0" err="1">
                <a:solidFill>
                  <a:srgbClr val="456A2C"/>
                </a:solidFill>
                <a:latin typeface="Glacial Indifference"/>
              </a:rPr>
              <a:t>Tubos</a:t>
            </a:r>
            <a:r>
              <a:rPr lang="en-GB" sz="2400" b="1" spc="120" dirty="0">
                <a:solidFill>
                  <a:srgbClr val="456A2C"/>
                </a:solidFill>
                <a:latin typeface="Glacial Indifference"/>
              </a:rPr>
              <a:t> de </a:t>
            </a:r>
            <a:r>
              <a:rPr lang="en-GB" sz="2400" b="1" spc="120" dirty="0" err="1">
                <a:solidFill>
                  <a:srgbClr val="456A2C"/>
                </a:solidFill>
                <a:latin typeface="Glacial Indifference"/>
              </a:rPr>
              <a:t>acero</a:t>
            </a:r>
            <a:endParaRPr lang="en-GB" sz="2400" b="1" spc="120" dirty="0">
              <a:solidFill>
                <a:srgbClr val="456A2C"/>
              </a:solidFill>
              <a:latin typeface="Glacial Indifference"/>
            </a:endParaRPr>
          </a:p>
        </p:txBody>
      </p:sp>
      <p:sp>
        <p:nvSpPr>
          <p:cNvPr id="35" name="CuadroTexto 34">
            <a:extLst>
              <a:ext uri="{FF2B5EF4-FFF2-40B4-BE49-F238E27FC236}">
                <a16:creationId xmlns:a16="http://schemas.microsoft.com/office/drawing/2014/main" id="{D4A7636A-CE15-4832-B2E7-46CB8A935B82}"/>
              </a:ext>
            </a:extLst>
          </p:cNvPr>
          <p:cNvSpPr txBox="1"/>
          <p:nvPr/>
        </p:nvSpPr>
        <p:spPr>
          <a:xfrm>
            <a:off x="12847569" y="1988327"/>
            <a:ext cx="4122821" cy="496290"/>
          </a:xfrm>
          <a:prstGeom prst="rect">
            <a:avLst/>
          </a:prstGeom>
          <a:noFill/>
        </p:spPr>
        <p:txBody>
          <a:bodyPr wrap="square" rtlCol="0">
            <a:spAutoFit/>
          </a:bodyPr>
          <a:lstStyle/>
          <a:p>
            <a:pPr>
              <a:lnSpc>
                <a:spcPts val="3359"/>
              </a:lnSpc>
            </a:pPr>
            <a:r>
              <a:rPr lang="en-GB" sz="2400" b="1" spc="120" dirty="0">
                <a:solidFill>
                  <a:srgbClr val="456A2C"/>
                </a:solidFill>
                <a:latin typeface="Glacial Indifference"/>
              </a:rPr>
              <a:t>PVC-U</a:t>
            </a:r>
          </a:p>
        </p:txBody>
      </p:sp>
      <p:sp>
        <p:nvSpPr>
          <p:cNvPr id="36" name="CuadroTexto 35">
            <a:extLst>
              <a:ext uri="{FF2B5EF4-FFF2-40B4-BE49-F238E27FC236}">
                <a16:creationId xmlns:a16="http://schemas.microsoft.com/office/drawing/2014/main" id="{3D741003-A91D-4D00-AA6D-07B2541ED025}"/>
              </a:ext>
            </a:extLst>
          </p:cNvPr>
          <p:cNvSpPr txBox="1"/>
          <p:nvPr/>
        </p:nvSpPr>
        <p:spPr>
          <a:xfrm>
            <a:off x="12847569" y="4130313"/>
            <a:ext cx="4122821" cy="496290"/>
          </a:xfrm>
          <a:prstGeom prst="rect">
            <a:avLst/>
          </a:prstGeom>
          <a:noFill/>
        </p:spPr>
        <p:txBody>
          <a:bodyPr wrap="square" rtlCol="0">
            <a:spAutoFit/>
          </a:bodyPr>
          <a:lstStyle/>
          <a:p>
            <a:pPr>
              <a:lnSpc>
                <a:spcPts val="3359"/>
              </a:lnSpc>
            </a:pPr>
            <a:r>
              <a:rPr lang="en-GB" sz="2400" b="1" spc="120" dirty="0" err="1">
                <a:solidFill>
                  <a:srgbClr val="456A2C"/>
                </a:solidFill>
                <a:latin typeface="Glacial Indifference"/>
              </a:rPr>
              <a:t>Tuberías</a:t>
            </a:r>
            <a:r>
              <a:rPr lang="en-GB" sz="2400" b="1" spc="120" dirty="0">
                <a:solidFill>
                  <a:srgbClr val="456A2C"/>
                </a:solidFill>
                <a:latin typeface="Glacial Indifference"/>
              </a:rPr>
              <a:t> de </a:t>
            </a:r>
            <a:r>
              <a:rPr lang="en-GB" sz="2400" b="1" spc="120" dirty="0" err="1">
                <a:solidFill>
                  <a:srgbClr val="456A2C"/>
                </a:solidFill>
                <a:latin typeface="Glacial Indifference"/>
              </a:rPr>
              <a:t>polietileno</a:t>
            </a:r>
            <a:endParaRPr lang="en-GB" sz="2400" b="1" spc="120" dirty="0">
              <a:solidFill>
                <a:srgbClr val="456A2C"/>
              </a:solidFill>
              <a:latin typeface="Glacial Indifference"/>
            </a:endParaRPr>
          </a:p>
        </p:txBody>
      </p:sp>
      <p:sp>
        <p:nvSpPr>
          <p:cNvPr id="37" name="CuadroTexto 36">
            <a:extLst>
              <a:ext uri="{FF2B5EF4-FFF2-40B4-BE49-F238E27FC236}">
                <a16:creationId xmlns:a16="http://schemas.microsoft.com/office/drawing/2014/main" id="{5D55BB17-2261-41E1-838A-1BD35FEBB4A7}"/>
              </a:ext>
            </a:extLst>
          </p:cNvPr>
          <p:cNvSpPr txBox="1"/>
          <p:nvPr/>
        </p:nvSpPr>
        <p:spPr>
          <a:xfrm>
            <a:off x="12910939" y="6388899"/>
            <a:ext cx="3193454" cy="496290"/>
          </a:xfrm>
          <a:prstGeom prst="rect">
            <a:avLst/>
          </a:prstGeom>
          <a:noFill/>
        </p:spPr>
        <p:txBody>
          <a:bodyPr wrap="square" rtlCol="0">
            <a:spAutoFit/>
          </a:bodyPr>
          <a:lstStyle/>
          <a:p>
            <a:pPr>
              <a:lnSpc>
                <a:spcPts val="3359"/>
              </a:lnSpc>
            </a:pPr>
            <a:r>
              <a:rPr lang="en-GB" sz="2400" b="1" spc="120" dirty="0" err="1">
                <a:solidFill>
                  <a:srgbClr val="456A2C"/>
                </a:solidFill>
                <a:latin typeface="Glacial Indifference"/>
              </a:rPr>
              <a:t>Polipropileno</a:t>
            </a:r>
            <a:endParaRPr lang="en-GB" sz="2400" b="1" spc="120" dirty="0">
              <a:solidFill>
                <a:srgbClr val="456A2C"/>
              </a:solidFill>
              <a:latin typeface="Glacial Indifference"/>
            </a:endParaRPr>
          </a:p>
        </p:txBody>
      </p:sp>
      <p:sp>
        <p:nvSpPr>
          <p:cNvPr id="38" name="CuadroTexto 37">
            <a:extLst>
              <a:ext uri="{FF2B5EF4-FFF2-40B4-BE49-F238E27FC236}">
                <a16:creationId xmlns:a16="http://schemas.microsoft.com/office/drawing/2014/main" id="{4AA95FFD-27E2-47AD-974A-B726B35A8932}"/>
              </a:ext>
            </a:extLst>
          </p:cNvPr>
          <p:cNvSpPr txBox="1"/>
          <p:nvPr/>
        </p:nvSpPr>
        <p:spPr>
          <a:xfrm>
            <a:off x="12917066" y="8292917"/>
            <a:ext cx="3421938" cy="932307"/>
          </a:xfrm>
          <a:prstGeom prst="rect">
            <a:avLst/>
          </a:prstGeom>
          <a:noFill/>
        </p:spPr>
        <p:txBody>
          <a:bodyPr wrap="square" rtlCol="0">
            <a:spAutoFit/>
          </a:bodyPr>
          <a:lstStyle/>
          <a:p>
            <a:pPr>
              <a:lnSpc>
                <a:spcPts val="3359"/>
              </a:lnSpc>
            </a:pPr>
            <a:r>
              <a:rPr lang="en-GB" sz="2400" b="1" spc="120" dirty="0" err="1">
                <a:solidFill>
                  <a:srgbClr val="456A2C"/>
                </a:solidFill>
                <a:latin typeface="Glacial Indifference"/>
              </a:rPr>
              <a:t>Tuberías</a:t>
            </a:r>
            <a:r>
              <a:rPr lang="en-GB" sz="2400" b="1" spc="120" dirty="0">
                <a:solidFill>
                  <a:srgbClr val="456A2C"/>
                </a:solidFill>
                <a:latin typeface="Glacial Indifference"/>
              </a:rPr>
              <a:t> </a:t>
            </a:r>
            <a:r>
              <a:rPr lang="en-GB" sz="2400" b="1" spc="120" dirty="0" err="1">
                <a:solidFill>
                  <a:srgbClr val="456A2C"/>
                </a:solidFill>
                <a:latin typeface="Glacial Indifference"/>
              </a:rPr>
              <a:t>compuestas</a:t>
            </a:r>
            <a:r>
              <a:rPr lang="en-GB" sz="2400" b="1" spc="120" dirty="0">
                <a:solidFill>
                  <a:srgbClr val="456A2C"/>
                </a:solidFill>
                <a:latin typeface="Glacial Indifference"/>
              </a:rPr>
              <a:t> </a:t>
            </a:r>
            <a:r>
              <a:rPr lang="en-GB" sz="2400" b="1" spc="120" dirty="0" err="1">
                <a:solidFill>
                  <a:srgbClr val="456A2C"/>
                </a:solidFill>
                <a:latin typeface="Glacial Indifference"/>
              </a:rPr>
              <a:t>multicapa</a:t>
            </a:r>
            <a:endParaRPr lang="en-GB" sz="2400" b="1" spc="120" dirty="0">
              <a:solidFill>
                <a:srgbClr val="456A2C"/>
              </a:solidFill>
              <a:latin typeface="Glacial Indifference"/>
            </a:endParaRPr>
          </a:p>
        </p:txBody>
      </p:sp>
      <p:sp>
        <p:nvSpPr>
          <p:cNvPr id="39" name="CuadroTexto 38">
            <a:extLst>
              <a:ext uri="{FF2B5EF4-FFF2-40B4-BE49-F238E27FC236}">
                <a16:creationId xmlns:a16="http://schemas.microsoft.com/office/drawing/2014/main" id="{21DC0684-4F39-47F1-9C14-CD62DD79EFFE}"/>
              </a:ext>
            </a:extLst>
          </p:cNvPr>
          <p:cNvSpPr txBox="1"/>
          <p:nvPr/>
        </p:nvSpPr>
        <p:spPr>
          <a:xfrm>
            <a:off x="12837390" y="2969832"/>
            <a:ext cx="3193454" cy="496290"/>
          </a:xfrm>
          <a:prstGeom prst="rect">
            <a:avLst/>
          </a:prstGeom>
          <a:noFill/>
        </p:spPr>
        <p:txBody>
          <a:bodyPr wrap="square" rtlCol="0">
            <a:spAutoFit/>
          </a:bodyPr>
          <a:lstStyle/>
          <a:p>
            <a:pPr algn="r">
              <a:lnSpc>
                <a:spcPts val="3359"/>
              </a:lnSpc>
            </a:pPr>
            <a:r>
              <a:rPr lang="en-GB" sz="2400" b="1" spc="120" dirty="0">
                <a:solidFill>
                  <a:srgbClr val="456A2C"/>
                </a:solidFill>
                <a:latin typeface="Glacial Indifference"/>
              </a:rPr>
              <a:t>PVC-C</a:t>
            </a:r>
          </a:p>
        </p:txBody>
      </p:sp>
      <p:sp>
        <p:nvSpPr>
          <p:cNvPr id="40" name="CuadroTexto 39">
            <a:extLst>
              <a:ext uri="{FF2B5EF4-FFF2-40B4-BE49-F238E27FC236}">
                <a16:creationId xmlns:a16="http://schemas.microsoft.com/office/drawing/2014/main" id="{80E91954-5D80-4AE2-A665-7300252C1A36}"/>
              </a:ext>
            </a:extLst>
          </p:cNvPr>
          <p:cNvSpPr txBox="1"/>
          <p:nvPr/>
        </p:nvSpPr>
        <p:spPr>
          <a:xfrm>
            <a:off x="11688314" y="5182750"/>
            <a:ext cx="3193454" cy="932307"/>
          </a:xfrm>
          <a:prstGeom prst="rect">
            <a:avLst/>
          </a:prstGeom>
          <a:noFill/>
        </p:spPr>
        <p:txBody>
          <a:bodyPr wrap="square" rtlCol="0">
            <a:spAutoFit/>
          </a:bodyPr>
          <a:lstStyle/>
          <a:p>
            <a:pPr algn="r">
              <a:lnSpc>
                <a:spcPts val="3359"/>
              </a:lnSpc>
            </a:pPr>
            <a:r>
              <a:rPr lang="en-GB" sz="2400" b="1" spc="120" dirty="0" err="1">
                <a:solidFill>
                  <a:srgbClr val="456A2C"/>
                </a:solidFill>
                <a:latin typeface="Glacial Indifference"/>
              </a:rPr>
              <a:t>Polietileno</a:t>
            </a:r>
            <a:r>
              <a:rPr lang="en-GB" sz="2400" b="1" spc="120" dirty="0">
                <a:solidFill>
                  <a:srgbClr val="456A2C"/>
                </a:solidFill>
                <a:latin typeface="Glacial Indifference"/>
              </a:rPr>
              <a:t> PEX / PER</a:t>
            </a:r>
          </a:p>
        </p:txBody>
      </p:sp>
      <p:sp>
        <p:nvSpPr>
          <p:cNvPr id="41" name="CuadroTexto 40">
            <a:extLst>
              <a:ext uri="{FF2B5EF4-FFF2-40B4-BE49-F238E27FC236}">
                <a16:creationId xmlns:a16="http://schemas.microsoft.com/office/drawing/2014/main" id="{7573D1C5-9304-450D-B266-AF38F1E47AF2}"/>
              </a:ext>
            </a:extLst>
          </p:cNvPr>
          <p:cNvSpPr txBox="1"/>
          <p:nvPr/>
        </p:nvSpPr>
        <p:spPr>
          <a:xfrm>
            <a:off x="12837390" y="7327534"/>
            <a:ext cx="3193454" cy="496290"/>
          </a:xfrm>
          <a:prstGeom prst="rect">
            <a:avLst/>
          </a:prstGeom>
          <a:noFill/>
        </p:spPr>
        <p:txBody>
          <a:bodyPr wrap="square" rtlCol="0">
            <a:spAutoFit/>
          </a:bodyPr>
          <a:lstStyle/>
          <a:p>
            <a:pPr algn="r">
              <a:lnSpc>
                <a:spcPts val="3359"/>
              </a:lnSpc>
            </a:pPr>
            <a:r>
              <a:rPr lang="en-GB" sz="2400" b="1" spc="120" dirty="0" err="1">
                <a:solidFill>
                  <a:srgbClr val="456A2C"/>
                </a:solidFill>
                <a:latin typeface="Glacial Indifference"/>
              </a:rPr>
              <a:t>Polibutileno</a:t>
            </a:r>
            <a:endParaRPr lang="en-GB" sz="2400" b="1" spc="120" dirty="0">
              <a:solidFill>
                <a:srgbClr val="456A2C"/>
              </a:solidFill>
              <a:latin typeface="Glacial Indifference"/>
            </a:endParaRPr>
          </a:p>
        </p:txBody>
      </p:sp>
      <p:sp>
        <p:nvSpPr>
          <p:cNvPr id="43" name="TextBox 5">
            <a:extLst>
              <a:ext uri="{FF2B5EF4-FFF2-40B4-BE49-F238E27FC236}">
                <a16:creationId xmlns:a16="http://schemas.microsoft.com/office/drawing/2014/main" id="{A5258BB3-1E98-4128-844A-4A3DFA59FE2C}"/>
              </a:ext>
            </a:extLst>
          </p:cNvPr>
          <p:cNvSpPr txBox="1"/>
          <p:nvPr/>
        </p:nvSpPr>
        <p:spPr>
          <a:xfrm>
            <a:off x="8676322" y="9574054"/>
            <a:ext cx="8582978" cy="262892"/>
          </a:xfrm>
          <a:prstGeom prst="rect">
            <a:avLst/>
          </a:prstGeom>
        </p:spPr>
        <p:txBody>
          <a:bodyPr wrap="square" lIns="0" tIns="0" rIns="0" bIns="0" rtlCol="0" anchor="t">
            <a:spAutoFit/>
          </a:bodyPr>
          <a:lstStyle/>
          <a:p>
            <a:pPr algn="r">
              <a:lnSpc>
                <a:spcPts val="2240"/>
              </a:lnSpc>
            </a:pPr>
            <a:r>
              <a:rPr lang="es-ES" sz="1600" spc="80" dirty="0">
                <a:solidFill>
                  <a:srgbClr val="52584D"/>
                </a:solidFill>
                <a:latin typeface="Glacial Indifference"/>
              </a:rPr>
              <a:t>LECCIÓN 3: Capacitaciones para plomería, construcción de paneles de yeso, sellado.</a:t>
            </a:r>
            <a:endParaRPr lang="en-US" sz="1600" spc="80" dirty="0">
              <a:solidFill>
                <a:srgbClr val="52584D"/>
              </a:solidFill>
              <a:latin typeface="Glacial Indifference"/>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145028" y="971550"/>
            <a:ext cx="7114272" cy="1682897"/>
          </a:xfrm>
          <a:prstGeom prst="rect">
            <a:avLst/>
          </a:prstGeom>
        </p:spPr>
        <p:txBody>
          <a:bodyPr lIns="0" tIns="0" rIns="0" bIns="0" rtlCol="0" anchor="t">
            <a:spAutoFit/>
          </a:bodyPr>
          <a:lstStyle/>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p:txBody>
      </p:sp>
      <p:sp>
        <p:nvSpPr>
          <p:cNvPr id="3" name="AutoShape 3"/>
          <p:cNvSpPr/>
          <p:nvPr/>
        </p:nvSpPr>
        <p:spPr>
          <a:xfrm>
            <a:off x="1028700" y="-335920"/>
            <a:ext cx="8385423" cy="10958840"/>
          </a:xfrm>
          <a:prstGeom prst="rect">
            <a:avLst/>
          </a:prstGeom>
          <a:solidFill>
            <a:srgbClr val="456A2C"/>
          </a:solidFill>
        </p:spPr>
        <p:txBody>
          <a:bodyPr/>
          <a:lstStyle/>
          <a:p>
            <a:endParaRPr lang="en-US" dirty="0"/>
          </a:p>
        </p:txBody>
      </p:sp>
      <p:sp>
        <p:nvSpPr>
          <p:cNvPr id="6" name="AutoShape 6"/>
          <p:cNvSpPr/>
          <p:nvPr/>
        </p:nvSpPr>
        <p:spPr>
          <a:xfrm>
            <a:off x="1028700" y="9252585"/>
            <a:ext cx="16230600" cy="38100"/>
          </a:xfrm>
          <a:prstGeom prst="rect">
            <a:avLst/>
          </a:prstGeom>
          <a:solidFill>
            <a:srgbClr val="52584D"/>
          </a:solidFill>
        </p:spPr>
      </p:sp>
      <p:grpSp>
        <p:nvGrpSpPr>
          <p:cNvPr id="7" name="Group 7"/>
          <p:cNvGrpSpPr/>
          <p:nvPr/>
        </p:nvGrpSpPr>
        <p:grpSpPr>
          <a:xfrm>
            <a:off x="1765205" y="957263"/>
            <a:ext cx="6912414" cy="4419778"/>
            <a:chOff x="0" y="-95249"/>
            <a:chExt cx="9216551" cy="5893039"/>
          </a:xfrm>
        </p:grpSpPr>
        <p:sp>
          <p:nvSpPr>
            <p:cNvPr id="8" name="TextBox 8"/>
            <p:cNvSpPr txBox="1"/>
            <p:nvPr/>
          </p:nvSpPr>
          <p:spPr>
            <a:xfrm>
              <a:off x="0" y="-95249"/>
              <a:ext cx="9216551" cy="4226800"/>
            </a:xfrm>
            <a:prstGeom prst="rect">
              <a:avLst/>
            </a:prstGeom>
          </p:spPr>
          <p:txBody>
            <a:bodyPr lIns="0" tIns="0" rIns="0" bIns="0" rtlCol="0" anchor="t">
              <a:spAutoFit/>
            </a:bodyPr>
            <a:lstStyle/>
            <a:p>
              <a:pPr>
                <a:lnSpc>
                  <a:spcPts val="8370"/>
                </a:lnSpc>
                <a:spcAft>
                  <a:spcPts val="600"/>
                </a:spcAft>
                <a:tabLst>
                  <a:tab pos="228600" algn="l"/>
                </a:tabLst>
              </a:pPr>
              <a:r>
                <a:rPr lang="es-ES" sz="5400" spc="150" dirty="0">
                  <a:solidFill>
                    <a:srgbClr val="FEFFF8"/>
                  </a:solidFill>
                  <a:latin typeface="Glacial Indifference Bold"/>
                </a:rPr>
                <a:t>CONSTRUCCIÓN EN SECO Y SISTEMA DE SELLADO</a:t>
              </a:r>
              <a:endParaRPr lang="en-US" sz="6200" spc="310" dirty="0">
                <a:solidFill>
                  <a:schemeClr val="bg1"/>
                </a:solidFill>
                <a:latin typeface="League Spartan"/>
              </a:endParaRPr>
            </a:p>
          </p:txBody>
        </p:sp>
        <p:sp>
          <p:nvSpPr>
            <p:cNvPr id="9" name="TextBox 9"/>
            <p:cNvSpPr txBox="1"/>
            <p:nvPr/>
          </p:nvSpPr>
          <p:spPr>
            <a:xfrm>
              <a:off x="0" y="4977052"/>
              <a:ext cx="9215776" cy="820738"/>
            </a:xfrm>
            <a:prstGeom prst="rect">
              <a:avLst/>
            </a:prstGeom>
          </p:spPr>
          <p:txBody>
            <a:bodyPr lIns="0" tIns="0" rIns="0" bIns="0" rtlCol="0" anchor="t">
              <a:spAutoFit/>
            </a:bodyPr>
            <a:lstStyle/>
            <a:p>
              <a:pPr algn="l">
                <a:lnSpc>
                  <a:spcPts val="4810"/>
                </a:lnSpc>
              </a:pPr>
              <a:endParaRPr lang="en-US" sz="3700" spc="185" dirty="0">
                <a:solidFill>
                  <a:schemeClr val="bg1"/>
                </a:solidFill>
                <a:latin typeface="League Spartan"/>
              </a:endParaRPr>
            </a:p>
          </p:txBody>
        </p:sp>
      </p:gr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6</a:t>
            </a:fld>
            <a:endParaRPr lang="en-US" sz="2400" spc="120" dirty="0">
              <a:solidFill>
                <a:srgbClr val="D9D9D9"/>
              </a:solidFill>
              <a:latin typeface="Glacial Indifference"/>
            </a:endParaRPr>
          </a:p>
        </p:txBody>
      </p:sp>
      <p:sp>
        <p:nvSpPr>
          <p:cNvPr id="12" name="TextBox 2">
            <a:extLst>
              <a:ext uri="{FF2B5EF4-FFF2-40B4-BE49-F238E27FC236}">
                <a16:creationId xmlns:a16="http://schemas.microsoft.com/office/drawing/2014/main" id="{53F2FB2F-FD56-411B-9E9A-321608A65697}"/>
              </a:ext>
            </a:extLst>
          </p:cNvPr>
          <p:cNvSpPr txBox="1"/>
          <p:nvPr/>
        </p:nvSpPr>
        <p:spPr>
          <a:xfrm>
            <a:off x="10145028" y="971550"/>
            <a:ext cx="7114272" cy="7145931"/>
          </a:xfrm>
          <a:prstGeom prst="rect">
            <a:avLst/>
          </a:prstGeom>
        </p:spPr>
        <p:txBody>
          <a:bodyPr lIns="0" tIns="0" rIns="0" bIns="0" rtlCol="0" anchor="t">
            <a:spAutoFit/>
          </a:bodyPr>
          <a:lstStyle/>
          <a:p>
            <a:pPr algn="just">
              <a:lnSpc>
                <a:spcPts val="3359"/>
              </a:lnSpc>
              <a:spcAft>
                <a:spcPts val="600"/>
              </a:spcAft>
            </a:pPr>
            <a:r>
              <a:rPr lang="es-ES" sz="2400" b="1" spc="120" dirty="0">
                <a:solidFill>
                  <a:srgbClr val="456A2C"/>
                </a:solidFill>
                <a:latin typeface="Glacial Indifference"/>
              </a:rPr>
              <a:t>En la actualidad, los diferentes tipos de cerramientos de fachadas industriales, como los sistemas de iluminación compuestos por paneles metálicos y de madera, los paneles prefabricados de yeso y las diferentes construcciones de muro cortina, constituyen una alternativa tecnológica y económicamente competitiva frente a los cerramientos tradicionales, construidos a partir de diversos tramos de cerámica, albañilería u hormigón.</a:t>
            </a:r>
          </a:p>
          <a:p>
            <a:pPr algn="just">
              <a:lnSpc>
                <a:spcPts val="3359"/>
              </a:lnSpc>
              <a:spcAft>
                <a:spcPts val="600"/>
              </a:spcAft>
            </a:pPr>
            <a:r>
              <a:rPr lang="es-ES" sz="2400" b="1" spc="120" dirty="0">
                <a:solidFill>
                  <a:srgbClr val="456A2C"/>
                </a:solidFill>
                <a:latin typeface="Glacial Indifference"/>
              </a:rPr>
              <a:t>Este tipo de sistema constructivo industrializado para garantizar su estabilidad y resistencia necesita una estructura de soporte que cuente con sus elementos de anclaje y fijación.</a:t>
            </a: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p:txBody>
      </p:sp>
      <p:sp>
        <p:nvSpPr>
          <p:cNvPr id="11" name="TextBox 5">
            <a:extLst>
              <a:ext uri="{FF2B5EF4-FFF2-40B4-BE49-F238E27FC236}">
                <a16:creationId xmlns:a16="http://schemas.microsoft.com/office/drawing/2014/main" id="{69C8EFE0-91CD-44DA-8529-8AD94C46C094}"/>
              </a:ext>
            </a:extLst>
          </p:cNvPr>
          <p:cNvSpPr txBox="1"/>
          <p:nvPr/>
        </p:nvSpPr>
        <p:spPr>
          <a:xfrm>
            <a:off x="10145028" y="9574054"/>
            <a:ext cx="7114272" cy="545021"/>
          </a:xfrm>
          <a:prstGeom prst="rect">
            <a:avLst/>
          </a:prstGeom>
        </p:spPr>
        <p:txBody>
          <a:bodyPr wrap="square" lIns="0" tIns="0" rIns="0" bIns="0" rtlCol="0" anchor="t">
            <a:spAutoFit/>
          </a:bodyPr>
          <a:lstStyle/>
          <a:p>
            <a:pPr algn="r">
              <a:lnSpc>
                <a:spcPts val="2240"/>
              </a:lnSpc>
            </a:pPr>
            <a:r>
              <a:rPr lang="es-ES" sz="1600" spc="80" dirty="0">
                <a:solidFill>
                  <a:srgbClr val="52584D"/>
                </a:solidFill>
                <a:latin typeface="Glacial Indifference"/>
              </a:rPr>
              <a:t>LECCIÓN 3: Capacitaciones para plomería, construcción de paneles de yeso, sellado.</a:t>
            </a:r>
            <a:endParaRPr lang="en-US" sz="1600" spc="80" dirty="0">
              <a:solidFill>
                <a:srgbClr val="52584D"/>
              </a:solidFill>
              <a:latin typeface="Glacial Indifference"/>
            </a:endParaRPr>
          </a:p>
        </p:txBody>
      </p:sp>
    </p:spTree>
    <p:extLst>
      <p:ext uri="{BB962C8B-B14F-4D97-AF65-F5344CB8AC3E}">
        <p14:creationId xmlns:p14="http://schemas.microsoft.com/office/powerpoint/2010/main" val="1989781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137438" y="881033"/>
            <a:ext cx="7611751" cy="5176867"/>
            <a:chOff x="-5004" y="-196890"/>
            <a:chExt cx="9495473" cy="6902490"/>
          </a:xfrm>
        </p:grpSpPr>
        <p:sp>
          <p:nvSpPr>
            <p:cNvPr id="3" name="TextBox 3"/>
            <p:cNvSpPr txBox="1"/>
            <p:nvPr/>
          </p:nvSpPr>
          <p:spPr>
            <a:xfrm>
              <a:off x="0" y="-196890"/>
              <a:ext cx="9490469" cy="3549690"/>
            </a:xfrm>
            <a:prstGeom prst="rect">
              <a:avLst/>
            </a:prstGeom>
          </p:spPr>
          <p:txBody>
            <a:bodyPr lIns="0" tIns="0" rIns="0" bIns="0" rtlCol="0" anchor="t">
              <a:spAutoFit/>
            </a:bodyPr>
            <a:lstStyle/>
            <a:p>
              <a:pPr algn="just">
                <a:spcAft>
                  <a:spcPts val="600"/>
                </a:spcAft>
              </a:pPr>
              <a:r>
                <a:rPr lang="es-ES" sz="2400" b="1" spc="120" dirty="0">
                  <a:solidFill>
                    <a:srgbClr val="456A2C"/>
                  </a:solidFill>
                  <a:latin typeface="Glacial Indifference"/>
                </a:rPr>
                <a:t>Contribución de energías renovables al calentamiento del agua.</a:t>
              </a:r>
            </a:p>
            <a:p>
              <a:pPr algn="just">
                <a:spcAft>
                  <a:spcPts val="600"/>
                </a:spcAft>
              </a:pPr>
              <a:r>
                <a:rPr lang="es-ES" sz="2400" spc="120" dirty="0">
                  <a:solidFill>
                    <a:srgbClr val="456A2C"/>
                  </a:solidFill>
                  <a:latin typeface="Glacial Indifference"/>
                </a:rPr>
                <a:t>La instalación de paneles solares térmicos es un sistema muy sostenible que puede ayudar a los procesos de calefacción probando cada edificio con una cantidad mínima de agua caliente de bajo costo energético.</a:t>
              </a:r>
            </a:p>
          </p:txBody>
        </p:sp>
        <p:sp>
          <p:nvSpPr>
            <p:cNvPr id="7" name="TextBox 7"/>
            <p:cNvSpPr txBox="1"/>
            <p:nvPr/>
          </p:nvSpPr>
          <p:spPr>
            <a:xfrm>
              <a:off x="-5004" y="3750945"/>
              <a:ext cx="9490469" cy="2954655"/>
            </a:xfrm>
            <a:prstGeom prst="rect">
              <a:avLst/>
            </a:prstGeom>
          </p:spPr>
          <p:txBody>
            <a:bodyPr lIns="0" tIns="0" rIns="0" bIns="0" rtlCol="0" anchor="t">
              <a:spAutoFit/>
            </a:bodyPr>
            <a:lstStyle/>
            <a:p>
              <a:pPr algn="l"/>
              <a:r>
                <a:rPr lang="es-ES" sz="2400" b="1" spc="120" dirty="0">
                  <a:solidFill>
                    <a:srgbClr val="456A2C"/>
                  </a:solidFill>
                  <a:latin typeface="Glacial Indifference"/>
                </a:rPr>
                <a:t>Saneamiento</a:t>
              </a:r>
            </a:p>
            <a:p>
              <a:pPr algn="l"/>
              <a:r>
                <a:rPr lang="es-ES" sz="2400" spc="120" dirty="0">
                  <a:solidFill>
                    <a:srgbClr val="456A2C"/>
                  </a:solidFill>
                  <a:latin typeface="Glacial Indifference"/>
                </a:rPr>
                <a:t>Aparte del abastecimiento de agua potable, es muy importante proyectar una red de saneamiento adecuada, con el fin de evacuar toda el agua sucia del interior de las viviendas, así como el agua de lluvia del techo y terrazas</a:t>
              </a:r>
              <a:r>
                <a:rPr lang="es-ES" sz="2400" b="1" spc="120" dirty="0">
                  <a:solidFill>
                    <a:srgbClr val="456A2C"/>
                  </a:solidFill>
                  <a:latin typeface="Glacial Indifference"/>
                </a:rPr>
                <a:t>.</a:t>
              </a:r>
              <a:endParaRPr lang="es-ES" sz="2400" spc="120" dirty="0">
                <a:solidFill>
                  <a:srgbClr val="456A2C"/>
                </a:solidFill>
                <a:latin typeface="Glacial Indifference"/>
              </a:endParaRPr>
            </a:p>
          </p:txBody>
        </p:sp>
      </p:grpSp>
      <p:grpSp>
        <p:nvGrpSpPr>
          <p:cNvPr id="9" name="Group 9"/>
          <p:cNvGrpSpPr/>
          <p:nvPr/>
        </p:nvGrpSpPr>
        <p:grpSpPr>
          <a:xfrm>
            <a:off x="1028700" y="-313966"/>
            <a:ext cx="8385423" cy="3263400"/>
            <a:chOff x="0" y="0"/>
            <a:chExt cx="11180564" cy="5344201"/>
          </a:xfrm>
          <a:solidFill>
            <a:srgbClr val="52584D"/>
          </a:solidFill>
        </p:grpSpPr>
        <p:sp>
          <p:nvSpPr>
            <p:cNvPr id="10" name="AutoShape 10"/>
            <p:cNvSpPr/>
            <p:nvPr/>
          </p:nvSpPr>
          <p:spPr>
            <a:xfrm>
              <a:off x="0" y="0"/>
              <a:ext cx="11180564" cy="5344201"/>
            </a:xfrm>
            <a:prstGeom prst="rect">
              <a:avLst/>
            </a:prstGeom>
            <a:grpFill/>
          </p:spPr>
        </p:sp>
        <p:sp>
          <p:nvSpPr>
            <p:cNvPr id="11" name="TextBox 11"/>
            <p:cNvSpPr txBox="1"/>
            <p:nvPr/>
          </p:nvSpPr>
          <p:spPr>
            <a:xfrm>
              <a:off x="982007" y="1063808"/>
              <a:ext cx="9216551" cy="3477740"/>
            </a:xfrm>
            <a:prstGeom prst="rect">
              <a:avLst/>
            </a:prstGeom>
            <a:grpFill/>
          </p:spPr>
          <p:txBody>
            <a:bodyPr lIns="0" tIns="0" rIns="0" bIns="0" rtlCol="0" anchor="t">
              <a:spAutoFit/>
            </a:bodyPr>
            <a:lstStyle/>
            <a:p>
              <a:pPr algn="l">
                <a:lnSpc>
                  <a:spcPts val="8370"/>
                </a:lnSpc>
              </a:pPr>
              <a:r>
                <a:rPr lang="en-US" sz="6200" spc="310" dirty="0" err="1">
                  <a:solidFill>
                    <a:srgbClr val="FEFFF8"/>
                  </a:solidFill>
                  <a:latin typeface="League Spartan"/>
                </a:rPr>
                <a:t>Temas</a:t>
              </a:r>
              <a:r>
                <a:rPr lang="en-US" sz="6200" spc="310" dirty="0">
                  <a:solidFill>
                    <a:srgbClr val="FEFFF8"/>
                  </a:solidFill>
                  <a:latin typeface="League Spartan"/>
                </a:rPr>
                <a:t> a </a:t>
              </a:r>
              <a:r>
                <a:rPr lang="en-US" sz="6200" spc="310" dirty="0" err="1">
                  <a:solidFill>
                    <a:srgbClr val="FEFFF8"/>
                  </a:solidFill>
                  <a:latin typeface="League Spartan"/>
                </a:rPr>
                <a:t>considerar</a:t>
              </a:r>
              <a:endParaRPr lang="en-US" sz="6200" spc="310" dirty="0">
                <a:solidFill>
                  <a:srgbClr val="FEFFF8"/>
                </a:solidFill>
                <a:latin typeface="League Spartan"/>
              </a:endParaRPr>
            </a:p>
          </p:txBody>
        </p:sp>
      </p:grpSp>
      <p:sp>
        <p:nvSpPr>
          <p:cNvPr id="14" name="AutoShape 14"/>
          <p:cNvSpPr/>
          <p:nvPr/>
        </p:nvSpPr>
        <p:spPr>
          <a:xfrm>
            <a:off x="1028700" y="9252585"/>
            <a:ext cx="16230600" cy="38100"/>
          </a:xfrm>
          <a:prstGeom prst="rect">
            <a:avLst/>
          </a:prstGeom>
          <a:solidFill>
            <a:srgbClr val="52584D"/>
          </a:solidFill>
          <a:ln>
            <a:solidFill>
              <a:srgbClr val="52584D"/>
            </a:solidFill>
          </a:ln>
        </p:spPr>
      </p:sp>
      <p:sp>
        <p:nvSpPr>
          <p:cNvPr id="23" name="Θέση αριθμού διαφάνειας 12">
            <a:extLst>
              <a:ext uri="{FF2B5EF4-FFF2-40B4-BE49-F238E27FC236}">
                <a16:creationId xmlns:a16="http://schemas.microsoft.com/office/drawing/2014/main" id="{57F4E76C-F604-452D-850E-4C073A183D39}"/>
              </a:ext>
            </a:extLst>
          </p:cNvPr>
          <p:cNvSpPr>
            <a:spLocks noGrp="1"/>
          </p:cNvSpPr>
          <p:nvPr>
            <p:ph type="sldNum" sz="quarter" idx="12"/>
          </p:nvPr>
        </p:nvSpPr>
        <p:spPr>
          <a:xfrm>
            <a:off x="15240" y="9775984"/>
            <a:ext cx="2133600" cy="365125"/>
          </a:xfrm>
        </p:spPr>
        <p:txBody>
          <a:bodyPr/>
          <a:lstStyle/>
          <a:p>
            <a:pPr algn="l"/>
            <a:fld id="{B6F15528-21DE-4FAA-801E-634DDDAF4B2B}" type="slidenum">
              <a:rPr lang="en-US" sz="2400" spc="120">
                <a:solidFill>
                  <a:srgbClr val="D9D9D9"/>
                </a:solidFill>
                <a:latin typeface="Glacial Indifference"/>
              </a:rPr>
              <a:pPr algn="l"/>
              <a:t>7</a:t>
            </a:fld>
            <a:endParaRPr lang="en-US" sz="2400" spc="120" dirty="0">
              <a:solidFill>
                <a:srgbClr val="D9D9D9"/>
              </a:solidFill>
              <a:latin typeface="Glacial Indifference"/>
            </a:endParaRPr>
          </a:p>
        </p:txBody>
      </p:sp>
      <p:sp>
        <p:nvSpPr>
          <p:cNvPr id="20" name="TextBox 7">
            <a:extLst>
              <a:ext uri="{FF2B5EF4-FFF2-40B4-BE49-F238E27FC236}">
                <a16:creationId xmlns:a16="http://schemas.microsoft.com/office/drawing/2014/main" id="{CD3826F4-81EC-4FBE-B627-096145F5BFAD}"/>
              </a:ext>
            </a:extLst>
          </p:cNvPr>
          <p:cNvSpPr txBox="1"/>
          <p:nvPr/>
        </p:nvSpPr>
        <p:spPr>
          <a:xfrm>
            <a:off x="10101343" y="6325270"/>
            <a:ext cx="7607740" cy="2282676"/>
          </a:xfrm>
          <a:prstGeom prst="rect">
            <a:avLst/>
          </a:prstGeom>
        </p:spPr>
        <p:txBody>
          <a:bodyPr lIns="0" tIns="0" rIns="0" bIns="0" rtlCol="0" anchor="t">
            <a:spAutoFit/>
          </a:bodyPr>
          <a:lstStyle/>
          <a:p>
            <a:pPr algn="l">
              <a:lnSpc>
                <a:spcPts val="3359"/>
              </a:lnSpc>
            </a:pPr>
            <a:r>
              <a:rPr lang="es-ES" sz="2400" b="1" spc="120" dirty="0">
                <a:solidFill>
                  <a:srgbClr val="456A2C"/>
                </a:solidFill>
                <a:latin typeface="Glacial Indifference"/>
              </a:rPr>
              <a:t>Materiales</a:t>
            </a:r>
          </a:p>
          <a:p>
            <a:pPr algn="just"/>
            <a:r>
              <a:rPr lang="es-ES" sz="2400" spc="120" dirty="0">
                <a:solidFill>
                  <a:srgbClr val="456A2C"/>
                </a:solidFill>
                <a:latin typeface="Glacial Indifference"/>
              </a:rPr>
              <a:t>Los materiales utilizados para las tuberías pueden ser metálicos, hechos de componentes de cemento, o plástico, siendo varias variaciones específicas diferentes de cada material a utilizar, donde los más comunes son los metálicos o plásticos.</a:t>
            </a:r>
          </a:p>
        </p:txBody>
      </p:sp>
      <p:sp>
        <p:nvSpPr>
          <p:cNvPr id="12" name="TextBox 5">
            <a:extLst>
              <a:ext uri="{FF2B5EF4-FFF2-40B4-BE49-F238E27FC236}">
                <a16:creationId xmlns:a16="http://schemas.microsoft.com/office/drawing/2014/main" id="{802BA66F-9455-4FBD-A5B1-ADA7524EB036}"/>
              </a:ext>
            </a:extLst>
          </p:cNvPr>
          <p:cNvSpPr txBox="1"/>
          <p:nvPr/>
        </p:nvSpPr>
        <p:spPr>
          <a:xfrm>
            <a:off x="8676322" y="9574054"/>
            <a:ext cx="8582978" cy="262892"/>
          </a:xfrm>
          <a:prstGeom prst="rect">
            <a:avLst/>
          </a:prstGeom>
        </p:spPr>
        <p:txBody>
          <a:bodyPr wrap="square" lIns="0" tIns="0" rIns="0" bIns="0" rtlCol="0" anchor="t">
            <a:spAutoFit/>
          </a:bodyPr>
          <a:lstStyle/>
          <a:p>
            <a:pPr algn="r">
              <a:lnSpc>
                <a:spcPts val="2240"/>
              </a:lnSpc>
            </a:pPr>
            <a:r>
              <a:rPr lang="es-ES" sz="1600" spc="80" dirty="0">
                <a:solidFill>
                  <a:srgbClr val="52584D"/>
                </a:solidFill>
                <a:latin typeface="Glacial Indifference"/>
              </a:rPr>
              <a:t>LECCIÓN 3: Capacitaciones para plomería, construcción de paneles de yeso, sellado.</a:t>
            </a:r>
            <a:endParaRPr lang="en-US" sz="1600" spc="80" dirty="0">
              <a:solidFill>
                <a:srgbClr val="52584D"/>
              </a:solidFill>
              <a:latin typeface="Glacial Indifference"/>
            </a:endParaRPr>
          </a:p>
        </p:txBody>
      </p:sp>
    </p:spTree>
    <p:extLst>
      <p:ext uri="{BB962C8B-B14F-4D97-AF65-F5344CB8AC3E}">
        <p14:creationId xmlns:p14="http://schemas.microsoft.com/office/powerpoint/2010/main" val="860913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137438" y="450054"/>
            <a:ext cx="7611751" cy="8660847"/>
            <a:chOff x="-5004" y="-517902"/>
            <a:chExt cx="9495473" cy="11547795"/>
          </a:xfrm>
        </p:grpSpPr>
        <p:sp>
          <p:nvSpPr>
            <p:cNvPr id="3" name="TextBox 3"/>
            <p:cNvSpPr txBox="1"/>
            <p:nvPr/>
          </p:nvSpPr>
          <p:spPr>
            <a:xfrm>
              <a:off x="0" y="-517902"/>
              <a:ext cx="9490469" cy="2975173"/>
            </a:xfrm>
            <a:prstGeom prst="rect">
              <a:avLst/>
            </a:prstGeom>
          </p:spPr>
          <p:txBody>
            <a:bodyPr lIns="0" tIns="0" rIns="0" bIns="0" rtlCol="0" anchor="t">
              <a:spAutoFit/>
            </a:bodyPr>
            <a:lstStyle/>
            <a:p>
              <a:pPr algn="just">
                <a:lnSpc>
                  <a:spcPct val="150000"/>
                </a:lnSpc>
                <a:spcAft>
                  <a:spcPts val="600"/>
                </a:spcAft>
              </a:pPr>
              <a:r>
                <a:rPr lang="es-ES" sz="2400" b="1" spc="120" dirty="0">
                  <a:solidFill>
                    <a:srgbClr val="456A2C"/>
                  </a:solidFill>
                  <a:latin typeface="Glacial Indifference"/>
                </a:rPr>
                <a:t>Paneles</a:t>
              </a:r>
            </a:p>
            <a:p>
              <a:pPr algn="just">
                <a:lnSpc>
                  <a:spcPct val="150000"/>
                </a:lnSpc>
                <a:spcAft>
                  <a:spcPts val="600"/>
                </a:spcAft>
              </a:pPr>
              <a:r>
                <a:rPr lang="es-ES" sz="2400" spc="120" dirty="0">
                  <a:solidFill>
                    <a:srgbClr val="456A2C"/>
                  </a:solidFill>
                  <a:latin typeface="Glacial Indifference"/>
                </a:rPr>
                <a:t>Los paneles constituyen el elemento que da la apariencia externa del cierre en función de la textura, el color elegido.</a:t>
              </a:r>
            </a:p>
          </p:txBody>
        </p:sp>
        <p:sp>
          <p:nvSpPr>
            <p:cNvPr id="7" name="TextBox 7"/>
            <p:cNvSpPr txBox="1"/>
            <p:nvPr/>
          </p:nvSpPr>
          <p:spPr>
            <a:xfrm>
              <a:off x="-5004" y="3166078"/>
              <a:ext cx="9490469" cy="3713837"/>
            </a:xfrm>
            <a:prstGeom prst="rect">
              <a:avLst/>
            </a:prstGeom>
          </p:spPr>
          <p:txBody>
            <a:bodyPr lIns="0" tIns="0" rIns="0" bIns="0" rtlCol="0" anchor="t">
              <a:spAutoFit/>
            </a:bodyPr>
            <a:lstStyle/>
            <a:p>
              <a:pPr algn="just">
                <a:lnSpc>
                  <a:spcPct val="150000"/>
                </a:lnSpc>
                <a:spcAft>
                  <a:spcPts val="600"/>
                </a:spcAft>
              </a:pPr>
              <a:r>
                <a:rPr lang="es-ES" sz="2400" b="1" spc="120" dirty="0">
                  <a:solidFill>
                    <a:srgbClr val="456A2C"/>
                  </a:solidFill>
                  <a:latin typeface="Glacial Indifference"/>
                </a:rPr>
                <a:t>Estructura auxiliar</a:t>
              </a:r>
            </a:p>
            <a:p>
              <a:pPr algn="just">
                <a:lnSpc>
                  <a:spcPct val="150000"/>
                </a:lnSpc>
                <a:spcAft>
                  <a:spcPts val="600"/>
                </a:spcAft>
              </a:pPr>
              <a:r>
                <a:rPr lang="es-ES" sz="2400" spc="120" dirty="0">
                  <a:solidFill>
                    <a:srgbClr val="456A2C"/>
                  </a:solidFill>
                  <a:latin typeface="Glacial Indifference"/>
                </a:rPr>
                <a:t>La estructura auxiliar es la que transmite los esfuerzos que reciben, principalmente el propio peso y la acción del viento, a la estructura portante del edificio.</a:t>
              </a:r>
            </a:p>
          </p:txBody>
        </p:sp>
        <p:sp>
          <p:nvSpPr>
            <p:cNvPr id="17" name="TextBox 7">
              <a:extLst>
                <a:ext uri="{FF2B5EF4-FFF2-40B4-BE49-F238E27FC236}">
                  <a16:creationId xmlns:a16="http://schemas.microsoft.com/office/drawing/2014/main" id="{F9A1D6BE-5BEA-483E-B16E-B750AC8DF9D8}"/>
                </a:ext>
              </a:extLst>
            </p:cNvPr>
            <p:cNvSpPr txBox="1"/>
            <p:nvPr/>
          </p:nvSpPr>
          <p:spPr>
            <a:xfrm>
              <a:off x="-5004" y="7316056"/>
              <a:ext cx="9490469" cy="3713837"/>
            </a:xfrm>
            <a:prstGeom prst="rect">
              <a:avLst/>
            </a:prstGeom>
          </p:spPr>
          <p:txBody>
            <a:bodyPr lIns="0" tIns="0" rIns="0" bIns="0" rtlCol="0" anchor="t">
              <a:spAutoFit/>
            </a:bodyPr>
            <a:lstStyle/>
            <a:p>
              <a:pPr algn="just">
                <a:lnSpc>
                  <a:spcPct val="150000"/>
                </a:lnSpc>
                <a:spcAft>
                  <a:spcPts val="600"/>
                </a:spcAft>
              </a:pPr>
              <a:r>
                <a:rPr lang="es-ES" sz="2400" b="1" spc="120" dirty="0">
                  <a:solidFill>
                    <a:srgbClr val="456A2C"/>
                  </a:solidFill>
                  <a:latin typeface="Glacial Indifference"/>
                </a:rPr>
                <a:t>Aislamiento</a:t>
              </a:r>
            </a:p>
            <a:p>
              <a:pPr algn="just">
                <a:lnSpc>
                  <a:spcPct val="150000"/>
                </a:lnSpc>
                <a:spcAft>
                  <a:spcPts val="600"/>
                </a:spcAft>
              </a:pPr>
              <a:r>
                <a:rPr lang="es-ES" sz="2400" spc="120" dirty="0">
                  <a:solidFill>
                    <a:srgbClr val="456A2C"/>
                  </a:solidFill>
                  <a:latin typeface="Glacial Indifference"/>
                </a:rPr>
                <a:t>En la mayoría de los casos, para proporcionar las mejores condiciones hidrotermales y térmicas a la composición de la pared, se coloca </a:t>
              </a:r>
              <a:r>
                <a:rPr lang="es-ES" sz="2400" spc="120" dirty="0" err="1">
                  <a:solidFill>
                    <a:srgbClr val="456A2C"/>
                  </a:solidFill>
                  <a:latin typeface="Glacial Indifference"/>
                </a:rPr>
                <a:t>algun</a:t>
              </a:r>
              <a:r>
                <a:rPr lang="es-ES" sz="2400" spc="120" dirty="0">
                  <a:solidFill>
                    <a:srgbClr val="456A2C"/>
                  </a:solidFill>
                  <a:latin typeface="Glacial Indifference"/>
                </a:rPr>
                <a:t> material aislante entre los marcos.</a:t>
              </a:r>
            </a:p>
          </p:txBody>
        </p:sp>
      </p:grpSp>
      <p:grpSp>
        <p:nvGrpSpPr>
          <p:cNvPr id="9" name="Group 9"/>
          <p:cNvGrpSpPr/>
          <p:nvPr/>
        </p:nvGrpSpPr>
        <p:grpSpPr>
          <a:xfrm>
            <a:off x="1028700" y="-313966"/>
            <a:ext cx="8385423" cy="3263400"/>
            <a:chOff x="0" y="0"/>
            <a:chExt cx="11180564" cy="5344201"/>
          </a:xfrm>
          <a:solidFill>
            <a:srgbClr val="52584D"/>
          </a:solidFill>
        </p:grpSpPr>
        <p:sp>
          <p:nvSpPr>
            <p:cNvPr id="10" name="AutoShape 10"/>
            <p:cNvSpPr/>
            <p:nvPr/>
          </p:nvSpPr>
          <p:spPr>
            <a:xfrm>
              <a:off x="0" y="0"/>
              <a:ext cx="11180564" cy="5344201"/>
            </a:xfrm>
            <a:prstGeom prst="rect">
              <a:avLst/>
            </a:prstGeom>
            <a:grpFill/>
          </p:spPr>
        </p:sp>
        <p:sp>
          <p:nvSpPr>
            <p:cNvPr id="11" name="TextBox 11"/>
            <p:cNvSpPr txBox="1"/>
            <p:nvPr/>
          </p:nvSpPr>
          <p:spPr>
            <a:xfrm>
              <a:off x="982007" y="1815266"/>
              <a:ext cx="9216551" cy="1713668"/>
            </a:xfrm>
            <a:prstGeom prst="rect">
              <a:avLst/>
            </a:prstGeom>
            <a:grpFill/>
          </p:spPr>
          <p:txBody>
            <a:bodyPr lIns="0" tIns="0" rIns="0" bIns="0" rtlCol="0" anchor="t">
              <a:spAutoFit/>
            </a:bodyPr>
            <a:lstStyle/>
            <a:p>
              <a:pPr algn="l">
                <a:lnSpc>
                  <a:spcPts val="8370"/>
                </a:lnSpc>
              </a:pPr>
              <a:r>
                <a:rPr lang="en-US" sz="6200" spc="310" dirty="0" err="1">
                  <a:solidFill>
                    <a:srgbClr val="FEFFF8"/>
                  </a:solidFill>
                  <a:latin typeface="League Spartan"/>
                </a:rPr>
                <a:t>Elementos</a:t>
              </a:r>
              <a:endParaRPr lang="en-US" sz="6200" spc="310" dirty="0">
                <a:solidFill>
                  <a:srgbClr val="FEFFF8"/>
                </a:solidFill>
                <a:latin typeface="League Spartan"/>
              </a:endParaRPr>
            </a:p>
          </p:txBody>
        </p:sp>
      </p:grpSp>
      <p:sp>
        <p:nvSpPr>
          <p:cNvPr id="14" name="AutoShape 14"/>
          <p:cNvSpPr/>
          <p:nvPr/>
        </p:nvSpPr>
        <p:spPr>
          <a:xfrm>
            <a:off x="1028700" y="9252585"/>
            <a:ext cx="16230600" cy="38100"/>
          </a:xfrm>
          <a:prstGeom prst="rect">
            <a:avLst/>
          </a:prstGeom>
          <a:solidFill>
            <a:srgbClr val="52584D"/>
          </a:solidFill>
          <a:ln>
            <a:solidFill>
              <a:srgbClr val="52584D"/>
            </a:solidFill>
          </a:ln>
        </p:spPr>
      </p:sp>
      <p:sp>
        <p:nvSpPr>
          <p:cNvPr id="23" name="Θέση αριθμού διαφάνειας 12">
            <a:extLst>
              <a:ext uri="{FF2B5EF4-FFF2-40B4-BE49-F238E27FC236}">
                <a16:creationId xmlns:a16="http://schemas.microsoft.com/office/drawing/2014/main" id="{57F4E76C-F604-452D-850E-4C073A183D39}"/>
              </a:ext>
            </a:extLst>
          </p:cNvPr>
          <p:cNvSpPr>
            <a:spLocks noGrp="1"/>
          </p:cNvSpPr>
          <p:nvPr>
            <p:ph type="sldNum" sz="quarter" idx="12"/>
          </p:nvPr>
        </p:nvSpPr>
        <p:spPr>
          <a:xfrm>
            <a:off x="15240" y="9775984"/>
            <a:ext cx="2133600" cy="365125"/>
          </a:xfrm>
        </p:spPr>
        <p:txBody>
          <a:bodyPr/>
          <a:lstStyle/>
          <a:p>
            <a:pPr algn="l"/>
            <a:fld id="{B6F15528-21DE-4FAA-801E-634DDDAF4B2B}" type="slidenum">
              <a:rPr lang="en-US" sz="2400" spc="120">
                <a:solidFill>
                  <a:srgbClr val="D9D9D9"/>
                </a:solidFill>
                <a:latin typeface="Glacial Indifference"/>
              </a:rPr>
              <a:pPr algn="l"/>
              <a:t>8</a:t>
            </a:fld>
            <a:endParaRPr lang="en-US" sz="2400" spc="120" dirty="0">
              <a:solidFill>
                <a:srgbClr val="D9D9D9"/>
              </a:solidFill>
              <a:latin typeface="Glacial Indifference"/>
            </a:endParaRPr>
          </a:p>
        </p:txBody>
      </p:sp>
      <p:pic>
        <p:nvPicPr>
          <p:cNvPr id="5" name="Imagen 4">
            <a:extLst>
              <a:ext uri="{FF2B5EF4-FFF2-40B4-BE49-F238E27FC236}">
                <a16:creationId xmlns:a16="http://schemas.microsoft.com/office/drawing/2014/main" id="{6E26A5A9-F83E-4C7A-A19A-AFCFDD75545A}"/>
              </a:ext>
            </a:extLst>
          </p:cNvPr>
          <p:cNvPicPr>
            <a:picLocks noChangeAspect="1"/>
          </p:cNvPicPr>
          <p:nvPr/>
        </p:nvPicPr>
        <p:blipFill>
          <a:blip r:embed="rId2"/>
          <a:stretch>
            <a:fillRect/>
          </a:stretch>
        </p:blipFill>
        <p:spPr>
          <a:xfrm>
            <a:off x="1196666" y="3322787"/>
            <a:ext cx="7787737" cy="5646429"/>
          </a:xfrm>
          <a:prstGeom prst="rect">
            <a:avLst/>
          </a:prstGeom>
        </p:spPr>
      </p:pic>
      <p:sp>
        <p:nvSpPr>
          <p:cNvPr id="13" name="TextBox 5">
            <a:extLst>
              <a:ext uri="{FF2B5EF4-FFF2-40B4-BE49-F238E27FC236}">
                <a16:creationId xmlns:a16="http://schemas.microsoft.com/office/drawing/2014/main" id="{7D511CAC-2C73-4D4D-BF5A-CAF0D5230572}"/>
              </a:ext>
            </a:extLst>
          </p:cNvPr>
          <p:cNvSpPr txBox="1"/>
          <p:nvPr/>
        </p:nvSpPr>
        <p:spPr>
          <a:xfrm>
            <a:off x="8676322" y="9574054"/>
            <a:ext cx="8582978" cy="262892"/>
          </a:xfrm>
          <a:prstGeom prst="rect">
            <a:avLst/>
          </a:prstGeom>
        </p:spPr>
        <p:txBody>
          <a:bodyPr wrap="square" lIns="0" tIns="0" rIns="0" bIns="0" rtlCol="0" anchor="t">
            <a:spAutoFit/>
          </a:bodyPr>
          <a:lstStyle/>
          <a:p>
            <a:pPr algn="r">
              <a:lnSpc>
                <a:spcPts val="2240"/>
              </a:lnSpc>
            </a:pPr>
            <a:r>
              <a:rPr lang="es-ES" sz="1600" spc="80" dirty="0">
                <a:solidFill>
                  <a:srgbClr val="52584D"/>
                </a:solidFill>
                <a:latin typeface="Glacial Indifference"/>
              </a:rPr>
              <a:t>LECCIÓN 3: Capacitaciones para plomería, construcción de paneles de yeso, sellado.</a:t>
            </a:r>
            <a:endParaRPr lang="en-US" sz="1600" spc="80" dirty="0">
              <a:solidFill>
                <a:srgbClr val="52584D"/>
              </a:solidFill>
              <a:latin typeface="Glacial Indifference"/>
            </a:endParaRPr>
          </a:p>
        </p:txBody>
      </p:sp>
    </p:spTree>
    <p:extLst>
      <p:ext uri="{BB962C8B-B14F-4D97-AF65-F5344CB8AC3E}">
        <p14:creationId xmlns:p14="http://schemas.microsoft.com/office/powerpoint/2010/main" val="485256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sp>
        <p:nvSpPr>
          <p:cNvPr id="2" name="TextBox 2"/>
          <p:cNvSpPr txBox="1"/>
          <p:nvPr/>
        </p:nvSpPr>
        <p:spPr>
          <a:xfrm>
            <a:off x="958516" y="962977"/>
            <a:ext cx="16573500" cy="859210"/>
          </a:xfrm>
          <a:prstGeom prst="rect">
            <a:avLst/>
          </a:prstGeom>
        </p:spPr>
        <p:txBody>
          <a:bodyPr wrap="square" lIns="0" tIns="0" rIns="0" bIns="0" rtlCol="0" anchor="t">
            <a:spAutoFit/>
          </a:bodyPr>
          <a:lstStyle/>
          <a:p>
            <a:pPr algn="l">
              <a:lnSpc>
                <a:spcPts val="6682"/>
              </a:lnSpc>
            </a:pPr>
            <a:r>
              <a:rPr lang="es-ES" sz="5000" spc="100" dirty="0">
                <a:solidFill>
                  <a:srgbClr val="456A2C"/>
                </a:solidFill>
                <a:latin typeface="League Spartan"/>
              </a:rPr>
              <a:t>Ventajas de la construcción en seco</a:t>
            </a:r>
            <a:endParaRPr lang="en-US" sz="5000" spc="100" dirty="0">
              <a:solidFill>
                <a:srgbClr val="456A2C"/>
              </a:solidFill>
              <a:latin typeface="League Spartan"/>
            </a:endParaRPr>
          </a:p>
        </p:txBody>
      </p:sp>
      <p:sp>
        <p:nvSpPr>
          <p:cNvPr id="3" name="AutoShape 3"/>
          <p:cNvSpPr/>
          <p:nvPr/>
        </p:nvSpPr>
        <p:spPr>
          <a:xfrm>
            <a:off x="1028700" y="6076013"/>
            <a:ext cx="7817628" cy="3182287"/>
          </a:xfrm>
          <a:prstGeom prst="rect">
            <a:avLst/>
          </a:prstGeom>
          <a:solidFill>
            <a:schemeClr val="accent3">
              <a:lumMod val="20000"/>
              <a:lumOff val="80000"/>
            </a:schemeClr>
          </a:solidFill>
          <a:ln>
            <a:solidFill>
              <a:srgbClr val="456A2C"/>
            </a:solidFill>
          </a:ln>
        </p:spPr>
      </p:sp>
      <p:grpSp>
        <p:nvGrpSpPr>
          <p:cNvPr id="4" name="Group 4"/>
          <p:cNvGrpSpPr/>
          <p:nvPr/>
        </p:nvGrpSpPr>
        <p:grpSpPr>
          <a:xfrm>
            <a:off x="1557306" y="6672746"/>
            <a:ext cx="6760417" cy="2011321"/>
            <a:chOff x="0" y="-19050"/>
            <a:chExt cx="9013889" cy="2681760"/>
          </a:xfrm>
        </p:grpSpPr>
        <p:sp>
          <p:nvSpPr>
            <p:cNvPr id="5" name="TextBox 5"/>
            <p:cNvSpPr txBox="1"/>
            <p:nvPr/>
          </p:nvSpPr>
          <p:spPr>
            <a:xfrm>
              <a:off x="1105" y="-19050"/>
              <a:ext cx="9012784" cy="681990"/>
            </a:xfrm>
            <a:prstGeom prst="rect">
              <a:avLst/>
            </a:prstGeom>
          </p:spPr>
          <p:txBody>
            <a:bodyPr lIns="0" tIns="0" rIns="0" bIns="0" rtlCol="0" anchor="t">
              <a:spAutoFit/>
            </a:bodyPr>
            <a:lstStyle/>
            <a:p>
              <a:pPr lvl="1" algn="ctr">
                <a:lnSpc>
                  <a:spcPts val="4125"/>
                </a:lnSpc>
              </a:pPr>
              <a:r>
                <a:rPr lang="en-US" sz="3300" b="1" spc="165" dirty="0">
                  <a:solidFill>
                    <a:srgbClr val="456A2C"/>
                  </a:solidFill>
                  <a:latin typeface="Glacial Indifference"/>
                </a:rPr>
                <a:t>CALIDAD</a:t>
              </a:r>
            </a:p>
          </p:txBody>
        </p:sp>
        <p:sp>
          <p:nvSpPr>
            <p:cNvPr id="6" name="TextBox 6"/>
            <p:cNvSpPr txBox="1"/>
            <p:nvPr/>
          </p:nvSpPr>
          <p:spPr>
            <a:xfrm>
              <a:off x="0" y="961391"/>
              <a:ext cx="9013889" cy="1701319"/>
            </a:xfrm>
            <a:prstGeom prst="rect">
              <a:avLst/>
            </a:prstGeom>
          </p:spPr>
          <p:txBody>
            <a:bodyPr lIns="0" tIns="0" rIns="0" bIns="0" rtlCol="0" anchor="t">
              <a:spAutoFit/>
            </a:bodyPr>
            <a:lstStyle/>
            <a:p>
              <a:pPr algn="ctr">
                <a:lnSpc>
                  <a:spcPts val="3359"/>
                </a:lnSpc>
              </a:pPr>
              <a:r>
                <a:rPr lang="es-ES" sz="2400" spc="120" dirty="0">
                  <a:solidFill>
                    <a:srgbClr val="456A2C"/>
                  </a:solidFill>
                  <a:latin typeface="Glacial Indifference"/>
                </a:rPr>
                <a:t>Alto control de calidad y homogeneidad del producto ya que se fabrica en instalaciones industriales.</a:t>
              </a:r>
              <a:endParaRPr lang="en-US" sz="2400" spc="120" dirty="0">
                <a:solidFill>
                  <a:srgbClr val="456A2C"/>
                </a:solidFill>
                <a:latin typeface="Glacial Indifference"/>
              </a:endParaRPr>
            </a:p>
          </p:txBody>
        </p:sp>
      </p:grpSp>
      <p:sp>
        <p:nvSpPr>
          <p:cNvPr id="7" name="AutoShape 7"/>
          <p:cNvSpPr/>
          <p:nvPr/>
        </p:nvSpPr>
        <p:spPr>
          <a:xfrm>
            <a:off x="990600" y="2400300"/>
            <a:ext cx="7817628" cy="3182287"/>
          </a:xfrm>
          <a:prstGeom prst="rect">
            <a:avLst/>
          </a:prstGeom>
          <a:solidFill>
            <a:schemeClr val="accent3">
              <a:lumMod val="20000"/>
              <a:lumOff val="80000"/>
            </a:schemeClr>
          </a:solidFill>
          <a:ln>
            <a:solidFill>
              <a:srgbClr val="456A2C"/>
            </a:solidFill>
          </a:ln>
        </p:spPr>
        <p:txBody>
          <a:bodyPr/>
          <a:lstStyle/>
          <a:p>
            <a:endParaRPr lang="en-GB" dirty="0"/>
          </a:p>
        </p:txBody>
      </p:sp>
      <p:grpSp>
        <p:nvGrpSpPr>
          <p:cNvPr id="8" name="Group 8"/>
          <p:cNvGrpSpPr/>
          <p:nvPr/>
        </p:nvGrpSpPr>
        <p:grpSpPr>
          <a:xfrm>
            <a:off x="1557306" y="3090408"/>
            <a:ext cx="6760417" cy="2447338"/>
            <a:chOff x="0" y="-19050"/>
            <a:chExt cx="9013889" cy="3263116"/>
          </a:xfrm>
        </p:grpSpPr>
        <p:sp>
          <p:nvSpPr>
            <p:cNvPr id="9" name="TextBox 9"/>
            <p:cNvSpPr txBox="1"/>
            <p:nvPr/>
          </p:nvSpPr>
          <p:spPr>
            <a:xfrm>
              <a:off x="1105" y="-19050"/>
              <a:ext cx="9012784" cy="681990"/>
            </a:xfrm>
            <a:prstGeom prst="rect">
              <a:avLst/>
            </a:prstGeom>
          </p:spPr>
          <p:txBody>
            <a:bodyPr lIns="0" tIns="0" rIns="0" bIns="0" rtlCol="0" anchor="t">
              <a:spAutoFit/>
            </a:bodyPr>
            <a:lstStyle/>
            <a:p>
              <a:pPr algn="ctr">
                <a:lnSpc>
                  <a:spcPts val="4125"/>
                </a:lnSpc>
              </a:pPr>
              <a:r>
                <a:rPr lang="en-US" sz="3300" b="1" spc="165" dirty="0">
                  <a:solidFill>
                    <a:srgbClr val="456A2C"/>
                  </a:solidFill>
                  <a:latin typeface="Glacial Indifference"/>
                </a:rPr>
                <a:t>BAJO PESO</a:t>
              </a:r>
            </a:p>
          </p:txBody>
        </p:sp>
        <p:sp>
          <p:nvSpPr>
            <p:cNvPr id="10" name="TextBox 10"/>
            <p:cNvSpPr txBox="1"/>
            <p:nvPr/>
          </p:nvSpPr>
          <p:spPr>
            <a:xfrm>
              <a:off x="0" y="961391"/>
              <a:ext cx="9013889" cy="2282675"/>
            </a:xfrm>
            <a:prstGeom prst="rect">
              <a:avLst/>
            </a:prstGeom>
          </p:spPr>
          <p:txBody>
            <a:bodyPr lIns="0" tIns="0" rIns="0" bIns="0" rtlCol="0" anchor="t">
              <a:spAutoFit/>
            </a:bodyPr>
            <a:lstStyle/>
            <a:p>
              <a:pPr algn="ctr">
                <a:lnSpc>
                  <a:spcPts val="3359"/>
                </a:lnSpc>
              </a:pPr>
              <a:r>
                <a:rPr lang="es-ES" sz="2400" spc="120" dirty="0">
                  <a:solidFill>
                    <a:srgbClr val="456A2C"/>
                  </a:solidFill>
                  <a:latin typeface="Glacial Indifference"/>
                </a:rPr>
                <a:t>Bien porque los materiales que componen los paneles y elementos de la estructura auxiliar son ligeros, bien porque pueden conseguir la rigidez necesaria con poco espesor</a:t>
              </a:r>
              <a:endParaRPr lang="en-US" sz="2400" spc="120" dirty="0">
                <a:solidFill>
                  <a:srgbClr val="456A2C"/>
                </a:solidFill>
                <a:latin typeface="Glacial Indifference"/>
              </a:endParaRPr>
            </a:p>
          </p:txBody>
        </p:sp>
      </p:grpSp>
      <p:sp>
        <p:nvSpPr>
          <p:cNvPr id="11" name="AutoShape 11"/>
          <p:cNvSpPr/>
          <p:nvPr/>
        </p:nvSpPr>
        <p:spPr>
          <a:xfrm>
            <a:off x="9403572" y="2400300"/>
            <a:ext cx="7817628" cy="3182287"/>
          </a:xfrm>
          <a:prstGeom prst="rect">
            <a:avLst/>
          </a:prstGeom>
          <a:solidFill>
            <a:schemeClr val="accent3">
              <a:lumMod val="20000"/>
              <a:lumOff val="80000"/>
            </a:schemeClr>
          </a:solidFill>
          <a:ln>
            <a:solidFill>
              <a:srgbClr val="456A2C"/>
            </a:solidFill>
          </a:ln>
        </p:spPr>
        <p:txBody>
          <a:bodyPr/>
          <a:lstStyle/>
          <a:p>
            <a:endParaRPr lang="en-US" dirty="0"/>
          </a:p>
        </p:txBody>
      </p:sp>
      <p:grpSp>
        <p:nvGrpSpPr>
          <p:cNvPr id="12" name="Group 12"/>
          <p:cNvGrpSpPr/>
          <p:nvPr/>
        </p:nvGrpSpPr>
        <p:grpSpPr>
          <a:xfrm>
            <a:off x="9970277" y="3090409"/>
            <a:ext cx="7250923" cy="2447337"/>
            <a:chOff x="0" y="-19049"/>
            <a:chExt cx="9667897" cy="3263115"/>
          </a:xfrm>
        </p:grpSpPr>
        <p:sp>
          <p:nvSpPr>
            <p:cNvPr id="13" name="TextBox 13"/>
            <p:cNvSpPr txBox="1"/>
            <p:nvPr/>
          </p:nvSpPr>
          <p:spPr>
            <a:xfrm>
              <a:off x="0" y="-19049"/>
              <a:ext cx="9667897" cy="666849"/>
            </a:xfrm>
            <a:prstGeom prst="rect">
              <a:avLst/>
            </a:prstGeom>
          </p:spPr>
          <p:txBody>
            <a:bodyPr wrap="square" lIns="0" tIns="0" rIns="0" bIns="0" rtlCol="0" anchor="t">
              <a:spAutoFit/>
            </a:bodyPr>
            <a:lstStyle/>
            <a:p>
              <a:pPr algn="ctr">
                <a:lnSpc>
                  <a:spcPts val="4125"/>
                </a:lnSpc>
              </a:pPr>
              <a:r>
                <a:rPr lang="en-US" sz="3300" b="1" spc="165" dirty="0">
                  <a:solidFill>
                    <a:srgbClr val="456A2C"/>
                  </a:solidFill>
                  <a:latin typeface="Glacial Indifference"/>
                </a:rPr>
                <a:t>VELOCIDAD DE CONSTRUCCIÓN</a:t>
              </a:r>
            </a:p>
          </p:txBody>
        </p:sp>
        <p:sp>
          <p:nvSpPr>
            <p:cNvPr id="14" name="TextBox 14"/>
            <p:cNvSpPr txBox="1"/>
            <p:nvPr/>
          </p:nvSpPr>
          <p:spPr>
            <a:xfrm>
              <a:off x="0" y="961391"/>
              <a:ext cx="9013889" cy="2282675"/>
            </a:xfrm>
            <a:prstGeom prst="rect">
              <a:avLst/>
            </a:prstGeom>
          </p:spPr>
          <p:txBody>
            <a:bodyPr lIns="0" tIns="0" rIns="0" bIns="0" rtlCol="0" anchor="t">
              <a:spAutoFit/>
            </a:bodyPr>
            <a:lstStyle/>
            <a:p>
              <a:pPr algn="ctr">
                <a:lnSpc>
                  <a:spcPts val="3359"/>
                </a:lnSpc>
              </a:pPr>
              <a:r>
                <a:rPr lang="es-ES" sz="2400" spc="120" dirty="0">
                  <a:solidFill>
                    <a:srgbClr val="456A2C"/>
                  </a:solidFill>
                  <a:latin typeface="Glacial Indifference"/>
                </a:rPr>
                <a:t>Los paneles se fabrican en taller, mientras que el resto de operaciones se realizan “in situ”. Cuando llegan al trabajo, se ensamblan con sistemas secos.</a:t>
              </a:r>
              <a:endParaRPr lang="en-GB" sz="2400" spc="120" dirty="0">
                <a:solidFill>
                  <a:srgbClr val="456A2C"/>
                </a:solidFill>
                <a:latin typeface="Glacial Indifference"/>
              </a:endParaRPr>
            </a:p>
          </p:txBody>
        </p:sp>
      </p:grpSp>
      <p:sp>
        <p:nvSpPr>
          <p:cNvPr id="15" name="AutoShape 15"/>
          <p:cNvSpPr/>
          <p:nvPr/>
        </p:nvSpPr>
        <p:spPr>
          <a:xfrm>
            <a:off x="9441672" y="6076013"/>
            <a:ext cx="7817628" cy="3182287"/>
          </a:xfrm>
          <a:prstGeom prst="rect">
            <a:avLst/>
          </a:prstGeom>
          <a:solidFill>
            <a:schemeClr val="accent3">
              <a:lumMod val="20000"/>
              <a:lumOff val="80000"/>
            </a:schemeClr>
          </a:solidFill>
          <a:ln>
            <a:solidFill>
              <a:srgbClr val="456A2C"/>
            </a:solidFill>
          </a:ln>
        </p:spPr>
      </p:sp>
      <p:grpSp>
        <p:nvGrpSpPr>
          <p:cNvPr id="16" name="Group 16"/>
          <p:cNvGrpSpPr/>
          <p:nvPr/>
        </p:nvGrpSpPr>
        <p:grpSpPr>
          <a:xfrm>
            <a:off x="9970277" y="6672746"/>
            <a:ext cx="6760417" cy="2447338"/>
            <a:chOff x="0" y="-19050"/>
            <a:chExt cx="9013889" cy="3263116"/>
          </a:xfrm>
        </p:grpSpPr>
        <p:sp>
          <p:nvSpPr>
            <p:cNvPr id="17" name="TextBox 17"/>
            <p:cNvSpPr txBox="1"/>
            <p:nvPr/>
          </p:nvSpPr>
          <p:spPr>
            <a:xfrm>
              <a:off x="1105" y="-19050"/>
              <a:ext cx="9012784" cy="681990"/>
            </a:xfrm>
            <a:prstGeom prst="rect">
              <a:avLst/>
            </a:prstGeom>
          </p:spPr>
          <p:txBody>
            <a:bodyPr lIns="0" tIns="0" rIns="0" bIns="0" rtlCol="0" anchor="t">
              <a:spAutoFit/>
            </a:bodyPr>
            <a:lstStyle/>
            <a:p>
              <a:pPr algn="ctr">
                <a:lnSpc>
                  <a:spcPts val="4125"/>
                </a:lnSpc>
              </a:pPr>
              <a:r>
                <a:rPr lang="en-US" sz="3300" b="1" spc="165" dirty="0">
                  <a:solidFill>
                    <a:srgbClr val="456A2C"/>
                  </a:solidFill>
                  <a:latin typeface="Glacial Indifference"/>
                </a:rPr>
                <a:t>GRANDES POSIBILIDADES</a:t>
              </a:r>
            </a:p>
          </p:txBody>
        </p:sp>
        <p:sp>
          <p:nvSpPr>
            <p:cNvPr id="18" name="TextBox 18"/>
            <p:cNvSpPr txBox="1"/>
            <p:nvPr/>
          </p:nvSpPr>
          <p:spPr>
            <a:xfrm>
              <a:off x="0" y="961391"/>
              <a:ext cx="9013889" cy="2282675"/>
            </a:xfrm>
            <a:prstGeom prst="rect">
              <a:avLst/>
            </a:prstGeom>
          </p:spPr>
          <p:txBody>
            <a:bodyPr lIns="0" tIns="0" rIns="0" bIns="0" rtlCol="0" anchor="t">
              <a:spAutoFit/>
            </a:bodyPr>
            <a:lstStyle/>
            <a:p>
              <a:pPr algn="ctr">
                <a:lnSpc>
                  <a:spcPts val="3359"/>
                </a:lnSpc>
                <a:spcAft>
                  <a:spcPts val="600"/>
                </a:spcAft>
              </a:pPr>
              <a:r>
                <a:rPr lang="es-ES" sz="2400" spc="120" dirty="0">
                  <a:solidFill>
                    <a:srgbClr val="456A2C"/>
                  </a:solidFill>
                  <a:latin typeface="Glacial Indifference"/>
                </a:rPr>
                <a:t>Grandes posibilidades plásticas, con una amplia gama de materiales de acabado, formas, dimensiones, de texturas superficiales y de colores.</a:t>
              </a:r>
            </a:p>
          </p:txBody>
        </p:sp>
      </p:grpSp>
      <p:sp>
        <p:nvSpPr>
          <p:cNvPr id="21" name="AutoShape 21"/>
          <p:cNvSpPr/>
          <p:nvPr/>
        </p:nvSpPr>
        <p:spPr>
          <a:xfrm>
            <a:off x="1028700" y="9557385"/>
            <a:ext cx="16230600" cy="38100"/>
          </a:xfrm>
          <a:prstGeom prst="rect">
            <a:avLst/>
          </a:prstGeom>
          <a:solidFill>
            <a:srgbClr val="52584D"/>
          </a:solidFill>
        </p:spPr>
      </p:sp>
      <p:sp>
        <p:nvSpPr>
          <p:cNvPr id="25" name="Θέση αριθμού διαφάνειας 12">
            <a:extLst>
              <a:ext uri="{FF2B5EF4-FFF2-40B4-BE49-F238E27FC236}">
                <a16:creationId xmlns:a16="http://schemas.microsoft.com/office/drawing/2014/main" id="{646CCC54-4B16-4120-A3BA-A2E3EABB32A1}"/>
              </a:ext>
            </a:extLst>
          </p:cNvPr>
          <p:cNvSpPr>
            <a:spLocks noGrp="1"/>
          </p:cNvSpPr>
          <p:nvPr>
            <p:ph type="sldNum" sz="quarter" idx="12"/>
          </p:nvPr>
        </p:nvSpPr>
        <p:spPr>
          <a:xfrm>
            <a:off x="15240" y="9775984"/>
            <a:ext cx="2133600" cy="365125"/>
          </a:xfrm>
        </p:spPr>
        <p:txBody>
          <a:bodyPr/>
          <a:lstStyle/>
          <a:p>
            <a:pPr algn="l"/>
            <a:fld id="{B6F15528-21DE-4FAA-801E-634DDDAF4B2B}" type="slidenum">
              <a:rPr lang="en-US" sz="2400" spc="120">
                <a:solidFill>
                  <a:srgbClr val="1E4D65"/>
                </a:solidFill>
                <a:latin typeface="Glacial Indifference"/>
              </a:rPr>
              <a:pPr algn="l"/>
              <a:t>9</a:t>
            </a:fld>
            <a:endParaRPr lang="en-US" sz="2400" spc="120" dirty="0">
              <a:solidFill>
                <a:srgbClr val="1E4D65"/>
              </a:solidFill>
              <a:latin typeface="Glacial Indifference"/>
            </a:endParaRPr>
          </a:p>
        </p:txBody>
      </p:sp>
      <p:sp>
        <p:nvSpPr>
          <p:cNvPr id="22" name="TextBox 5">
            <a:extLst>
              <a:ext uri="{FF2B5EF4-FFF2-40B4-BE49-F238E27FC236}">
                <a16:creationId xmlns:a16="http://schemas.microsoft.com/office/drawing/2014/main" id="{5E30318B-28E9-489D-97EE-F9369A84E672}"/>
              </a:ext>
            </a:extLst>
          </p:cNvPr>
          <p:cNvSpPr txBox="1"/>
          <p:nvPr/>
        </p:nvSpPr>
        <p:spPr>
          <a:xfrm>
            <a:off x="8676322" y="9574054"/>
            <a:ext cx="8582978" cy="262892"/>
          </a:xfrm>
          <a:prstGeom prst="rect">
            <a:avLst/>
          </a:prstGeom>
        </p:spPr>
        <p:txBody>
          <a:bodyPr wrap="square" lIns="0" tIns="0" rIns="0" bIns="0" rtlCol="0" anchor="t">
            <a:spAutoFit/>
          </a:bodyPr>
          <a:lstStyle/>
          <a:p>
            <a:pPr algn="r">
              <a:lnSpc>
                <a:spcPts val="2240"/>
              </a:lnSpc>
            </a:pPr>
            <a:r>
              <a:rPr lang="es-ES" sz="1600" spc="80" dirty="0">
                <a:solidFill>
                  <a:srgbClr val="52584D"/>
                </a:solidFill>
                <a:latin typeface="Glacial Indifference"/>
              </a:rPr>
              <a:t>LECCIÓN 3: Capacitaciones para plomería, construcción de paneles de yeso, sellado.</a:t>
            </a:r>
            <a:endParaRPr lang="en-US" sz="1600" spc="80" dirty="0">
              <a:solidFill>
                <a:srgbClr val="52584D"/>
              </a:solidFill>
              <a:latin typeface="Glacial Indifference"/>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735</TotalTime>
  <Words>919</Words>
  <Application>Microsoft Office PowerPoint</Application>
  <PresentationFormat>Personalizado</PresentationFormat>
  <Paragraphs>81</Paragraphs>
  <Slides>9</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9</vt:i4>
      </vt:variant>
    </vt:vector>
  </HeadingPairs>
  <TitlesOfParts>
    <vt:vector size="16" baseType="lpstr">
      <vt:lpstr>League Spartan</vt:lpstr>
      <vt:lpstr>Arial</vt:lpstr>
      <vt:lpstr>Calibri</vt:lpstr>
      <vt:lpstr>Glacial Indifference</vt:lpstr>
      <vt:lpstr>Verdana</vt:lpstr>
      <vt:lpstr>Glacial Indifference Bold</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Washed Out Fishing Laws Wide Presentation</dc:title>
  <dc:creator>sakis</dc:creator>
  <cp:lastModifiedBy>ALEJANDRA CIANCI RAMIREZ</cp:lastModifiedBy>
  <cp:revision>63</cp:revision>
  <dcterms:created xsi:type="dcterms:W3CDTF">2006-08-16T00:00:00Z</dcterms:created>
  <dcterms:modified xsi:type="dcterms:W3CDTF">2022-01-31T19:10:17Z</dcterms:modified>
  <dc:identifier>DAD7Xzioke4</dc:identifier>
</cp:coreProperties>
</file>