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9" r:id="rId13"/>
    <p:sldId id="260" r:id="rId14"/>
    <p:sldId id="263" r:id="rId15"/>
    <p:sldId id="264" r:id="rId16"/>
  </p:sldIdLst>
  <p:sldSz cx="18288000" cy="10287000"/>
  <p:notesSz cx="6858000" cy="9144000"/>
  <p:embeddedFontLst>
    <p:embeddedFont>
      <p:font typeface="Glacial Indifferenc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eague Spartan" panose="020B0604020202020204" charset="-70"/>
      <p:regular r:id="rId23"/>
    </p:embeddedFont>
    <p:embeddedFont>
      <p:font typeface="MS Mincho" panose="020B0604020202020204" charset="-128"/>
      <p:regular r:id="rId24"/>
    </p:embeddedFont>
    <p:embeddedFont>
      <p:font typeface="MS Gothic" panose="020B0609070205080204" pitchFamily="49" charset="-128"/>
      <p:regular r:id="rId25"/>
    </p:embeddedFont>
    <p:embeddedFont>
      <p:font typeface="ＭＳ Ｐゴシック" panose="020B0600070205080204" pitchFamily="34" charset="-128"/>
      <p:regular r:id="rId26"/>
    </p:embeddedFont>
    <p:embeddedFont>
      <p:font typeface="Angsana New" panose="020B0604020202020204" charset="-34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  <p:cmAuthor id="2" name="Uldis" initials="U" lastIdx="1" clrIdx="1">
    <p:extLst>
      <p:ext uri="{19B8F6BF-5375-455C-9EA6-DF929625EA0E}">
        <p15:presenceInfo xmlns:p15="http://schemas.microsoft.com/office/powerpoint/2012/main" userId="Uld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22" autoAdjust="0"/>
  </p:normalViewPr>
  <p:slideViewPr>
    <p:cSldViewPr>
      <p:cViewPr varScale="1">
        <p:scale>
          <a:sx n="70" d="100"/>
          <a:sy n="70" d="100"/>
        </p:scale>
        <p:origin x="10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Ue42gJ8gzU" TargetMode="External"/><Relationship Id="rId13" Type="http://schemas.openxmlformats.org/officeDocument/2006/relationships/image" Target="../media/image46.jpeg"/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12" Type="http://schemas.openxmlformats.org/officeDocument/2006/relationships/hyperlink" Target="https://www.youtube.com/watch?v=NlXbBRKAX9E" TargetMode="External"/><Relationship Id="rId17" Type="http://schemas.openxmlformats.org/officeDocument/2006/relationships/image" Target="../media/image48.jpeg"/><Relationship Id="rId2" Type="http://schemas.openxmlformats.org/officeDocument/2006/relationships/hyperlink" Target="https://www.youtube.com/watch?v=3rfCWK8GWMI" TargetMode="External"/><Relationship Id="rId16" Type="http://schemas.openxmlformats.org/officeDocument/2006/relationships/hyperlink" Target="https://www.youtube.com/watch?v=P4p_wDk-fcQ&amp;feature=emb_log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xg2RTF7XJc&amp;t=6s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5" Type="http://schemas.openxmlformats.org/officeDocument/2006/relationships/image" Target="../media/image47.jpeg"/><Relationship Id="rId10" Type="http://schemas.openxmlformats.org/officeDocument/2006/relationships/hyperlink" Target="https://www.youtube.com/watch?v=j5EE0s7zotE" TargetMode="External"/><Relationship Id="rId4" Type="http://schemas.openxmlformats.org/officeDocument/2006/relationships/hyperlink" Target="https://www.youtube.com/watch?v=pqI4PuDTxEw" TargetMode="External"/><Relationship Id="rId9" Type="http://schemas.openxmlformats.org/officeDocument/2006/relationships/image" Target="../media/image44.jpeg"/><Relationship Id="rId14" Type="http://schemas.openxmlformats.org/officeDocument/2006/relationships/hyperlink" Target="https://www.youtube.com/watch?v=Dt9owR_CY4I&amp;t=291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jp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5.jpg"/><Relationship Id="rId2" Type="http://schemas.openxmlformats.org/officeDocument/2006/relationships/hyperlink" Target="https://www.youtube.com/watch?v=Xpz5z0A0b4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k4q2idOFko" TargetMode="External"/><Relationship Id="rId11" Type="http://schemas.openxmlformats.org/officeDocument/2006/relationships/image" Target="../media/image54.jpg"/><Relationship Id="rId5" Type="http://schemas.openxmlformats.org/officeDocument/2006/relationships/image" Target="../media/image50.jpeg"/><Relationship Id="rId10" Type="http://schemas.openxmlformats.org/officeDocument/2006/relationships/image" Target="../media/image53.jpeg"/><Relationship Id="rId4" Type="http://schemas.openxmlformats.org/officeDocument/2006/relationships/hyperlink" Target="https://www.youtube.com/watch?v=5rqA-UjmpMw" TargetMode="External"/><Relationship Id="rId9" Type="http://schemas.openxmlformats.org/officeDocument/2006/relationships/hyperlink" Target="https://www.youtube.com/watch?v=Xe1L5M8mI9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61616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lv-LV" sz="6600" dirty="0">
                  <a:solidFill>
                    <a:srgbClr val="FEFFF8"/>
                  </a:solidFill>
                  <a:latin typeface="Glassial indifference"/>
                </a:rPr>
                <a:t>3. nodarbība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95677" y="4888132"/>
              <a:ext cx="15290801" cy="58802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lv-LV" sz="2800" dirty="0" smtClean="0">
                  <a:solidFill>
                    <a:schemeClr val="bg1"/>
                  </a:solidFill>
                </a:rPr>
                <a:t>Konstrukciju kokmateriālu </a:t>
              </a:r>
              <a:r>
                <a:rPr lang="lv-LV" sz="2800" dirty="0">
                  <a:solidFill>
                    <a:schemeClr val="bg1"/>
                  </a:solidFill>
                </a:rPr>
                <a:t>pieejamība un </a:t>
              </a:r>
              <a:r>
                <a:rPr lang="lv-LV" sz="2800" dirty="0" smtClean="0">
                  <a:solidFill>
                    <a:schemeClr val="bg1"/>
                  </a:solidFill>
                </a:rPr>
                <a:t>draudzīgums apkārtējais videi</a:t>
              </a:r>
              <a:endParaRPr lang="lv-LV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78080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dirty="0">
                  <a:solidFill>
                    <a:srgbClr val="FEFFF8"/>
                  </a:solidFill>
                  <a:latin typeface="Glassial indifference"/>
                </a:rPr>
                <a:t>1. </a:t>
              </a:r>
              <a:r>
                <a:rPr lang="lv-LV" sz="2400" dirty="0" smtClean="0">
                  <a:solidFill>
                    <a:srgbClr val="FEFFF8"/>
                  </a:solidFill>
                  <a:latin typeface="Glassial indifference"/>
                </a:rPr>
                <a:t>APMĀCĪBU </a:t>
              </a:r>
              <a:r>
                <a:rPr lang="lv-LV" sz="2400" dirty="0">
                  <a:solidFill>
                    <a:srgbClr val="FEFFF8"/>
                  </a:solidFill>
                  <a:latin typeface="Glassial indifference"/>
                </a:rPr>
                <a:t>NODAĻA: 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912196" cy="4780255"/>
            <a:chOff x="-2" y="-95249"/>
            <a:chExt cx="10549594" cy="6373674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57451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KOMBINĒTI </a:t>
              </a:r>
              <a:r>
                <a:rPr lang="lv-LV" sz="6200" dirty="0" smtClean="0">
                  <a:solidFill>
                    <a:schemeClr val="bg1"/>
                  </a:solidFill>
                  <a:latin typeface="Glassial indifference"/>
                </a:rPr>
                <a:t>KONSTRUKCIJU KOKMATERIĀLI</a:t>
              </a:r>
              <a:endParaRPr lang="lv-LV" sz="6200" dirty="0">
                <a:solidFill>
                  <a:schemeClr val="bg1"/>
                </a:solidFill>
                <a:latin typeface="Glassial indifference"/>
              </a:endParaRPr>
            </a:p>
            <a:p>
              <a:pPr algn="l">
                <a:lnSpc>
                  <a:spcPts val="8370"/>
                </a:lnSpc>
              </a:pP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10549594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2" name="Organization Chart 14"/>
          <p:cNvGrpSpPr>
            <a:grpSpLocks noChangeAspect="1"/>
          </p:cNvGrpSpPr>
          <p:nvPr/>
        </p:nvGrpSpPr>
        <p:grpSpPr bwMode="auto">
          <a:xfrm>
            <a:off x="9525001" y="342900"/>
            <a:ext cx="8534400" cy="1387828"/>
            <a:chOff x="1635" y="11530"/>
            <a:chExt cx="9720" cy="698"/>
          </a:xfrm>
        </p:grpSpPr>
        <p:cxnSp>
          <p:nvCxnSpPr>
            <p:cNvPr id="7191" name="_s7191"/>
            <p:cNvCxnSpPr>
              <a:cxnSpLocks noChangeShapeType="1"/>
              <a:stCxn id="7168" idx="0"/>
              <a:endCxn id="28" idx="2"/>
            </p:cNvCxnSpPr>
            <p:nvPr/>
          </p:nvCxnSpPr>
          <p:spPr bwMode="auto">
            <a:xfrm rot="16200000" flipV="1">
              <a:off x="8327" y="9936"/>
              <a:ext cx="116" cy="37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0" name="_s7190"/>
            <p:cNvCxnSpPr>
              <a:cxnSpLocks noChangeShapeType="1"/>
              <a:stCxn id="31" idx="0"/>
              <a:endCxn id="28" idx="2"/>
            </p:cNvCxnSpPr>
            <p:nvPr/>
          </p:nvCxnSpPr>
          <p:spPr bwMode="auto">
            <a:xfrm rot="16200000" flipV="1">
              <a:off x="7067" y="11196"/>
              <a:ext cx="116" cy="126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_s7189"/>
            <p:cNvCxnSpPr>
              <a:cxnSpLocks noChangeShapeType="1"/>
              <a:stCxn id="30" idx="0"/>
              <a:endCxn id="28" idx="2"/>
            </p:cNvCxnSpPr>
            <p:nvPr/>
          </p:nvCxnSpPr>
          <p:spPr bwMode="auto">
            <a:xfrm rot="5400000" flipH="1" flipV="1">
              <a:off x="5807" y="11196"/>
              <a:ext cx="116" cy="126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8" name="_s7188"/>
            <p:cNvCxnSpPr>
              <a:cxnSpLocks noChangeShapeType="1"/>
              <a:stCxn id="29" idx="0"/>
              <a:endCxn id="28" idx="2"/>
            </p:cNvCxnSpPr>
            <p:nvPr/>
          </p:nvCxnSpPr>
          <p:spPr bwMode="auto">
            <a:xfrm rot="5400000" flipH="1" flipV="1">
              <a:off x="4547" y="9936"/>
              <a:ext cx="116" cy="37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_s7187"/>
            <p:cNvSpPr>
              <a:spLocks noChangeArrowheads="1"/>
            </p:cNvSpPr>
            <p:nvPr/>
          </p:nvSpPr>
          <p:spPr bwMode="auto">
            <a:xfrm>
              <a:off x="5415" y="11530"/>
              <a:ext cx="2160" cy="238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Kombinētie savienojumi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_s7186"/>
            <p:cNvSpPr>
              <a:spLocks noChangeArrowheads="1"/>
            </p:cNvSpPr>
            <p:nvPr/>
          </p:nvSpPr>
          <p:spPr bwMode="auto">
            <a:xfrm>
              <a:off x="1635" y="11884"/>
              <a:ext cx="2160" cy="344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Vidējais slānis no 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masīvkoksnes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_s7185"/>
            <p:cNvSpPr>
              <a:spLocks noChangeArrowheads="1"/>
            </p:cNvSpPr>
            <p:nvPr/>
          </p:nvSpPr>
          <p:spPr bwMode="auto">
            <a:xfrm>
              <a:off x="4155" y="11884"/>
              <a:ext cx="2160" cy="344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Vidējais slānis no 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kokskaidu </a:t>
              </a: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plātnes</a:t>
              </a:r>
            </a:p>
          </p:txBody>
        </p:sp>
        <p:sp>
          <p:nvSpPr>
            <p:cNvPr id="31" name="_s7184"/>
            <p:cNvSpPr>
              <a:spLocks noChangeArrowheads="1"/>
            </p:cNvSpPr>
            <p:nvPr/>
          </p:nvSpPr>
          <p:spPr bwMode="auto">
            <a:xfrm>
              <a:off x="6675" y="11884"/>
              <a:ext cx="2160" cy="344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Vidējais slānis no 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koksnes šūnveida materiāla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68" name="_s7183"/>
            <p:cNvSpPr>
              <a:spLocks noChangeArrowheads="1"/>
            </p:cNvSpPr>
            <p:nvPr/>
          </p:nvSpPr>
          <p:spPr bwMode="auto">
            <a:xfrm>
              <a:off x="9195" y="11884"/>
              <a:ext cx="2160" cy="344"/>
            </a:xfrm>
            <a:prstGeom prst="roundRect">
              <a:avLst>
                <a:gd name="adj" fmla="val 16667"/>
              </a:avLst>
            </a:prstGeom>
            <a:solidFill>
              <a:srgbClr val="C7E0B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Vidējais slānis no putu materiāla</a:t>
              </a:r>
            </a:p>
          </p:txBody>
        </p:sp>
      </p:grpSp>
      <p:pic>
        <p:nvPicPr>
          <p:cNvPr id="50" name="Picture 4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16" y="2466320"/>
            <a:ext cx="2052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455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378" y="2301309"/>
            <a:ext cx="1741170" cy="15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Dendrolight Latvija - lightweight wood panels, door blanks and building  systems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6286500"/>
            <a:ext cx="180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Dendrolight Latvija&quot; saņem aizdevumu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4444500"/>
            <a:ext cx="1476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9" name="Picture 31" descr="woodplastic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400" y="7968460"/>
            <a:ext cx="1836000" cy="11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 descr="PSL-WIDC-connector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4406679"/>
            <a:ext cx="163969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 descr="L5A0554-250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2865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tangle 7181"/>
          <p:cNvSpPr/>
          <p:nvPr/>
        </p:nvSpPr>
        <p:spPr>
          <a:xfrm>
            <a:off x="12000994" y="5687080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dirty="0" err="1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Garenskaidu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/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kokmateriāli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(LSL)</a:t>
            </a:r>
          </a:p>
        </p:txBody>
      </p:sp>
      <p:sp>
        <p:nvSpPr>
          <p:cNvPr id="7183" name="Rectangle 7182"/>
          <p:cNvSpPr/>
          <p:nvPr/>
        </p:nvSpPr>
        <p:spPr>
          <a:xfrm>
            <a:off x="11653371" y="3929432"/>
            <a:ext cx="1980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 err="1">
                <a:solidFill>
                  <a:srgbClr val="456A2C"/>
                </a:solidFill>
                <a:latin typeface="Glacial Indifference" panose="020B0604020202020204" charset="0"/>
              </a:rPr>
              <a:t>Paralēlgarskaidu</a:t>
            </a:r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</a:rPr>
              <a:t> </a:t>
            </a:r>
            <a:r>
              <a:rPr lang="lv-LV" sz="1400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kokmateriāli</a:t>
            </a:r>
            <a:endParaRPr lang="lv-LV" sz="1400" b="1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7184" name="Rectangle 7183"/>
          <p:cNvSpPr/>
          <p:nvPr/>
        </p:nvSpPr>
        <p:spPr>
          <a:xfrm>
            <a:off x="13843098" y="7439680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Koksnes polimērmateriālu  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/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kompozīts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7185" name="Rectangle 7184"/>
          <p:cNvSpPr/>
          <p:nvPr/>
        </p:nvSpPr>
        <p:spPr>
          <a:xfrm>
            <a:off x="14335872" y="5676900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DendroLight®</a:t>
            </a:r>
          </a:p>
          <a:p>
            <a:pPr algn="ctr"/>
            <a:r>
              <a:rPr lang="lv-LV" sz="140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būvbloks</a:t>
            </a:r>
          </a:p>
        </p:txBody>
      </p:sp>
      <p:sp>
        <p:nvSpPr>
          <p:cNvPr id="7186" name="Rectangle 7185"/>
          <p:cNvSpPr/>
          <p:nvPr/>
        </p:nvSpPr>
        <p:spPr>
          <a:xfrm>
            <a:off x="14387244" y="4073723"/>
            <a:ext cx="111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DendroLight</a:t>
            </a:r>
          </a:p>
        </p:txBody>
      </p:sp>
      <p:sp>
        <p:nvSpPr>
          <p:cNvPr id="7187" name="Rectangle 7186"/>
          <p:cNvSpPr/>
          <p:nvPr/>
        </p:nvSpPr>
        <p:spPr>
          <a:xfrm>
            <a:off x="14325277" y="1866900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Honeycomb </a:t>
            </a:r>
          </a:p>
          <a:p>
            <a:pPr algn="ctr"/>
            <a:r>
              <a:rPr lang="lv-LV" sz="1400" b="1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materiāls</a:t>
            </a:r>
          </a:p>
        </p:txBody>
      </p:sp>
      <p:sp>
        <p:nvSpPr>
          <p:cNvPr id="7192" name="Rectangle 7191"/>
          <p:cNvSpPr/>
          <p:nvPr/>
        </p:nvSpPr>
        <p:spPr>
          <a:xfrm>
            <a:off x="16079442" y="1943100"/>
            <a:ext cx="2063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Slodzi nesoši izolējoši  </a:t>
            </a:r>
            <a:endParaRPr lang="lv-LV" sz="1400" b="1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lv-LV" sz="1400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aneļi jeb </a:t>
            </a:r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SIP</a:t>
            </a:r>
          </a:p>
        </p:txBody>
      </p:sp>
      <p:sp>
        <p:nvSpPr>
          <p:cNvPr id="7193" name="Rectangle 7192"/>
          <p:cNvSpPr/>
          <p:nvPr/>
        </p:nvSpPr>
        <p:spPr>
          <a:xfrm>
            <a:off x="11639056" y="1866900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I griestu sijas ar  </a:t>
            </a:r>
          </a:p>
          <a:p>
            <a:pPr algn="ctr"/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OSB vertikālo </a:t>
            </a:r>
            <a:r>
              <a:rPr lang="lv-LV" sz="1400" b="1" dirty="0" smtClean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sieniņu </a:t>
            </a:r>
            <a:endParaRPr lang="lv-LV" sz="1400" b="1" dirty="0">
              <a:solidFill>
                <a:srgbClr val="456A2C"/>
              </a:solidFill>
              <a:latin typeface="Glacial Indifference" panose="020B0604020202020204" charset="0"/>
              <a:ea typeface="MinionPro-Regular"/>
              <a:cs typeface="Arial" panose="020B0604020202020204" pitchFamily="34" charset="0"/>
            </a:endParaRPr>
          </a:p>
        </p:txBody>
      </p:sp>
      <p:pic>
        <p:nvPicPr>
          <p:cNvPr id="7194" name="Picture 7193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2487639"/>
            <a:ext cx="1980000" cy="204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95" name="Rectangle 7194"/>
          <p:cNvSpPr/>
          <p:nvPr/>
        </p:nvSpPr>
        <p:spPr>
          <a:xfrm>
            <a:off x="1021080" y="9259676"/>
            <a:ext cx="5224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https://www.foamlaminates.com/sips-structural-insulated-panels/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https://www.metsawood.com/global/Products/finnjoist/applications/Pages/default.aspx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http://www.honeycomb.lv/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https://materialdistrict.com/material/dendrolight-door-blank/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https://materialdistrict.com/material/dendrolight-building-block-bb/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http://dendrolight.lv/en/products/building-systems/ </a:t>
            </a:r>
          </a:p>
        </p:txBody>
      </p:sp>
      <p:sp>
        <p:nvSpPr>
          <p:cNvPr id="7196" name="Down Arrow 7195"/>
          <p:cNvSpPr/>
          <p:nvPr/>
        </p:nvSpPr>
        <p:spPr>
          <a:xfrm>
            <a:off x="10134600" y="1993258"/>
            <a:ext cx="609600" cy="596964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495274" y="8239193"/>
            <a:ext cx="195598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Nav moderns –</a:t>
            </a:r>
          </a:p>
          <a:p>
            <a:pPr algn="ctr"/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mazāk materiāla.</a:t>
            </a:r>
          </a:p>
          <a:p>
            <a:pPr algn="ctr"/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mazāk enerģijas.</a:t>
            </a:r>
          </a:p>
          <a:p>
            <a:pPr algn="ctr"/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</a:rPr>
              <a:t>mazāka </a:t>
            </a:r>
            <a:r>
              <a:rPr lang="lv-LV" sz="1400" b="1" dirty="0" smtClean="0">
                <a:solidFill>
                  <a:srgbClr val="456A2C"/>
                </a:solidFill>
                <a:latin typeface="Glacial Indifference" panose="020B0604020202020204" charset="0"/>
              </a:rPr>
              <a:t>darbietilpība.</a:t>
            </a:r>
            <a:endParaRPr lang="lv-LV" sz="1400" b="1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algn="ctr"/>
            <a:r>
              <a:rPr lang="lv-LV" sz="1400" b="1" dirty="0">
                <a:solidFill>
                  <a:srgbClr val="456A2C"/>
                </a:solidFill>
                <a:latin typeface="Glacial Indifference" panose="020B0604020202020204" charset="0"/>
                <a:ea typeface="MinionPro-Regular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31426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912196" cy="4780255"/>
            <a:chOff x="-2" y="-95249"/>
            <a:chExt cx="10549594" cy="6373674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27548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BŪVPANEĻU SISTĒMAS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10549594" cy="820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1200" y="114300"/>
            <a:ext cx="418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LIGNATUR (noklikšķiniet uz attēla kreisajā pusē)</a:t>
            </a:r>
          </a:p>
        </p:txBody>
      </p:sp>
      <p:pic>
        <p:nvPicPr>
          <p:cNvPr id="42" name="Picture 41" descr="https://www.lignatur.ch/fileadmin/ablage/bilder/produkt/das-element/variationen-lignatur-en.pn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" b="7951"/>
          <a:stretch/>
        </p:blipFill>
        <p:spPr bwMode="auto">
          <a:xfrm>
            <a:off x="9530981" y="572700"/>
            <a:ext cx="3768477" cy="19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601200" y="2716768"/>
            <a:ext cx="4442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Kerto-Ripa® (noklikšķiniet uz attēla labajā pusē)</a:t>
            </a:r>
          </a:p>
          <a:p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</p:txBody>
      </p:sp>
      <p:pic>
        <p:nvPicPr>
          <p:cNvPr id="44" name="Picture 43" descr="Prefabricated wood elements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444" y="3229500"/>
            <a:ext cx="31680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9601200" y="4621768"/>
            <a:ext cx="3876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LIGNO (noklikšķiniet uz attēla labajā pusē)</a:t>
            </a:r>
          </a:p>
          <a:p>
            <a:endParaRPr lang="en-US" dirty="0">
              <a:solidFill>
                <a:srgbClr val="456A2C"/>
              </a:solidFill>
              <a:latin typeface="Glacial Indifference" panose="020B0604020202020204" charset="0"/>
            </a:endParaRPr>
          </a:p>
        </p:txBody>
      </p:sp>
      <p:pic>
        <p:nvPicPr>
          <p:cNvPr id="46" name="Picture 45" descr="https://www.lignotrend.de/fileadmin/_processed_/csm_Quelldatei_Geschossdecke_Spannweite_LIGNO_Rippe_Q3_Akustik_8mm_Z1_BV_frei_198514a394.png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/>
          <a:stretch/>
        </p:blipFill>
        <p:spPr bwMode="auto">
          <a:xfrm>
            <a:off x="9677400" y="5151300"/>
            <a:ext cx="3024000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601200" y="6831568"/>
            <a:ext cx="4153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KIELSTEG (noklikšķiniet uz attēla kreisajā pusē)</a:t>
            </a:r>
          </a:p>
          <a:p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</p:txBody>
      </p:sp>
      <p:pic>
        <p:nvPicPr>
          <p:cNvPr id="48" name="Picture 4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16941" y="7350779"/>
            <a:ext cx="2160000" cy="13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Was ist Kielste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473" y="7302518"/>
            <a:ext cx="2284216" cy="133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574" y="572700"/>
            <a:ext cx="3334736" cy="19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4" y="3034134"/>
            <a:ext cx="2390215" cy="15759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566" y="5155500"/>
            <a:ext cx="2144986" cy="1512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82040" y="9345034"/>
            <a:ext cx="6629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https://www.metsawood.com/global/Products/kerto/applications/Pages/Wood-elements.aspx </a:t>
            </a:r>
          </a:p>
          <a:p>
            <a:pPr algn="just">
              <a:spcAft>
                <a:spcPts val="0"/>
              </a:spcAft>
            </a:pP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https://www.lignotrend.de/home/ 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http://www.kielsteg.at/was-ist-kielsteg/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https://www.lignatur.ch/en/product 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277532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7"/>
            <a:ext cx="8385423" cy="4008151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694973"/>
              <a:ext cx="9216551" cy="131856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FEFFF8"/>
                  </a:solidFill>
                  <a:latin typeface="Glassial indifference"/>
                </a:rPr>
                <a:t>Ierobežojumi: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12</a:t>
            </a:fld>
            <a:endParaRPr lang="en-GB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5813" y="4001331"/>
            <a:ext cx="52925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DOMĀJOT PAR </a:t>
            </a:r>
            <a:r>
              <a:rPr lang="lv-LV" sz="2800" dirty="0" smtClean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KOKU, </a:t>
            </a:r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NEPASTĀV NEKĀDU </a:t>
            </a:r>
            <a:r>
              <a:rPr lang="lv-LV" sz="2800" dirty="0" smtClean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IEROBEŽOJUMU  </a:t>
            </a:r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-</a:t>
            </a:r>
          </a:p>
          <a:p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KOKS ir:</a:t>
            </a:r>
          </a:p>
          <a:p>
            <a:r>
              <a:rPr lang="lv-LV" sz="2800" dirty="0" smtClean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VIEDS</a:t>
            </a:r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/>
            </a:r>
            <a:b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</a:br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SILTS</a:t>
            </a:r>
          </a:p>
          <a:p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VIDEI DRAUDZĪGS </a:t>
            </a:r>
          </a:p>
          <a:p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ATJAUNOJAMS</a:t>
            </a:r>
          </a:p>
          <a:p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VIEGLI APSTRĀDĀJAMS</a:t>
            </a:r>
          </a:p>
          <a:p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VIEGLI BŪVĒJAMS</a:t>
            </a:r>
          </a:p>
          <a:p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Un pateicoties Jums...</a:t>
            </a:r>
          </a:p>
          <a:p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v</a:t>
            </a:r>
            <a:r>
              <a:rPr lang="lv-LV" sz="2800" dirty="0" smtClean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iņš varētu </a:t>
            </a:r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būt </a:t>
            </a:r>
            <a:r>
              <a:rPr lang="lv-LV" sz="2800" dirty="0" smtClean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arī augstākais</a:t>
            </a:r>
            <a:r>
              <a:rPr lang="lv-LV" sz="2800" dirty="0">
                <a:solidFill>
                  <a:srgbClr val="456A2C"/>
                </a:solidFill>
                <a:latin typeface="Glassial indifference"/>
                <a:cs typeface="Angsana New" panose="02020603050405020304" pitchFamily="18" charset="-34"/>
              </a:rPr>
              <a:t>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" b="2648"/>
          <a:stretch/>
        </p:blipFill>
        <p:spPr>
          <a:xfrm>
            <a:off x="6785112" y="2681908"/>
            <a:ext cx="11506200" cy="65509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5570" y="9400230"/>
            <a:ext cx="9144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1000">
                <a:solidFill>
                  <a:srgbClr val="456A2C"/>
                </a:solidFill>
                <a:latin typeface="Glacial Indifference" panose="020B0604020202020204" charset="0"/>
              </a:rPr>
              <a:t>http://www.hoho-wien.at/getattachment/350c225d-e804-400f-aa88-12b75d6e7e41/timber-skyscrapers-infographic-web.jpg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b="1" dirty="0">
                <a:solidFill>
                  <a:srgbClr val="456A2C"/>
                </a:solidFill>
                <a:latin typeface="Glassial indifference"/>
              </a:rPr>
              <a:t>Ieguvumi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171348"/>
            <a:chOff x="0" y="-19050"/>
            <a:chExt cx="9013889" cy="1561797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54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dirty="0">
                  <a:solidFill>
                    <a:srgbClr val="456A2C"/>
                  </a:solidFill>
                  <a:latin typeface="Glassial indifference"/>
                </a:rPr>
                <a:t>RŪPNIECISKA </a:t>
              </a:r>
              <a:r>
                <a:rPr lang="lv-LV" sz="3300" dirty="0" smtClean="0">
                  <a:solidFill>
                    <a:srgbClr val="456A2C"/>
                  </a:solidFill>
                  <a:latin typeface="Glassial indifference"/>
                </a:rPr>
                <a:t>RAŽOTS</a:t>
              </a:r>
              <a:endParaRPr lang="lv-LV" sz="3300" dirty="0">
                <a:solidFill>
                  <a:srgbClr val="456A2C"/>
                </a:solidFill>
                <a:latin typeface="Glass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Šī metode ir precīzāka un vēl ātrāka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43381"/>
            <a:chOff x="0" y="-19050"/>
            <a:chExt cx="9013889" cy="2724507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54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dirty="0">
                  <a:solidFill>
                    <a:srgbClr val="456A2C"/>
                  </a:solidFill>
                  <a:latin typeface="Glassial indifference"/>
                </a:rPr>
                <a:t>LABI ZINĀMS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Ja zināsiet vairāk par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koksni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un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koksnes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produktiem, tas palīdzes vairāk izmantot dažādus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koksnes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elementus 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1607365"/>
            <a:chOff x="0" y="-19050"/>
            <a:chExt cx="9013889" cy="2143153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7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dirty="0">
                  <a:solidFill>
                    <a:srgbClr val="456A2C"/>
                  </a:solidFill>
                  <a:latin typeface="Glassial indifference"/>
                </a:rPr>
                <a:t>EFEKTIVITĀTE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Mūsdienās koksnes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produktus izgatavo </a:t>
              </a:r>
              <a:r>
                <a:rPr lang="lv-LV" sz="2400" dirty="0" err="1" smtClean="0">
                  <a:solidFill>
                    <a:srgbClr val="456A2C"/>
                  </a:solidFill>
                  <a:latin typeface="Glacial Indifference"/>
                </a:rPr>
                <a:t>bezatlikumu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 ražošanā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43381"/>
            <a:chOff x="0" y="-19050"/>
            <a:chExt cx="9013889" cy="2724507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7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dirty="0">
                  <a:solidFill>
                    <a:srgbClr val="456A2C"/>
                  </a:solidFill>
                  <a:latin typeface="Glassial indifference"/>
                </a:rPr>
                <a:t>IZMAKSU SAMAZINĀŠANA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Ar mazāk (piemēram, zāģmateriālu biezums) mēs varam saražot vairāk (piem., m</a:t>
              </a:r>
              <a:r>
                <a:rPr lang="lv-LV" sz="2400" baseline="30000" dirty="0">
                  <a:solidFill>
                    <a:srgbClr val="456A2C"/>
                  </a:solidFill>
                  <a:latin typeface="Glacial Indifference"/>
                </a:rPr>
                <a:t>2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) daudzslāņu grīdas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seguma dēļus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GB" sz="2400" spc="120" smtClean="0">
                <a:solidFill>
                  <a:srgbClr val="1E4D65"/>
                </a:solidFill>
                <a:latin typeface="Glacial Indifference"/>
              </a:rPr>
              <a:pPr algn="l"/>
              <a:t>13</a:t>
            </a:fld>
            <a:endParaRPr lang="en-GB" sz="2400" spc="12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73877" y="-335920"/>
            <a:ext cx="8385423" cy="1095884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4" name="TextBox 4"/>
          <p:cNvSpPr txBox="1"/>
          <p:nvPr/>
        </p:nvSpPr>
        <p:spPr>
          <a:xfrm>
            <a:off x="9610382" y="952500"/>
            <a:ext cx="6912414" cy="192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lv-LV" sz="5600" dirty="0">
                <a:solidFill>
                  <a:srgbClr val="D9D9D9"/>
                </a:solidFill>
                <a:latin typeface="Glassial indifference"/>
              </a:rPr>
              <a:t>JAUTĀJUMI UN ATBILDES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FEFFF8"/>
          </a:solidFill>
        </p:spPr>
      </p:sp>
      <p:sp>
        <p:nvSpPr>
          <p:cNvPr id="18" name="Θέση αριθμού διαφάνειας 12">
            <a:extLst>
              <a:ext uri="{FF2B5EF4-FFF2-40B4-BE49-F238E27FC236}">
                <a16:creationId xmlns:a16="http://schemas.microsoft.com/office/drawing/2014/main" id="{1107291F-F80D-40CD-B204-BDDDC334CF3D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14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05" y="4115440"/>
            <a:ext cx="7024695" cy="396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8100"/>
            <a:ext cx="8534400" cy="9482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1.Kādu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oglekļa dioksīda daudzumu absorbē un kādu skābekļa daudzumu izdala koka viens kubikmetrs augšanas periodā?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Tas absorbē tonnu oglekļa dioksīda un izdala 0,7 tonnas skābekļa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2.Kāda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ir pasaules vissvarīgākā formula: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6H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</a:rPr>
              <a:t>2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O + 6CO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</a:rPr>
              <a:t>2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 + saules enerģija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sym typeface="Symbol" panose="05050102010706020507" pitchFamily="18" charset="2"/>
              </a:rPr>
              <a:t>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 C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</a:rPr>
              <a:t>6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H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</a:rPr>
              <a:t>12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O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</a:rPr>
              <a:t>6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 +n 6O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</a:rPr>
              <a:t>2</a:t>
            </a:r>
            <a:endParaRPr lang="lv-LV" sz="160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3.Kuras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no šīm piecām valstīm: Austrija, Somija, Grieķija, Latvija vai Spānija ir vismežainākā (no mežainuma viedokļa)?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Somija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4.Nosauciet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vispopulārākās meža sertifikācijas shēmas.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Meža uzraudzības padome (FSC) un Meža sertifikācijas apstiprināšanas programma (PEFC)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5.Kuras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koku sugas galvenokārt tiek izmantotas konstrukcijām?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Egle, priede, lapegle, ozols, bērzs (kā saplākšņa materiāli)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6.Nosauciet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dažas konstrukciju tērauda priekšrocības?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spiedes un stiepes stiprība; ugunsizturība; izturība; izmantojams tādās konstrukcijās kā amatu pēdas, hidrotehnisko būvēs u.c. dzelzsbetons ir ekonomiski visizdevīgākais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būvmateriāls</a:t>
            </a:r>
            <a:endParaRPr lang="lv-LV" sz="160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7.Nosauciet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dažas dzelzsbetona priekšrocības?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tēraudam ir augsta stiprības/masas attiecība; elastība; montāžas ātrums; vienkārši remontējams; izmantojams atkārtoti; esošo konstrukciju paplašināšanas iespējas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8.Nosauciet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dažas konstrukciju kokmateriālu priekšrocības?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stiepes stiprība šķiedru virzienā; elektriskā un siltuma pretestība; skaņas absorbcija; vietējs resurss; videi draudzīgs materiāls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9.Kā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var izgatavot krusteniski līmētu kokmateriālu (CLT) paneļus bez līmes?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naglojot, </a:t>
            </a:r>
            <a:r>
              <a:rPr lang="lv-LV" sz="1600" dirty="0" err="1">
                <a:solidFill>
                  <a:srgbClr val="456A2C"/>
                </a:solidFill>
                <a:latin typeface="Glacial Indifference" panose="020B0604020202020204" charset="0"/>
              </a:rPr>
              <a:t>tapojot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 vai, izmantojot koksnes piebriešanas spēku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10.Kādas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ir koksnes plātņu (WBP) priekšrocības?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lielas un mainīgas izmēru variācijas; formas stabilitāte, nenotiek deformēšanās relatīvā mitruma izmaiņu rezultātā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11.Kur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var izmantot saplāksni?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Jumta konstrukciju </a:t>
            </a:r>
            <a:r>
              <a:rPr lang="lv-LV" sz="1600" dirty="0" err="1">
                <a:solidFill>
                  <a:srgbClr val="456A2C"/>
                </a:solidFill>
                <a:latin typeface="Glacial Indifference" panose="020B0604020202020204" charset="0"/>
              </a:rPr>
              <a:t>apakšklājos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; zemgrīdas materiālos; 	sienas un nesošo konstrukciju nostiprināšanai; iekšējai apdarei; karkasam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12.Kāda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kokskaidu plātņu veidus Jums ir zināmi?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kokskaidu plātne, orientēto kokskaidu plātne, koksnes - cementa saistvielas skaidu plātne, </a:t>
            </a:r>
            <a:r>
              <a:rPr lang="lv-LV" sz="1600" dirty="0" err="1">
                <a:solidFill>
                  <a:srgbClr val="456A2C"/>
                </a:solidFill>
                <a:latin typeface="Glacial Indifference" panose="020B0604020202020204" charset="0"/>
              </a:rPr>
              <a:t>fibrolīts</a:t>
            </a:r>
            <a:endParaRPr lang="lv-LV" sz="160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13.Nosauciet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divas galvenos veidus, kādos var iedalīt kokšķiedru plātnes: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porainās (izmanto siltumizolācijai); cietās (MDF, HDF – grīdām utt.)</a:t>
            </a:r>
          </a:p>
          <a:p>
            <a:pPr algn="just"/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14.Nosauciet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koksnes polimērmateriālu kompozīta sastāvdaļas.</a:t>
            </a:r>
          </a:p>
          <a:p>
            <a:pPr algn="just"/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A: kokšķiedra/koksnes milti un termoplastiskā masa, piemēram, polietilēns (PE), polipropilēns (PP), polivinilhlorīds (PVC) vai citi.</a:t>
            </a:r>
          </a:p>
          <a:p>
            <a:pPr marL="270510" algn="just">
              <a:lnSpc>
                <a:spcPct val="107000"/>
              </a:lnSpc>
              <a:spcAft>
                <a:spcPts val="0"/>
              </a:spcAft>
            </a:pPr>
            <a:endParaRPr lang="lv-LV" sz="1700" u="sng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8298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solidFill>
                  <a:schemeClr val="bg1"/>
                </a:solidFill>
                <a:latin typeface="Glacial Indifference"/>
              </a:rPr>
              <a:t>3. NODARBĪBA: </a:t>
            </a:r>
            <a:r>
              <a:rPr lang="lv-LV" sz="1600" dirty="0">
                <a:solidFill>
                  <a:schemeClr val="bg1"/>
                </a:solidFill>
              </a:rPr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18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 smtClean="0">
                  <a:solidFill>
                    <a:srgbClr val="FEFFF8"/>
                  </a:solidFill>
                  <a:latin typeface="Glassial indifference"/>
                </a:rPr>
                <a:t>Izmantotie</a:t>
              </a:r>
              <a:endParaRPr lang="lv-LV" sz="6200" dirty="0">
                <a:solidFill>
                  <a:srgbClr val="FEFFF8"/>
                </a:solidFill>
                <a:latin typeface="Glass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759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rgbClr val="FEFFF8"/>
                  </a:solidFill>
                  <a:latin typeface="Glassial indifference"/>
                </a:rPr>
                <a:t>i</a:t>
              </a:r>
              <a:r>
                <a:rPr lang="lv-LV" sz="3700" dirty="0" smtClean="0">
                  <a:solidFill>
                    <a:srgbClr val="FEFFF8"/>
                  </a:solidFill>
                  <a:latin typeface="Glassial indifference"/>
                </a:rPr>
                <a:t>nformācijas avoti</a:t>
              </a:r>
              <a:endParaRPr lang="lv-LV" sz="3700" dirty="0">
                <a:solidFill>
                  <a:srgbClr val="FEFFF8"/>
                </a:solidFill>
                <a:latin typeface="Glassial indifference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141449" y="7393206"/>
            <a:ext cx="711785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028700" y="946213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15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77401" y="464257"/>
            <a:ext cx="8305800" cy="685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300:2006 Oriented Strand Boards (OSB) – Definitions, classification and specifications.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312:2010 Particleboards. Specifications.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316:2009 Wood fibre boards. Definition, classification and symbols.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15804:2012+A1:2013 Sustainability of construction works. Environmental product declarations. Core rules for the product category of construction products.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EN 15978:2011 Sustainability of construction works. Assessment of environmental performance of buildings. Calculation method.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Gong M. Lumber-Based Mass Timber Products in Construction. Timber Buildings and Sustainability. DOI: 10.5772/intechopen.85808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ISO 14025:2006 Environmental labels and declarations — Type III environmental declarations — Principles and procedures.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ISO 14040:2006 Environmental management — Life cycle assessment — Principles and framework.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ISO 14044:2006 Environmental management — Life cycle assessment — Requirements and guidelines.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Kruse</a:t>
            </a: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K., Venschott D. </a:t>
            </a: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Eigenschaften und Einsatzpotentiale neuer Holzwerkstoffe im bauwessen, </a:t>
            </a: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Institut für Holzphysik und mechanische Technologie des Holzes, </a:t>
            </a: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2001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Wood Handbook, Wood as an Engineering Material. Forest Products Laboratory. General Technical Report FPL-GTR-190. Forest Products Laboratory, USA, 2010., 508 p.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00100"/>
            <a:ext cx="12366000" cy="8244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456A2C"/>
                  </a:solidFill>
                  <a:latin typeface="Glassial indifference"/>
                </a:rPr>
                <a:t>Prezentācijas </a:t>
              </a:r>
              <a:r>
                <a:rPr lang="lv-LV" sz="6200" dirty="0" smtClean="0">
                  <a:solidFill>
                    <a:srgbClr val="456A2C"/>
                  </a:solidFill>
                  <a:latin typeface="Glassial indifference"/>
                </a:rPr>
                <a:t>saturs </a:t>
              </a:r>
              <a:endParaRPr lang="lv-LV" sz="6200" dirty="0">
                <a:solidFill>
                  <a:srgbClr val="456A2C"/>
                </a:solidFill>
                <a:latin typeface="Glass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10198557" cy="2906779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Meži - ilgtspējīga mežsaimniecība partnerības valstīs</a:t>
              </a:r>
            </a:p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Sertifikācijas sistēmas partnerības valstīs</a:t>
              </a:r>
            </a:p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Koku sugas, ko izmanto kā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konstrukciju kokmateriālus</a:t>
              </a:r>
              <a:endParaRPr lang="lv-LV" sz="2400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lv-LV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Konstrukciju kokmateriāli </a:t>
              </a: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–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vispārīgais apskats</a:t>
              </a:r>
              <a:endParaRPr lang="lv-LV" sz="2400" dirty="0">
                <a:solidFill>
                  <a:srgbClr val="456A2C"/>
                </a:solidFill>
                <a:latin typeface="Glacial Indifference" panose="020B0604020202020204" charset="0"/>
              </a:endParaRPr>
            </a:p>
            <a:p>
              <a:pPr marL="185738" indent="-185738">
                <a:lnSpc>
                  <a:spcPts val="3359"/>
                </a:lnSpc>
                <a:buFontTx/>
                <a:buChar char="-"/>
              </a:pPr>
              <a:r>
                <a:rPr lang="lv-LV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Līmētu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kokmateriālu vispārīgais pārskats</a:t>
              </a:r>
              <a:endParaRPr lang="lv-LV" sz="240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595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rgbClr val="456A2C"/>
                  </a:solidFill>
                  <a:latin typeface="Glassial indifference"/>
                </a:rPr>
                <a:t>APSKATĪTĀS TĒMAS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1151759"/>
            <a:chOff x="0" y="0"/>
            <a:chExt cx="21640800" cy="1535678"/>
          </a:xfrm>
        </p:grpSpPr>
        <p:sp>
          <p:nvSpPr>
            <p:cNvPr id="9" name="TextBox 9"/>
            <p:cNvSpPr txBox="1"/>
            <p:nvPr/>
          </p:nvSpPr>
          <p:spPr>
            <a:xfrm>
              <a:off x="11480800" y="304572"/>
              <a:ext cx="10160000" cy="1231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5"/>
                </a:lnSpc>
              </a:pPr>
              <a:r>
                <a:rPr lang="lv-LV" sz="1600" dirty="0">
                  <a:latin typeface="Glacial Indifference"/>
                </a:rPr>
                <a:t>3. NODARBĪBA: </a:t>
              </a:r>
              <a:r>
                <a:rPr lang="lv-LV" sz="1600" dirty="0"/>
                <a:t>Konstrukciju kokmateriālu pieejamība un draudzīgums apkārtējais videi</a:t>
              </a:r>
            </a:p>
            <a:p>
              <a:pPr>
                <a:lnSpc>
                  <a:spcPts val="3645"/>
                </a:lnSpc>
              </a:pPr>
              <a:endParaRPr lang="lv-LV" sz="1600" dirty="0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429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28762" y="957263"/>
            <a:ext cx="7491438" cy="5663090"/>
            <a:chOff x="-48591" y="-95249"/>
            <a:chExt cx="9988583" cy="755078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465887" cy="42678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MEŽSAIMNIECĪBA PARTNERĪBAS VALSTĪS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8591" y="4172588"/>
              <a:ext cx="9988583" cy="3282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Ilgtspēja</a:t>
              </a:r>
            </a:p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Sertifikācijas shēmas</a:t>
              </a:r>
            </a:p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Koku sugas konstrukcijām</a:t>
              </a:r>
            </a:p>
            <a:p>
              <a:pPr algn="l">
                <a:lnSpc>
                  <a:spcPts val="4810"/>
                </a:lnSpc>
              </a:pPr>
              <a:endParaRPr lang="en-GB" sz="3700" spc="185" dirty="0">
                <a:solidFill>
                  <a:schemeClr val="bg1"/>
                </a:solidFill>
                <a:latin typeface="Glassial indifference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GB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GB" sz="2400" spc="12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2" name="Picture 11" descr="https://www.swedishwood.com/optimized/default/siteassets/1-trafakta/2-att-valja-tra/01/com/koldioxid-co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47" y="439261"/>
            <a:ext cx="4590713" cy="26693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450566" y="10446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solidFill>
                  <a:srgbClr val="456A2C"/>
                </a:solidFill>
                <a:latin typeface="Glassial indifference"/>
              </a:rPr>
              <a:t>ILGTSPĒJA</a:t>
            </a:r>
          </a:p>
        </p:txBody>
      </p:sp>
      <p:pic>
        <p:nvPicPr>
          <p:cNvPr id="14" name="Picture 13" descr="https://www.swedishwood.com/optimized/default/siteassets/1-trafakta/2-att-valja-tra/01/com/traets-kretslopp-co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266" y="978564"/>
            <a:ext cx="2365534" cy="2202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239310" y="1905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Ja mēs ignorēsim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«mātes dabas»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noteikumus, mēs diemžēl nonāksim pie secinājuma, ka ēkas padodas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«tēva laika»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ietekmei.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01808" y="363011"/>
            <a:ext cx="47625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u="sng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Pasaules </a:t>
            </a:r>
            <a:r>
              <a:rPr lang="lv-LV" u="sng" dirty="0" smtClean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svarīgākā </a:t>
            </a:r>
            <a:r>
              <a:rPr lang="lv-LV" u="sng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</a:rPr>
              <a:t>formula:</a:t>
            </a:r>
          </a:p>
          <a:p>
            <a:pPr algn="just">
              <a:spcAft>
                <a:spcPts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6H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O + 6CO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 + saules enerģija  C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 +n 6O</a:t>
            </a:r>
            <a:r>
              <a:rPr lang="lv-LV" sz="1600" baseline="-25000" dirty="0">
                <a:solidFill>
                  <a:srgbClr val="456A2C"/>
                </a:solidFill>
                <a:latin typeface="Glacial Indifference" panose="020B0604020202020204" charset="0"/>
                <a:ea typeface="MS Gothic" panose="020B0609070205080204" pitchFamily="49" charset="-128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330409" y="3009900"/>
            <a:ext cx="31663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1" i="0" u="sng" strike="noStrike" cap="none" normalizeH="0" baseline="0" dirty="0">
                <a:ln>
                  <a:noFill/>
                </a:ln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Austrija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Mežainums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46,2%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Augošo koku krāja 972 milj. m³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Ikgadējais pieaugums 31,4 milj. m³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Nocirstais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apjoms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gadā 19,8 milj. m³</a:t>
            </a:r>
          </a:p>
          <a:p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Galvenās sugas: Norvēģijas egle 59,8%; dižegle 9,5%;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Skotu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priede 6,2%</a:t>
            </a:r>
          </a:p>
        </p:txBody>
      </p:sp>
      <p:pic>
        <p:nvPicPr>
          <p:cNvPr id="1025" name="Picture 12" descr="Austria flag image -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133725"/>
            <a:ext cx="2667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682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9" name="Picture 18" descr="Finland flag image - country flag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888" y="3197165"/>
            <a:ext cx="29527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2561404" y="3081397"/>
            <a:ext cx="297931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600" b="1" u="sng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Somija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Mežainums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71,6%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Ikgadējais pieaugums 110 milj. m³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Galvenās sugas: 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Skotu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priede 50%;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Norvēģijas egle 30%;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lapkoki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20%</a:t>
            </a:r>
          </a:p>
        </p:txBody>
      </p:sp>
      <p:pic>
        <p:nvPicPr>
          <p:cNvPr id="21" name="Picture 20" descr="Greece flag icon - country flag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888" y="3160783"/>
            <a:ext cx="26987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5316200" y="3055746"/>
            <a:ext cx="29793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600" b="1" u="sng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Grieķija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Mežainums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19%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Skujkoki mežos 38%;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lapkoki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62%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5321830" y="4148197"/>
            <a:ext cx="311857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600" b="1" u="sng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Latvija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Mežainums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53%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Ikgadējais pieaugums 25 </a:t>
            </a:r>
            <a:r>
              <a:rPr lang="lv-LV" sz="1600" dirty="0" err="1">
                <a:solidFill>
                  <a:srgbClr val="456A2C"/>
                </a:solidFill>
                <a:latin typeface="Glacial Indifference" panose="020B0604020202020204" charset="0"/>
              </a:rPr>
              <a:t>milj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 m³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Nocirstais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apjoms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gadā 11 </a:t>
            </a:r>
            <a:r>
              <a:rPr lang="lv-LV" sz="1600" dirty="0" err="1">
                <a:solidFill>
                  <a:srgbClr val="456A2C"/>
                </a:solidFill>
                <a:latin typeface="Glacial Indifference" panose="020B0604020202020204" charset="0"/>
              </a:rPr>
              <a:t>milj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 m³</a:t>
            </a:r>
          </a:p>
          <a:p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Galvenās sugas: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Skotu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priede 33%;</a:t>
            </a:r>
          </a:p>
          <a:p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Bērzs 30%; Norvēģijas egle 19%; citi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lapkoki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18% </a:t>
            </a:r>
          </a:p>
        </p:txBody>
      </p:sp>
      <p:pic>
        <p:nvPicPr>
          <p:cNvPr id="25" name="Picture 24" descr="Latvia flag icon - country flag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47" y="4264743"/>
            <a:ext cx="36004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5316200" y="6286500"/>
            <a:ext cx="25505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600" b="1" u="sng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Spānija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Mežainums </a:t>
            </a: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29%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Galvenās sugas ir </a:t>
            </a:r>
            <a:r>
              <a:rPr lang="lv-LV" sz="1600" dirty="0" smtClean="0">
                <a:solidFill>
                  <a:srgbClr val="456A2C"/>
                </a:solidFill>
                <a:latin typeface="Glacial Indifference" panose="020B0604020202020204" charset="0"/>
              </a:rPr>
              <a:t>priede,</a:t>
            </a:r>
            <a:endParaRPr lang="lv-LV" sz="1600" dirty="0">
              <a:solidFill>
                <a:srgbClr val="456A2C"/>
              </a:solidFill>
              <a:latin typeface="Glacial Indifference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solidFill>
                  <a:srgbClr val="456A2C"/>
                </a:solidFill>
                <a:latin typeface="Glacial Indifference" panose="020B0604020202020204" charset="0"/>
              </a:rPr>
              <a:t>eikalipts, ozols un dižskābardis, sudrabegle.</a:t>
            </a:r>
          </a:p>
        </p:txBody>
      </p:sp>
      <p:pic>
        <p:nvPicPr>
          <p:cNvPr id="27" name="Picture 26" descr="Spain flag icon - country flag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6389204"/>
            <a:ext cx="269875" cy="17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474989" y="5707440"/>
            <a:ext cx="596269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Meža uzraudzības padome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FSC ir neatkarīga, nevalstiska organizācija, kas izveidota, lai veicinātu atbildīgu pasaules mežu apsaimniekošanu. FSC programma ietver divu veidu sertifikāciju: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v-LV" sz="1600" dirty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 Meža apsaimniekošanas sertifikācija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v-LV" sz="1600" dirty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 Piegādes </a:t>
            </a:r>
            <a:r>
              <a:rPr lang="lv-LV" sz="1600" dirty="0" smtClean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ķēdes </a:t>
            </a:r>
            <a:r>
              <a:rPr lang="lv-LV" sz="1600" dirty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(COC).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486" y="5620578"/>
            <a:ext cx="388494" cy="4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9501808" y="7237344"/>
            <a:ext cx="611919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Mežu sertificēšanas shēmu novērtēšanas programma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Mežu sertificēšanas shēmu novērtēšanas </a:t>
            </a:r>
            <a:r>
              <a:rPr lang="lv-LV" sz="1600" dirty="0" smtClean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programma </a:t>
            </a:r>
            <a:r>
              <a:rPr lang="lv-LV" sz="1600" dirty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izstrādāta, lai risinātu šo jautājumu, un tā kalpo kā jumta novērtēšanas sistēma, kas nodrošina valsts mežu sertifikācijas programmu starptautisku atzīšanu.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1600" dirty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PEFC </a:t>
            </a:r>
            <a:r>
              <a:rPr lang="lv-LV" sz="1600" dirty="0" smtClean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dibināta </a:t>
            </a:r>
            <a:r>
              <a:rPr lang="lv-LV" sz="1600" dirty="0"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1999. gadā, un tā pārstāv lielāko daļu pasaules sertificēto mežu programmu un miljoniem tonnu sertificētu kokmateriālu ražošanu.</a:t>
            </a:r>
          </a:p>
        </p:txBody>
      </p: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7110886"/>
            <a:ext cx="360652" cy="3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Scots pine tree package – released - Unity Forum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99" y="6637645"/>
            <a:ext cx="930275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Norway Spruce PNG Images &amp; PSDs for Download | PixelSquid - S105796714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7821"/>
          <a:stretch/>
        </p:blipFill>
        <p:spPr bwMode="auto">
          <a:xfrm>
            <a:off x="2976700" y="6874001"/>
            <a:ext cx="876816" cy="1705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Oak Tree PNG &amp; PSD Images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24708" r="18503" b="21866"/>
          <a:stretch/>
        </p:blipFill>
        <p:spPr bwMode="auto">
          <a:xfrm>
            <a:off x="4531823" y="6891829"/>
            <a:ext cx="1363207" cy="1689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European Larch Tree | Northwest garden, Larch tree, Tree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41" y="6792935"/>
            <a:ext cx="968024" cy="17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White Birch Tree PNG Transparent White B #1362559 - PNG Images - PNGio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r="19613"/>
          <a:stretch/>
        </p:blipFill>
        <p:spPr bwMode="auto">
          <a:xfrm>
            <a:off x="8061846" y="6832233"/>
            <a:ext cx="1047889" cy="17472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6" name="Rectangle 1025"/>
          <p:cNvSpPr/>
          <p:nvPr/>
        </p:nvSpPr>
        <p:spPr>
          <a:xfrm>
            <a:off x="1008140" y="8598937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 u="sng" dirty="0" smtClean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Skotu </a:t>
            </a:r>
            <a:r>
              <a:rPr lang="lv-LV" sz="1400" b="1" u="sng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priede</a:t>
            </a:r>
            <a:r>
              <a:rPr lang="lv-LV" sz="14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lv-LV" sz="14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lv-LV" sz="1400" i="1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Pinus</a:t>
            </a:r>
            <a:r>
              <a:rPr lang="lv-LV" sz="1400" i="1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1400" i="1" dirty="0" err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silvestris</a:t>
            </a:r>
            <a:r>
              <a:rPr lang="lv-LV" sz="1400" dirty="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L.) </a:t>
            </a:r>
          </a:p>
        </p:txBody>
      </p:sp>
      <p:sp>
        <p:nvSpPr>
          <p:cNvPr id="1027" name="Rectangle 1026"/>
          <p:cNvSpPr/>
          <p:nvPr/>
        </p:nvSpPr>
        <p:spPr>
          <a:xfrm>
            <a:off x="2541653" y="8596763"/>
            <a:ext cx="1946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 u="sng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Norvēģijas egle</a:t>
            </a:r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lv-LV" sz="1400" i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Pices abies</a:t>
            </a:r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L. H. Karst.) </a:t>
            </a:r>
          </a:p>
        </p:txBody>
      </p:sp>
      <p:sp>
        <p:nvSpPr>
          <p:cNvPr id="1029" name="Rectangle 1028"/>
          <p:cNvSpPr/>
          <p:nvPr/>
        </p:nvSpPr>
        <p:spPr>
          <a:xfrm>
            <a:off x="6485399" y="8590841"/>
            <a:ext cx="9316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 u="sng">
                <a:solidFill>
                  <a:schemeClr val="bg1"/>
                </a:solidFill>
                <a:latin typeface="Glacial Indifference" panose="020B0604020202020204" charset="0"/>
              </a:rPr>
              <a:t>Lapegle</a:t>
            </a:r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</a:rPr>
              <a:t> </a:t>
            </a:r>
          </a:p>
          <a:p>
            <a:pPr algn="ctr"/>
            <a:r>
              <a:rPr lang="lv-LV" sz="1200">
                <a:solidFill>
                  <a:schemeClr val="bg1"/>
                </a:solidFill>
                <a:latin typeface="Glacial Indifference" panose="020B0604020202020204" charset="0"/>
              </a:rPr>
              <a:t>(</a:t>
            </a:r>
            <a:r>
              <a:rPr lang="lv-LV" sz="1200" i="1">
                <a:solidFill>
                  <a:schemeClr val="bg1"/>
                </a:solidFill>
                <a:latin typeface="Glacial Indifference" panose="020B0604020202020204" charset="0"/>
              </a:rPr>
              <a:t>Larix</a:t>
            </a:r>
            <a:r>
              <a:rPr lang="lv-LV" sz="1200">
                <a:solidFill>
                  <a:schemeClr val="bg1"/>
                </a:solidFill>
                <a:latin typeface="Glacial Indifference" panose="020B0604020202020204" charset="0"/>
              </a:rPr>
              <a:t> Mill.) </a:t>
            </a:r>
          </a:p>
        </p:txBody>
      </p:sp>
      <p:sp>
        <p:nvSpPr>
          <p:cNvPr id="1030" name="Rectangle 1029"/>
          <p:cNvSpPr/>
          <p:nvPr/>
        </p:nvSpPr>
        <p:spPr>
          <a:xfrm>
            <a:off x="4444499" y="8590841"/>
            <a:ext cx="1535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 u="sng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Ozols</a:t>
            </a:r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lv-LV" sz="1400" i="1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Quercus robur </a:t>
            </a:r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L.) </a:t>
            </a:r>
          </a:p>
        </p:txBody>
      </p:sp>
      <p:sp>
        <p:nvSpPr>
          <p:cNvPr id="1032" name="Rectangle 1031"/>
          <p:cNvSpPr/>
          <p:nvPr/>
        </p:nvSpPr>
        <p:spPr>
          <a:xfrm>
            <a:off x="8019757" y="8590841"/>
            <a:ext cx="1129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1400" b="1" u="sng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Bērzs</a:t>
            </a:r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(</a:t>
            </a:r>
            <a:r>
              <a:rPr lang="lv-LV" sz="1400" i="1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Betula</a:t>
            </a:r>
            <a:r>
              <a:rPr lang="lv-LV" sz="1400">
                <a:solidFill>
                  <a:schemeClr val="bg1"/>
                </a:solidFill>
                <a:latin typeface="Glacial Indifference" panose="020B0604020202020204" charset="0"/>
                <a:ea typeface="TimesNewRomanPSMT"/>
                <a:cs typeface="Arial" panose="020B0604020202020204" pitchFamily="34" charset="0"/>
              </a:rPr>
              <a:t> ... L.) </a:t>
            </a:r>
          </a:p>
        </p:txBody>
      </p:sp>
      <p:sp>
        <p:nvSpPr>
          <p:cNvPr id="1033" name="Rectangle 1032"/>
          <p:cNvSpPr/>
          <p:nvPr/>
        </p:nvSpPr>
        <p:spPr>
          <a:xfrm>
            <a:off x="1037108" y="9237375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8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https://www.swedishwood.com</a:t>
            </a:r>
          </a:p>
          <a:p>
            <a:pPr algn="just">
              <a:spcAft>
                <a:spcPts val="0"/>
              </a:spcAft>
            </a:pPr>
            <a:r>
              <a:rPr lang="lv-LV" sz="800">
                <a:solidFill>
                  <a:schemeClr val="bg1"/>
                </a:solidFill>
                <a:latin typeface="Glacial Indifference" panose="020B0604020202020204" charset="0"/>
              </a:rPr>
              <a:t>http://www.fao.org/3/w3722E/w3722e05.htm</a:t>
            </a:r>
          </a:p>
          <a:p>
            <a:r>
              <a:rPr lang="lv-LV" sz="800">
                <a:solidFill>
                  <a:schemeClr val="bg1"/>
                </a:solidFill>
                <a:latin typeface="Glacial Indifference" panose="020B0604020202020204" charset="0"/>
              </a:rPr>
              <a:t>https://www.forestindustries.fi/statistics/forest-resources-and-wood-raw-material/</a:t>
            </a:r>
          </a:p>
          <a:p>
            <a:r>
              <a:rPr lang="lv-LV" sz="800">
                <a:solidFill>
                  <a:schemeClr val="bg1"/>
                </a:solidFill>
                <a:latin typeface="Glacial Indifference" panose="020B0604020202020204" charset="0"/>
              </a:rPr>
              <a:t>https://www.climatechangepost.com/greece/forestry-and-peatlands/</a:t>
            </a:r>
          </a:p>
          <a:p>
            <a:r>
              <a:rPr lang="lv-LV" sz="800">
                <a:solidFill>
                  <a:schemeClr val="bg1"/>
                </a:solidFill>
                <a:latin typeface="Glacial Indifference" panose="020B0604020202020204" charset="0"/>
              </a:rPr>
              <a:t>https://www.zm.gov.lv/public/ck/files/ZM/mezhi/skaitlifakti_ENG20.pdf</a:t>
            </a:r>
          </a:p>
          <a:p>
            <a:r>
              <a:rPr lang="lv-LV" sz="800">
                <a:solidFill>
                  <a:schemeClr val="bg1"/>
                </a:solidFill>
                <a:latin typeface="Glacial Indifference" panose="020B0604020202020204" charset="0"/>
              </a:rPr>
              <a:t>http://www.fao.org/forestry/country/57478/en/esp/</a:t>
            </a:r>
          </a:p>
          <a:p>
            <a:r>
              <a:rPr lang="lv-LV" sz="800">
                <a:solidFill>
                  <a:schemeClr val="bg1"/>
                </a:solidFill>
                <a:latin typeface="Glacial Indifference" panose="020B0604020202020204" charset="0"/>
              </a:rPr>
              <a:t>www.fsc.org; https://www.pefc.org/; www.unece.org </a:t>
            </a:r>
          </a:p>
          <a:p>
            <a:r>
              <a:rPr lang="lv-LV" sz="800">
                <a:solidFill>
                  <a:schemeClr val="bg1"/>
                </a:solidFill>
                <a:latin typeface="Glacial Indifference" panose="020B0604020202020204" charset="0"/>
              </a:rPr>
              <a:t>https://ec.europa.eu/environment/forests/timber_regulation.htm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450809" y="537210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solidFill>
                  <a:srgbClr val="456A2C"/>
                </a:solidFill>
                <a:latin typeface="Glassial indifference"/>
              </a:rPr>
              <a:t>SERTIFIKĀCIJAS SHĒMAS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21025" y="6417885"/>
            <a:ext cx="2341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chemeClr val="bg1"/>
                </a:solidFill>
                <a:latin typeface="League Spartan"/>
              </a:rPr>
              <a:t>KOKA SUGAS</a:t>
            </a:r>
          </a:p>
        </p:txBody>
      </p:sp>
      <p:sp>
        <p:nvSpPr>
          <p:cNvPr id="42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28762" y="957263"/>
            <a:ext cx="7491438" cy="4431983"/>
            <a:chOff x="-48591" y="-95249"/>
            <a:chExt cx="9988583" cy="5909312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26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 smtClean="0">
                  <a:solidFill>
                    <a:schemeClr val="bg1"/>
                  </a:solidFill>
                  <a:latin typeface="Glassial indifference"/>
                </a:rPr>
                <a:t>KONSTRUKCIJU KOKMATERIĀLI </a:t>
              </a: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1/3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8591" y="4172588"/>
              <a:ext cx="9988583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Vispārīgi </a:t>
              </a:r>
            </a:p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0566" y="162973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b="1" u="sng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Koksne </a:t>
            </a:r>
            <a:r>
              <a:rPr lang="lv-LV" b="1" u="sng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ir 21. gadsimta materiāls, jo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koksne ir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atjaunojams resurss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un izmaksā mazāk nekā tērauds un betons,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koksne uzglabā oglekli, tās ražošanai nav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nepieciešams liels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daudzums enerģijas,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kokam ir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labas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akustiskās un termiskās īpašības,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koka būvniecības tehnoloģijas ļauj izveidot augstas un modernas ēkas,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aizsargāta koksne kapos simtiem gadu, un to var remontēt, izveidot jaunu apdari un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tā ir pārstrādājama,</a:t>
            </a:r>
            <a:endParaRPr lang="lv-LV" dirty="0">
              <a:solidFill>
                <a:srgbClr val="456A2C"/>
              </a:solidFill>
              <a:latin typeface="Glacial Indifference" panose="020B060402020202020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ražošanas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atlikumus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var izmantot arī koksnes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plātņu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ražošanai vai daudz kur citur,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kad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koksnes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kalpošanas laiks ir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noslēdzies,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tas ir 100% bioloģiski noārdāms, kā arī to var izmantot kā kurināmo.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72600" y="3414413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solidFill>
                  <a:srgbClr val="456A2C"/>
                </a:solidFill>
                <a:latin typeface="Glassial indifference"/>
              </a:rPr>
              <a:t>DZELZSBETONS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801600" y="3414413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solidFill>
                  <a:srgbClr val="456A2C"/>
                </a:solidFill>
                <a:latin typeface="Glassial indifference"/>
              </a:rPr>
              <a:t>KONSTRUKCIJU TĒRAUDS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185877" y="341250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solidFill>
                  <a:srgbClr val="456A2C"/>
                </a:solidFill>
                <a:latin typeface="Glassial indifference"/>
              </a:rPr>
              <a:t>KOKS</a:t>
            </a:r>
          </a:p>
        </p:txBody>
      </p:sp>
      <p:pic>
        <p:nvPicPr>
          <p:cNvPr id="17" name="Picture 16" descr="Fiber-Reinforced Concrete | CivilDigital |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360" y="3792349"/>
            <a:ext cx="1259840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UPB Group - From agreement until completion in 13th months |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3810571"/>
            <a:ext cx="1439545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Peilāns: We plan to develop large-sized wooden construction in Latvia and  around Euro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855" y="3783745"/>
            <a:ext cx="1439545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9448800" y="4870520"/>
            <a:ext cx="31611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140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Priekšrocības: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spiedes un stiepes stiprība;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ugunsizturība;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noturība: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tādās konstrukcijās kā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pamatu pēdas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hidrotehniskās būves u.c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. dzelzsbetons ir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ekonomiski visizdevīgākais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būvmateriāls;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 lietotājam draudzīgs.</a:t>
            </a:r>
          </a:p>
          <a:p>
            <a:pPr>
              <a:spcAft>
                <a:spcPts val="0"/>
              </a:spcAft>
            </a:pPr>
            <a:r>
              <a:rPr lang="lv-LV" sz="140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Trūkumi: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ilgtermiņa uzglabāšana;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sacietēšanas laiks;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veidņu izmaksas;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rukums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(izraisa plaisu veidošanos un stiprības zudumu).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801600" y="4904244"/>
            <a:ext cx="27852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140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Priekšrocības: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tēraudam ir augsta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stiprības/masas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attiecība; 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elastība; 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montāžas ātrums;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vienkāršs remonts;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atkārtota izmantošana;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esošo konstrukciju paplašināšana. </a:t>
            </a:r>
          </a:p>
          <a:p>
            <a:pPr>
              <a:spcAft>
                <a:spcPts val="0"/>
              </a:spcAft>
            </a:pPr>
            <a:r>
              <a:rPr lang="lv-LV" sz="140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Trūkumi: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vispārējās izmaksas;</a:t>
            </a: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gunsizturība zema;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5738" lvl="0" indent="-185738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uzturēšana.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178238" y="4922505"/>
            <a:ext cx="1957362" cy="364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140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Priekšrocības: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stiepes stiprība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šķiedru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virzienā;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elektriskā un siltuma pretestība;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skaņas absorbcija;</a:t>
            </a: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Vietējs resurss;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5738" lvl="0" indent="-185738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videi draudzīgs.</a:t>
            </a:r>
          </a:p>
          <a:p>
            <a:pPr algn="just">
              <a:spcAft>
                <a:spcPts val="0"/>
              </a:spcAft>
            </a:pPr>
            <a:r>
              <a:rPr lang="lv-LV" sz="1400" u="sng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Trūkumi:</a:t>
            </a:r>
          </a:p>
          <a:p>
            <a:pPr marL="185738" lvl="0" indent="-185738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rūk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briest;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5738" lvl="0" indent="-185738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koks ir higroskopisks materiāls;</a:t>
            </a:r>
          </a:p>
          <a:p>
            <a:pPr marL="185738" lvl="0" indent="-185738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pieticīgas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(bioloģiski un nebioloģiski)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vielu nenoturība,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ja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tā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netiek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aizsargāta.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C:\Users\Uldis\Pictures\klkl;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019" y="8305165"/>
            <a:ext cx="3715385" cy="1486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1582400" y="8063299"/>
            <a:ext cx="4916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b="1" dirty="0"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Oglekļa emisijas no būvmateriālu ražošanas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2040" y="9380093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https://civildigital.com/fiber-reinforced-concrete/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www.upb.lv</a:t>
            </a: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www.iktk.lv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https://www.swedishwood.com/wood-facts/about-wood/wood-and-the-environment/wood-is-a-sustainable-construction-material/</a:t>
            </a:r>
          </a:p>
        </p:txBody>
      </p:sp>
      <p:sp>
        <p:nvSpPr>
          <p:cNvPr id="26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211233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491438" cy="5395808"/>
            <a:chOff x="-2" y="-95249"/>
            <a:chExt cx="9988583" cy="7194412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4308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LĪMĒTI </a:t>
              </a:r>
              <a:r>
                <a:rPr lang="lv-LV" sz="6200" dirty="0" smtClean="0">
                  <a:solidFill>
                    <a:schemeClr val="bg1"/>
                  </a:solidFill>
                  <a:latin typeface="Glassial indifference"/>
                </a:rPr>
                <a:t>KONSTRUKCIJU KOKMATERIĀLI </a:t>
              </a:r>
              <a:endParaRPr lang="lv-LV" sz="6200" dirty="0">
                <a:solidFill>
                  <a:schemeClr val="bg1"/>
                </a:solidFill>
                <a:latin typeface="Glassial indifference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9988583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Pārskats</a:t>
              </a:r>
            </a:p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7" name="Organization Chart 15"/>
          <p:cNvGrpSpPr>
            <a:grpSpLocks noChangeAspect="1"/>
          </p:cNvGrpSpPr>
          <p:nvPr/>
        </p:nvGrpSpPr>
        <p:grpSpPr bwMode="auto">
          <a:xfrm>
            <a:off x="10030551" y="419100"/>
            <a:ext cx="7641020" cy="2474235"/>
            <a:chOff x="1634" y="4771"/>
            <a:chExt cx="7216" cy="2216"/>
          </a:xfrm>
        </p:grpSpPr>
        <p:cxnSp>
          <p:nvCxnSpPr>
            <p:cNvPr id="2070" name="_s2070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5400000" flipH="1">
              <a:off x="6322" y="4021"/>
              <a:ext cx="367" cy="2528"/>
            </a:xfrm>
            <a:prstGeom prst="bentConnector3">
              <a:avLst>
                <a:gd name="adj1" fmla="val 375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_s2069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flipH="1" flipV="1">
              <a:off x="5242" y="5101"/>
              <a:ext cx="112" cy="3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_s2068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16200000">
              <a:off x="3795" y="4021"/>
              <a:ext cx="367" cy="2527"/>
            </a:xfrm>
            <a:prstGeom prst="bentConnector3">
              <a:avLst>
                <a:gd name="adj1" fmla="val 375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_s2067"/>
            <p:cNvSpPr>
              <a:spLocks noChangeArrowheads="1"/>
            </p:cNvSpPr>
            <p:nvPr/>
          </p:nvSpPr>
          <p:spPr bwMode="auto">
            <a:xfrm>
              <a:off x="4162" y="4771"/>
              <a:ext cx="2160" cy="330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Kokmateriālu</a:t>
              </a:r>
              <a:r>
                <a:rPr kumimoji="0" lang="lv-LV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komponentes</a:t>
              </a:r>
              <a:endParaRPr kumimoji="0" 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9" name="_s2066"/>
            <p:cNvSpPr>
              <a:spLocks noChangeArrowheads="1"/>
            </p:cNvSpPr>
            <p:nvPr/>
          </p:nvSpPr>
          <p:spPr bwMode="auto">
            <a:xfrm>
              <a:off x="1634" y="5469"/>
              <a:ext cx="2160" cy="729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Koksne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vai citi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kokmateriāli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, piemēram, salmi, niedres</a:t>
              </a:r>
            </a:p>
          </p:txBody>
        </p:sp>
        <p:sp>
          <p:nvSpPr>
            <p:cNvPr id="20" name="_s2065"/>
            <p:cNvSpPr>
              <a:spLocks noChangeArrowheads="1"/>
            </p:cNvSpPr>
            <p:nvPr/>
          </p:nvSpPr>
          <p:spPr bwMode="auto">
            <a:xfrm>
              <a:off x="4158" y="5469"/>
              <a:ext cx="2391" cy="151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Līmes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sintētisko līmju urīnviela (formaldehīda sveķi); fenola formaldehīda sveķi;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izocianātu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līmes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Minerālvielu līmes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līme, kas iegūta no koksnes komponentiem (lignīns, tanīni utt.)</a:t>
              </a:r>
            </a:p>
          </p:txBody>
        </p:sp>
        <p:sp>
          <p:nvSpPr>
            <p:cNvPr id="21" name="_s2064"/>
            <p:cNvSpPr>
              <a:spLocks noChangeArrowheads="1"/>
            </p:cNvSpPr>
            <p:nvPr/>
          </p:nvSpPr>
          <p:spPr bwMode="auto">
            <a:xfrm>
              <a:off x="6690" y="5469"/>
              <a:ext cx="2160" cy="879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Piedevas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vasks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koksnes aizsardzības līdzekļi aizsarglīdzekļi pret aizdegšanos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citas piedevas (krāsas utt.)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660670" y="13208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Kokmateriālu komponentes</a:t>
            </a:r>
            <a:endParaRPr lang="lv-LV" b="1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47970" y="3009900"/>
            <a:ext cx="525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Koksnes </a:t>
            </a:r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materiālu un </a:t>
            </a:r>
            <a:r>
              <a:rPr lang="lv-LV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koksnes plātņu </a:t>
            </a:r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klasifikācija </a:t>
            </a:r>
          </a:p>
        </p:txBody>
      </p:sp>
      <p:grpSp>
        <p:nvGrpSpPr>
          <p:cNvPr id="26" name="Organization Chart 29"/>
          <p:cNvGrpSpPr>
            <a:grpSpLocks noChangeAspect="1"/>
          </p:cNvGrpSpPr>
          <p:nvPr/>
        </p:nvGrpSpPr>
        <p:grpSpPr bwMode="auto">
          <a:xfrm>
            <a:off x="10287000" y="3314700"/>
            <a:ext cx="6794404" cy="2893448"/>
            <a:chOff x="1635" y="11530"/>
            <a:chExt cx="12239" cy="2623"/>
          </a:xfrm>
        </p:grpSpPr>
        <p:cxnSp>
          <p:nvCxnSpPr>
            <p:cNvPr id="2088" name="_s2088"/>
            <p:cNvCxnSpPr>
              <a:cxnSpLocks noChangeShapeType="1"/>
              <a:stCxn id="2048" idx="0"/>
              <a:endCxn id="27" idx="2"/>
            </p:cNvCxnSpPr>
            <p:nvPr/>
          </p:nvCxnSpPr>
          <p:spPr bwMode="auto">
            <a:xfrm rot="16200000" flipV="1">
              <a:off x="8834" y="10728"/>
              <a:ext cx="360" cy="252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7" name="_s2087"/>
            <p:cNvCxnSpPr>
              <a:cxnSpLocks noChangeShapeType="1"/>
              <a:stCxn id="31" idx="0"/>
              <a:endCxn id="27" idx="2"/>
            </p:cNvCxnSpPr>
            <p:nvPr/>
          </p:nvCxnSpPr>
          <p:spPr bwMode="auto">
            <a:xfrm rot="16200000" flipV="1">
              <a:off x="10094" y="9468"/>
              <a:ext cx="360" cy="504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6" name="_s2086"/>
            <p:cNvCxnSpPr>
              <a:cxnSpLocks noChangeShapeType="1"/>
              <a:stCxn id="30" idx="0"/>
              <a:endCxn id="27" idx="2"/>
            </p:cNvCxnSpPr>
            <p:nvPr/>
          </p:nvCxnSpPr>
          <p:spPr bwMode="auto">
            <a:xfrm flipH="1" flipV="1">
              <a:off x="7754" y="11808"/>
              <a:ext cx="1" cy="36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5" name="_s2085"/>
            <p:cNvCxnSpPr>
              <a:cxnSpLocks noChangeShapeType="1"/>
              <a:stCxn id="29" idx="0"/>
              <a:endCxn id="27" idx="2"/>
            </p:cNvCxnSpPr>
            <p:nvPr/>
          </p:nvCxnSpPr>
          <p:spPr bwMode="auto">
            <a:xfrm rot="5400000" flipH="1" flipV="1">
              <a:off x="6322" y="10721"/>
              <a:ext cx="344" cy="25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4" name="_s2084"/>
            <p:cNvCxnSpPr>
              <a:cxnSpLocks noChangeShapeType="1"/>
              <a:stCxn id="28" idx="0"/>
              <a:endCxn id="27" idx="2"/>
            </p:cNvCxnSpPr>
            <p:nvPr/>
          </p:nvCxnSpPr>
          <p:spPr bwMode="auto">
            <a:xfrm rot="5400000" flipH="1" flipV="1">
              <a:off x="5081" y="9480"/>
              <a:ext cx="344" cy="50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_s2083"/>
            <p:cNvSpPr>
              <a:spLocks noChangeArrowheads="1"/>
            </p:cNvSpPr>
            <p:nvPr/>
          </p:nvSpPr>
          <p:spPr bwMode="auto">
            <a:xfrm>
              <a:off x="6674" y="11530"/>
              <a:ext cx="2160" cy="27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Koksnes materiāli</a:t>
              </a:r>
            </a:p>
          </p:txBody>
        </p:sp>
        <p:sp>
          <p:nvSpPr>
            <p:cNvPr id="28" name="_s2082"/>
            <p:cNvSpPr>
              <a:spLocks noChangeArrowheads="1"/>
            </p:cNvSpPr>
            <p:nvPr/>
          </p:nvSpPr>
          <p:spPr bwMode="auto">
            <a:xfrm>
              <a:off x="1635" y="12152"/>
              <a:ext cx="2236" cy="1761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Materiāli no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sz="1200" dirty="0" smtClean="0"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asīvkoksnes</a:t>
              </a:r>
              <a:endParaRPr kumimoji="0" 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lang="lv-LV" sz="1200" dirty="0" smtClean="0"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kārtaini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līmēti </a:t>
              </a:r>
              <a:r>
                <a:rPr lang="lv-LV" sz="1200" dirty="0" smtClean="0"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materiāli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(GLT)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krusteniski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līmēti</a:t>
              </a:r>
              <a:r>
                <a:rPr kumimoji="0" lang="lv-LV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lv-LV" sz="1200" dirty="0" smtClean="0"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materiāli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(CLT)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masīvkoknes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dēļi</a:t>
              </a:r>
            </a:p>
          </p:txBody>
        </p:sp>
        <p:sp>
          <p:nvSpPr>
            <p:cNvPr id="29" name="_s2081"/>
            <p:cNvSpPr>
              <a:spLocks noChangeArrowheads="1"/>
            </p:cNvSpPr>
            <p:nvPr/>
          </p:nvSpPr>
          <p:spPr bwMode="auto">
            <a:xfrm>
              <a:off x="4155" y="12152"/>
              <a:ext cx="2160" cy="1377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Materiāli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no</a:t>
              </a:r>
              <a:r>
                <a:rPr kumimoji="0" lang="lv-LV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f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inieriem</a:t>
              </a:r>
              <a:endParaRPr kumimoji="0" 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Saplāksnis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Garenšķiedru finieru </a:t>
              </a:r>
              <a:r>
                <a:rPr lang="lv-LV" sz="1200" dirty="0" smtClean="0"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materiāli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(LVL)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Parallam</a:t>
              </a:r>
              <a:endPara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30" name="_s2080"/>
            <p:cNvSpPr>
              <a:spLocks noChangeArrowheads="1"/>
            </p:cNvSpPr>
            <p:nvPr/>
          </p:nvSpPr>
          <p:spPr bwMode="auto">
            <a:xfrm>
              <a:off x="6675" y="12168"/>
              <a:ext cx="2160" cy="1985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Materiāli no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sz="1200" dirty="0" smtClean="0"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koks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kaidām</a:t>
              </a:r>
              <a:endParaRPr kumimoji="0" 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Kokskaidu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plātne</a:t>
              </a:r>
              <a:endParaRPr kumimoji="0" 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Orientēto kokskaidu plātne (OSB)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1" strike="noStrike" cap="none" normalizeH="0" baseline="0" dirty="0" err="1">
                  <a:ln>
                    <a:noFill/>
                  </a:ln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Scrimber</a:t>
              </a:r>
              <a:r>
                <a:rPr kumimoji="0" lang="lv-LV" sz="1200" b="0" i="1" strike="noStrike" cap="none" normalizeH="0" baseline="0" dirty="0">
                  <a:ln>
                    <a:noFill/>
                  </a:ln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;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lv-LV" sz="1200" b="0" i="0" strike="noStrike" cap="none" normalizeH="0" baseline="0" dirty="0" smtClean="0">
                  <a:ln>
                    <a:noFill/>
                  </a:ln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Līmēti garskaidu</a:t>
              </a:r>
              <a:r>
                <a:rPr kumimoji="0" lang="lv-LV" sz="1200" b="0" i="0" strike="noStrike" cap="none" normalizeH="0" dirty="0" smtClean="0">
                  <a:ln>
                    <a:noFill/>
                  </a:ln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lv-LV" sz="1200" b="0" i="0" strike="noStrike" cap="none" normalizeH="0" baseline="0" dirty="0" smtClean="0">
                  <a:ln>
                    <a:noFill/>
                  </a:ln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lv-LV" sz="1200" dirty="0" smtClean="0"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</a:t>
              </a:r>
              <a:r>
                <a:rPr kumimoji="0" lang="lv-LV" sz="1200" b="0" i="0" strike="noStrike" cap="none" normalizeH="0" baseline="0" dirty="0" smtClean="0">
                  <a:ln>
                    <a:noFill/>
                  </a:ln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materiāli</a:t>
              </a:r>
              <a:r>
                <a:rPr kumimoji="0" lang="lv-LV" sz="1200" b="0" i="0" strike="noStrike" cap="none" normalizeH="0" dirty="0" smtClean="0">
                  <a:ln>
                    <a:noFill/>
                  </a:ln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(LSL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31" name="_s2079"/>
            <p:cNvSpPr>
              <a:spLocks noChangeArrowheads="1"/>
            </p:cNvSpPr>
            <p:nvPr/>
          </p:nvSpPr>
          <p:spPr bwMode="auto">
            <a:xfrm>
              <a:off x="11715" y="12168"/>
              <a:ext cx="2159" cy="1761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Kombinētie materiāli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I-sijas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Koka konstrukciju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plātnes</a:t>
              </a:r>
              <a:endParaRPr kumimoji="0" 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Vieglās</a:t>
              </a:r>
              <a:r>
                <a:rPr kumimoji="0" lang="lv-LV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 plātnes</a:t>
              </a:r>
              <a:endPara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2048" name="_s2078"/>
            <p:cNvSpPr>
              <a:spLocks noChangeArrowheads="1"/>
            </p:cNvSpPr>
            <p:nvPr/>
          </p:nvSpPr>
          <p:spPr bwMode="auto">
            <a:xfrm>
              <a:off x="9195" y="12168"/>
              <a:ext cx="2160" cy="1884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Materiāli no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kokšķiedrām</a:t>
              </a:r>
              <a:endParaRPr kumimoji="0" lang="lv-LV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Kokšķiedru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plātne izolācijai (LDF)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Vidēja blīvuma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kokšķiedru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plātne (MDF)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Augsta blīvuma </a:t>
              </a:r>
              <a:r>
                <a:rPr kumimoji="0" lang="lv-LV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kokšķiedru </a:t>
              </a:r>
              <a:r>
                <a:rPr kumimoji="0" lang="lv-LV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rial" panose="020B0604020202020204" pitchFamily="34" charset="0"/>
                </a:rPr>
                <a:t>plātne (HDF)</a:t>
              </a:r>
            </a:p>
          </p:txBody>
        </p:sp>
      </p:grpSp>
      <p:graphicFrame>
        <p:nvGraphicFramePr>
          <p:cNvPr id="2054" name="Table 20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55417"/>
              </p:ext>
            </p:extLst>
          </p:nvPr>
        </p:nvGraphicFramePr>
        <p:xfrm>
          <a:off x="9906000" y="6591300"/>
          <a:ext cx="7706290" cy="24013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4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Īpašība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Masīva koksne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Līmēts konstrukciju kokmateriāls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izturība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siltumizolācija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virsmas kvalitāte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viendabīgums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izotropija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enerģijas patēriņš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ietekme uz vidi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lv-LV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endParaRPr lang="en-GB" sz="1000" kern="1000" spc="-30" dirty="0">
                        <a:effectLst/>
                        <a:latin typeface="Glacial Indifference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4" name="Right Triangle 53"/>
          <p:cNvSpPr>
            <a:spLocks noChangeArrowheads="1"/>
          </p:cNvSpPr>
          <p:nvPr/>
        </p:nvSpPr>
        <p:spPr bwMode="auto">
          <a:xfrm>
            <a:off x="14122400" y="6896100"/>
            <a:ext cx="2467610" cy="168522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2055" name="Rectangle 2054"/>
          <p:cNvSpPr/>
          <p:nvPr/>
        </p:nvSpPr>
        <p:spPr>
          <a:xfrm>
            <a:off x="9993146" y="6217047"/>
            <a:ext cx="8035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i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Konstrukcijas elementu izmēra ietekme uz līmēto </a:t>
            </a:r>
            <a:r>
              <a:rPr lang="lv-LV" b="1" i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kokmateriālu </a:t>
            </a:r>
            <a:r>
              <a:rPr lang="lv-LV" b="1" i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īpašībām</a:t>
            </a:r>
          </a:p>
        </p:txBody>
      </p:sp>
      <p:sp>
        <p:nvSpPr>
          <p:cNvPr id="57" name="Right Triangle 56"/>
          <p:cNvSpPr>
            <a:spLocks noChangeArrowheads="1"/>
          </p:cNvSpPr>
          <p:nvPr/>
        </p:nvSpPr>
        <p:spPr bwMode="auto">
          <a:xfrm flipH="1">
            <a:off x="14143990" y="7227927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58" name="Right Triangle 57"/>
          <p:cNvSpPr>
            <a:spLocks noChangeArrowheads="1"/>
          </p:cNvSpPr>
          <p:nvPr/>
        </p:nvSpPr>
        <p:spPr bwMode="auto">
          <a:xfrm flipH="1">
            <a:off x="14143990" y="7518913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59" name="Right Triangle 58"/>
          <p:cNvSpPr>
            <a:spLocks noChangeArrowheads="1"/>
          </p:cNvSpPr>
          <p:nvPr/>
        </p:nvSpPr>
        <p:spPr bwMode="auto">
          <a:xfrm flipH="1">
            <a:off x="14143990" y="7849858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60" name="Right Triangle 59"/>
          <p:cNvSpPr>
            <a:spLocks noChangeArrowheads="1"/>
          </p:cNvSpPr>
          <p:nvPr/>
        </p:nvSpPr>
        <p:spPr bwMode="auto">
          <a:xfrm flipH="1">
            <a:off x="14143990" y="8140844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61" name="Right Triangle 60"/>
          <p:cNvSpPr>
            <a:spLocks noChangeArrowheads="1"/>
          </p:cNvSpPr>
          <p:nvPr/>
        </p:nvSpPr>
        <p:spPr bwMode="auto">
          <a:xfrm flipH="1">
            <a:off x="14143990" y="8431830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62" name="Right Triangle 61"/>
          <p:cNvSpPr>
            <a:spLocks noChangeArrowheads="1"/>
          </p:cNvSpPr>
          <p:nvPr/>
        </p:nvSpPr>
        <p:spPr bwMode="auto">
          <a:xfrm flipH="1">
            <a:off x="14143990" y="8748216"/>
            <a:ext cx="2467610" cy="182093"/>
          </a:xfrm>
          <a:prstGeom prst="rtTriangle">
            <a:avLst/>
          </a:prstGeom>
          <a:solidFill>
            <a:srgbClr val="C5E0B3"/>
          </a:solidFill>
          <a:ln w="9525">
            <a:solidFill>
              <a:srgbClr val="538135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2056" name="Rectangle 2055"/>
          <p:cNvSpPr/>
          <p:nvPr/>
        </p:nvSpPr>
        <p:spPr>
          <a:xfrm>
            <a:off x="1094740" y="9403094"/>
            <a:ext cx="576408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Kruse</a:t>
            </a: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K., Venschott D. </a:t>
            </a: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Eigenschaften und Einsatzpotentiale neuer Holzwerkstoffe im bauwessen, 2001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Feller 1999</a:t>
            </a:r>
          </a:p>
        </p:txBody>
      </p:sp>
      <p:sp>
        <p:nvSpPr>
          <p:cNvPr id="42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427929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491438" cy="5395808"/>
            <a:chOff x="-2" y="-95249"/>
            <a:chExt cx="9988583" cy="7194412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4191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LĪMĒTI </a:t>
              </a:r>
              <a:r>
                <a:rPr lang="lv-LV" sz="6200" dirty="0" smtClean="0">
                  <a:solidFill>
                    <a:schemeClr val="bg1"/>
                  </a:solidFill>
                  <a:latin typeface="Glassial indifference"/>
                </a:rPr>
                <a:t>KONSTRUKCIJU KOKMATERIĀLI </a:t>
              </a: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1/4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9988583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Materiāli uz </a:t>
              </a:r>
              <a:r>
                <a:rPr lang="lv-LV" sz="3700" dirty="0" smtClean="0">
                  <a:solidFill>
                    <a:schemeClr val="bg1"/>
                  </a:solidFill>
                  <a:latin typeface="Glassial indifference"/>
                </a:rPr>
                <a:t>masīvkoksnes </a:t>
              </a: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bāzes</a:t>
              </a:r>
            </a:p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4" name="Organization Chart 1"/>
          <p:cNvGrpSpPr>
            <a:grpSpLocks noChangeAspect="1"/>
          </p:cNvGrpSpPr>
          <p:nvPr/>
        </p:nvGrpSpPr>
        <p:grpSpPr bwMode="auto">
          <a:xfrm>
            <a:off x="10058400" y="399880"/>
            <a:ext cx="7497212" cy="1794615"/>
            <a:chOff x="1634" y="4771"/>
            <a:chExt cx="7182" cy="1381"/>
          </a:xfrm>
        </p:grpSpPr>
        <p:cxnSp>
          <p:nvCxnSpPr>
            <p:cNvPr id="4104" name="_s4104"/>
            <p:cNvCxnSpPr>
              <a:cxnSpLocks noChangeShapeType="1"/>
              <a:stCxn id="18" idx="0"/>
              <a:endCxn id="15" idx="2"/>
            </p:cNvCxnSpPr>
            <p:nvPr/>
          </p:nvCxnSpPr>
          <p:spPr bwMode="auto">
            <a:xfrm rot="5400000" flipH="1">
              <a:off x="6305" y="3953"/>
              <a:ext cx="352" cy="2511"/>
            </a:xfrm>
            <a:prstGeom prst="bentConnector3">
              <a:avLst>
                <a:gd name="adj1" fmla="val 34449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16200000">
              <a:off x="5050" y="5208"/>
              <a:ext cx="352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16200000">
              <a:off x="3794" y="3954"/>
              <a:ext cx="351" cy="2510"/>
            </a:xfrm>
            <a:prstGeom prst="bentConnector3">
              <a:avLst>
                <a:gd name="adj1" fmla="val 34449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_s4101"/>
            <p:cNvSpPr>
              <a:spLocks noChangeArrowheads="1"/>
            </p:cNvSpPr>
            <p:nvPr/>
          </p:nvSpPr>
          <p:spPr bwMode="auto">
            <a:xfrm>
              <a:off x="4145" y="4771"/>
              <a:ext cx="2160" cy="262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Materiāli uz </a:t>
              </a:r>
              <a:r>
                <a:rPr lang="lv-LV" sz="1400" dirty="0" smtClean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masīvkoksnes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bāzes</a:t>
              </a:r>
            </a:p>
          </p:txBody>
        </p:sp>
        <p:sp>
          <p:nvSpPr>
            <p:cNvPr id="16" name="_s4100"/>
            <p:cNvSpPr>
              <a:spLocks noChangeArrowheads="1"/>
            </p:cNvSpPr>
            <p:nvPr/>
          </p:nvSpPr>
          <p:spPr bwMode="auto">
            <a:xfrm>
              <a:off x="1634" y="5385"/>
              <a:ext cx="2160" cy="67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Paneļa </a:t>
              </a:r>
              <a:r>
                <a:rPr lang="lv-LV" sz="1400" dirty="0" smtClean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veida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Vienslāņa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Daudzslāņu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</a:p>
          </p:txBody>
        </p:sp>
        <p:sp>
          <p:nvSpPr>
            <p:cNvPr id="17" name="_s4099"/>
            <p:cNvSpPr>
              <a:spLocks noChangeArrowheads="1"/>
            </p:cNvSpPr>
            <p:nvPr/>
          </p:nvSpPr>
          <p:spPr bwMode="auto">
            <a:xfrm>
              <a:off x="4145" y="5385"/>
              <a:ext cx="2160" cy="586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sz="1400" dirty="0" smtClean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Kok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materiālu </a:t>
              </a: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veids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Līmēta masīvkoksne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Līmētas 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koksnes lameles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8" name="_s4098"/>
            <p:cNvSpPr>
              <a:spLocks noChangeArrowheads="1"/>
            </p:cNvSpPr>
            <p:nvPr/>
          </p:nvSpPr>
          <p:spPr bwMode="auto">
            <a:xfrm>
              <a:off x="6656" y="5385"/>
              <a:ext cx="2160" cy="767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Savietošanas veids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Sijas ar </a:t>
              </a:r>
              <a:r>
                <a:rPr lang="lv-LV" sz="1400" dirty="0" smtClean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dobumiem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Kombinācijā ar skaņas vai siltumizolāciju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586042" y="7459484"/>
            <a:ext cx="431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GLT un </a:t>
            </a:r>
            <a:r>
              <a:rPr lang="lv-LV" b="1" dirty="0" err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bezlīmes</a:t>
            </a:r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savietotie </a:t>
            </a:r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kokmateriāli </a:t>
            </a:r>
          </a:p>
        </p:txBody>
      </p:sp>
      <p:pic>
        <p:nvPicPr>
          <p:cNvPr id="4111" name="Picture 15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5" r="50467" b="3993"/>
          <a:stretch>
            <a:fillRect/>
          </a:stretch>
        </p:blipFill>
        <p:spPr bwMode="auto">
          <a:xfrm>
            <a:off x="9501364" y="7873500"/>
            <a:ext cx="176464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6" t="49265" b="4852"/>
          <a:stretch>
            <a:fillRect/>
          </a:stretch>
        </p:blipFill>
        <p:spPr bwMode="auto">
          <a:xfrm>
            <a:off x="11312266" y="7873500"/>
            <a:ext cx="166821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://media.treehugger.com/assets/images/2011/11/iclt_section.jpg.650x0_q70_crop-smar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7"/>
          <a:stretch>
            <a:fillRect/>
          </a:stretch>
        </p:blipFill>
        <p:spPr bwMode="auto">
          <a:xfrm>
            <a:off x="13102256" y="7960934"/>
            <a:ext cx="166243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Uldis\Pictures\ertyj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464" y="4430976"/>
            <a:ext cx="6987826" cy="16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1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033" y="6471342"/>
            <a:ext cx="205803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2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0" y="6502400"/>
            <a:ext cx="222186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9630330" y="2257041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rgbClr val="456A2C"/>
                </a:solidFill>
              </a:rPr>
              <a:t>Prasības masīvkoksnes kokmateriālu izveidei: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ārējos slāņos jāizmanto kvalitatīva un izturīga </a:t>
            </a:r>
            <a:r>
              <a:rPr lang="lv-LV" sz="1400" dirty="0" smtClean="0">
                <a:solidFill>
                  <a:srgbClr val="456A2C"/>
                </a:solidFill>
              </a:rPr>
              <a:t>koksne;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 smtClean="0">
                <a:solidFill>
                  <a:srgbClr val="456A2C"/>
                </a:solidFill>
              </a:rPr>
              <a:t>ķīļtapu </a:t>
            </a:r>
            <a:r>
              <a:rPr lang="lv-LV" sz="1400" dirty="0">
                <a:solidFill>
                  <a:srgbClr val="456A2C"/>
                </a:solidFill>
              </a:rPr>
              <a:t>savienojums izmanto, lai savienotu atsevišķus elementus garumā, savienošana ar līmi - izmanto atļautās </a:t>
            </a:r>
            <a:r>
              <a:rPr lang="lv-LV" sz="1400" dirty="0" smtClean="0">
                <a:solidFill>
                  <a:srgbClr val="456A2C"/>
                </a:solidFill>
              </a:rPr>
              <a:t>vietās: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 smtClean="0">
                <a:solidFill>
                  <a:srgbClr val="456A2C"/>
                </a:solidFill>
              </a:rPr>
              <a:t>nepāra </a:t>
            </a:r>
            <a:r>
              <a:rPr lang="lv-LV" sz="1400" dirty="0">
                <a:solidFill>
                  <a:srgbClr val="456A2C"/>
                </a:solidFill>
              </a:rPr>
              <a:t>slāņi veido simetriju attiecībā pret materiāla centrālo - neitrālo </a:t>
            </a:r>
            <a:r>
              <a:rPr lang="lv-LV" sz="1400" dirty="0" smtClean="0">
                <a:solidFill>
                  <a:srgbClr val="456A2C"/>
                </a:solidFill>
              </a:rPr>
              <a:t>asi;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 smtClean="0">
                <a:solidFill>
                  <a:srgbClr val="456A2C"/>
                </a:solidFill>
              </a:rPr>
              <a:t>gadskārtu </a:t>
            </a:r>
            <a:r>
              <a:rPr lang="lv-LV" sz="1400" dirty="0">
                <a:solidFill>
                  <a:srgbClr val="456A2C"/>
                </a:solidFill>
              </a:rPr>
              <a:t>novietojumam līmēto materiālu slāņos jābūt  kompensējošam.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26823" y="4063476"/>
            <a:ext cx="413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Vienslāņa </a:t>
            </a:r>
            <a:r>
              <a:rPr lang="lv-LV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masīvkoksnes plātņu </a:t>
            </a:r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izveide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114500" y="6203521"/>
            <a:ext cx="465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Maza diametra </a:t>
            </a:r>
            <a:r>
              <a:rPr lang="lv-LV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apaļkoksne - </a:t>
            </a:r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siju ražošanai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82040" y="9354717"/>
            <a:ext cx="914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tabLst>
                <a:tab pos="685800" algn="l"/>
                <a:tab pos="457200" algn="l"/>
              </a:tabLst>
            </a:pP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http://www.treehugger.com/sustainable-product-design/interlocking-cross-laminated-timber-could-use-square-miles-beetle-killed-lumber.html </a:t>
            </a:r>
          </a:p>
          <a:p>
            <a:pPr marL="685800" indent="-685800">
              <a:tabLst>
                <a:tab pos="685800" algn="l"/>
                <a:tab pos="457200" algn="l"/>
              </a:tabLst>
            </a:pP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7.%20 Neue%20 Holzwerkstoffe%20S.7.1_ 7.12.pdf</a:t>
            </a: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64291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491438" cy="5395808"/>
            <a:chOff x="-2" y="-95249"/>
            <a:chExt cx="9988583" cy="7194412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4191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LĪMĒTI </a:t>
              </a:r>
              <a:r>
                <a:rPr lang="lv-LV" sz="6200" dirty="0" smtClean="0">
                  <a:solidFill>
                    <a:schemeClr val="bg1"/>
                  </a:solidFill>
                  <a:latin typeface="Glassial indifference"/>
                </a:rPr>
                <a:t>KONSTRUKCIJU KOKMATERIĀLI </a:t>
              </a: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2/4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9988583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F</a:t>
              </a:r>
              <a:r>
                <a:rPr lang="lv-LV" sz="3700" dirty="0" smtClean="0">
                  <a:solidFill>
                    <a:schemeClr val="bg1"/>
                  </a:solidFill>
                  <a:latin typeface="Glassial indifference"/>
                </a:rPr>
                <a:t>iniera bāzes kokmateriāli</a:t>
              </a:r>
              <a:endParaRPr lang="lv-LV" sz="3700" dirty="0">
                <a:solidFill>
                  <a:schemeClr val="bg1"/>
                </a:solidFill>
                <a:latin typeface="Glassial indifference"/>
              </a:endParaRPr>
            </a:p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7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12" name="Organization Chart 1"/>
          <p:cNvGrpSpPr>
            <a:grpSpLocks noChangeAspect="1"/>
          </p:cNvGrpSpPr>
          <p:nvPr/>
        </p:nvGrpSpPr>
        <p:grpSpPr bwMode="auto">
          <a:xfrm>
            <a:off x="9677400" y="114300"/>
            <a:ext cx="8299199" cy="2436073"/>
            <a:chOff x="1634" y="4771"/>
            <a:chExt cx="7594" cy="1463"/>
          </a:xfrm>
        </p:grpSpPr>
        <p:cxnSp>
          <p:nvCxnSpPr>
            <p:cNvPr id="5128" name="_s5128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rot="5400000" flipH="1">
              <a:off x="6654" y="3810"/>
              <a:ext cx="352" cy="2798"/>
            </a:xfrm>
            <a:prstGeom prst="bentConnector3">
              <a:avLst>
                <a:gd name="adj1" fmla="val 274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" name="_s5127"/>
            <p:cNvCxnSpPr>
              <a:cxnSpLocks noChangeShapeType="1"/>
              <a:stCxn id="16" idx="0"/>
              <a:endCxn id="14" idx="2"/>
            </p:cNvCxnSpPr>
            <p:nvPr/>
          </p:nvCxnSpPr>
          <p:spPr bwMode="auto">
            <a:xfrm rot="5400000" flipH="1">
              <a:off x="5347" y="5117"/>
              <a:ext cx="352" cy="183"/>
            </a:xfrm>
            <a:prstGeom prst="bentConnector3">
              <a:avLst>
                <a:gd name="adj1" fmla="val 274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15" idx="0"/>
              <a:endCxn id="14" idx="2"/>
            </p:cNvCxnSpPr>
            <p:nvPr/>
          </p:nvCxnSpPr>
          <p:spPr bwMode="auto">
            <a:xfrm rot="16200000">
              <a:off x="3948" y="3902"/>
              <a:ext cx="352" cy="2614"/>
            </a:xfrm>
            <a:prstGeom prst="bentConnector3">
              <a:avLst>
                <a:gd name="adj1" fmla="val 274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_s5125"/>
            <p:cNvSpPr>
              <a:spLocks noChangeArrowheads="1"/>
            </p:cNvSpPr>
            <p:nvPr/>
          </p:nvSpPr>
          <p:spPr bwMode="auto">
            <a:xfrm>
              <a:off x="4351" y="4771"/>
              <a:ext cx="2160" cy="262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Materiāli uz finiera bāzes</a:t>
              </a:r>
            </a:p>
          </p:txBody>
        </p:sp>
        <p:sp>
          <p:nvSpPr>
            <p:cNvPr id="15" name="_s5124"/>
            <p:cNvSpPr>
              <a:spLocks noChangeArrowheads="1"/>
            </p:cNvSpPr>
            <p:nvPr/>
          </p:nvSpPr>
          <p:spPr bwMode="auto">
            <a:xfrm>
              <a:off x="1634" y="5385"/>
              <a:ext cx="2366" cy="848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Blīvināts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(B)/ </a:t>
              </a:r>
              <a:r>
                <a:rPr kumimoji="0" lang="lv-LV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neblīvināts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(N)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Saplāksnis 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(N)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lang="lv-LV" sz="1400" dirty="0" smtClean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Garenšķiedru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finieru </a:t>
              </a:r>
              <a:r>
                <a:rPr lang="lv-LV" sz="1400" dirty="0" smtClean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kok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materiāli</a:t>
              </a:r>
              <a:r>
                <a:rPr kumimoji="0" lang="lv-LV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jeb LVL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(N)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Bakelīta saplāksnis 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(B)</a:t>
              </a:r>
              <a:endParaRPr kumimoji="0" lang="lv-LV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Glacial Indifference" panose="020B0604020202020204" charset="0"/>
                <a:ea typeface="Calibri" panose="020F0502020204030204" pitchFamily="34" charset="0"/>
                <a:cs typeface="Angsana New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6" name="_s5123"/>
            <p:cNvSpPr>
              <a:spLocks noChangeArrowheads="1"/>
            </p:cNvSpPr>
            <p:nvPr/>
          </p:nvSpPr>
          <p:spPr bwMode="auto">
            <a:xfrm>
              <a:off x="4351" y="5385"/>
              <a:ext cx="2526" cy="710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Finiera veids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lang="lv-LV" sz="1400" dirty="0" smtClean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Lielformāta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finiera loksne (saplāksnis, LVL)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Finiera sloksnes (</a:t>
              </a:r>
              <a:r>
                <a:rPr kumimoji="0" lang="lv-LV" sz="14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Parrallam</a:t>
              </a: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lacial Indifference" panose="020B0604020202020204" charset="0"/>
              </a:endParaRPr>
            </a:p>
          </p:txBody>
        </p:sp>
        <p:sp>
          <p:nvSpPr>
            <p:cNvPr id="17" name="_s5122"/>
            <p:cNvSpPr>
              <a:spLocks noChangeArrowheads="1"/>
            </p:cNvSpPr>
            <p:nvPr/>
          </p:nvSpPr>
          <p:spPr bwMode="auto">
            <a:xfrm>
              <a:off x="7228" y="5385"/>
              <a:ext cx="2000" cy="849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538135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</a:rPr>
                <a:t>Finiera orientācija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90 katrs otrais 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finieris (saplāksnis</a:t>
              </a: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Paralēlas šķiedras (LVL)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Dažādi veidi 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(</a:t>
              </a:r>
              <a:r>
                <a:rPr lang="lv-LV" sz="1400" dirty="0" smtClean="0"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speciālais</a:t>
              </a:r>
              <a:r>
                <a:rPr kumimoji="0" lang="lv-LV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 </a:t>
              </a:r>
              <a:r>
                <a:rPr kumimoji="0" lang="lv-LV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latin typeface="Glacial Indifference" panose="020B0604020202020204" charset="0"/>
                  <a:ea typeface="Calibri" panose="020F0502020204030204" pitchFamily="34" charset="0"/>
                  <a:cs typeface="Angsana New" panose="02020603050405020304" pitchFamily="18" charset="-34"/>
                  <a:sym typeface="Symbol" panose="05050102010706020507" pitchFamily="18" charset="2"/>
                </a:rPr>
                <a:t>saplāksnis)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528423" y="6693575"/>
            <a:ext cx="914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Saplāksni kā būvmateriālu var izmantot: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jumta seguma </a:t>
            </a:r>
            <a:r>
              <a:rPr lang="lv-LV" sz="1400" dirty="0" err="1">
                <a:solidFill>
                  <a:srgbClr val="456A2C"/>
                </a:solidFill>
              </a:rPr>
              <a:t>apakšklājā</a:t>
            </a:r>
            <a:endParaRPr lang="lv-LV" sz="1400" dirty="0">
              <a:solidFill>
                <a:srgbClr val="456A2C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zemgrīdas apšuvumam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sienu apšuvumam un nesošo konstrukciju pastiprināšanai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iekšējai apdarei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balkona grīdām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sastatņu platformām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betonēšanas veidņiem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456A2C"/>
                </a:solidFill>
              </a:rPr>
              <a:t>būvlaukuma žogu elementiem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35" name="Picture 15" descr="Riga P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920" y="5143499"/>
            <a:ext cx="15705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Metsä Wood Kerto® LVL Qp-beam | Wood Produ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524" y="5124851"/>
            <a:ext cx="15705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tt&amp;emacr;lu rezult&amp;amacr;ti vaic&amp;amacr;jumam “resin impregnated plywood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489" y="5016500"/>
            <a:ext cx="1719580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9601200" y="2875237"/>
            <a:ext cx="8375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Saplākšņa ar bērza finiera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virskārtu </a:t>
            </a:r>
            <a:r>
              <a:rPr lang="lv-LV" sz="1400" dirty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kvalitātes </a:t>
            </a:r>
            <a:r>
              <a:rPr lang="lv-LV" sz="1400" dirty="0" smtClean="0">
                <a:solidFill>
                  <a:srgbClr val="456A2C"/>
                </a:solidFill>
                <a:latin typeface="Glacial Indifference" panose="020B0604020202020204" charset="0"/>
                <a:ea typeface="MS Mincho" panose="02020609040205080304" pitchFamily="49" charset="-128"/>
                <a:cs typeface="Arial" panose="020B0604020202020204" pitchFamily="34" charset="0"/>
              </a:rPr>
              <a:t>klases:</a:t>
            </a:r>
            <a:endParaRPr lang="lv-LV" sz="1400" dirty="0">
              <a:solidFill>
                <a:srgbClr val="456A2C"/>
              </a:solidFill>
              <a:latin typeface="Glacial Indifference" panose="020B060402020202020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A (E)  – visaugstākā kvalitāte (pieejama tikai ierobežotā apjomā).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B (I) – lakotām vai vaskotām virsmām.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S (II) – krāsojamām virsmām.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BB (III) – laba kvalitāte, piemēram, zem pārklājumiem, visbiežāk izmantotā kvalitāte konstrukcijās.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WG (IV) – mazāk prasīgiem lietojumiem, kvalitāte, ko nevar izlabot.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045421" y="4435614"/>
            <a:ext cx="3181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10"/>
              </a:lnSpc>
            </a:pPr>
            <a:r>
              <a:rPr lang="lv-LV" b="1">
                <a:solidFill>
                  <a:srgbClr val="456A2C"/>
                </a:solidFill>
                <a:latin typeface="Glacial Indifference" panose="020B0604020202020204" charset="0"/>
              </a:rPr>
              <a:t>Materiāli uz finiera bāzes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184896" y="5917647"/>
            <a:ext cx="4870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10"/>
              </a:lnSpc>
            </a:pPr>
            <a:r>
              <a:rPr lang="lv-LV" sz="1400" b="1">
                <a:solidFill>
                  <a:srgbClr val="456A2C"/>
                </a:solidFill>
                <a:latin typeface="Glacial Indifference" panose="020B0604020202020204" charset="0"/>
              </a:rPr>
              <a:t>Saplāksnis		 LVL		 Bakelīts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8190" y="9271635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https://www.finieris.com/en/products/plywood/raw-plywood/riga-ply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https://www.woodproducts.fi/metsa-wood-kertor-lvl-qp-beam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https://www.storaenso.com/en/newsroom/news/2020/6/developing-a-lignin-based-resin-for-plywood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https://www.woodproducts.fi/content/plywood</a:t>
            </a:r>
          </a:p>
        </p:txBody>
      </p:sp>
      <p:sp>
        <p:nvSpPr>
          <p:cNvPr id="26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417043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491438" cy="5395808"/>
            <a:chOff x="-2" y="-95249"/>
            <a:chExt cx="9988583" cy="7194412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4191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LĪMĒTI </a:t>
              </a:r>
              <a:r>
                <a:rPr lang="lv-LV" sz="6200" dirty="0" smtClean="0">
                  <a:solidFill>
                    <a:schemeClr val="bg1"/>
                  </a:solidFill>
                  <a:latin typeface="Glassial indifference"/>
                </a:rPr>
                <a:t>KONSTRUKCIJU KOKMATERIĀLI </a:t>
              </a: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3/4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9988583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 smtClean="0">
                  <a:solidFill>
                    <a:schemeClr val="bg1"/>
                  </a:solidFill>
                  <a:latin typeface="Glassial indifference"/>
                </a:rPr>
                <a:t>Kokskaidu bāzes </a:t>
              </a:r>
              <a:r>
                <a:rPr lang="lv-LV" sz="3700" dirty="0">
                  <a:solidFill>
                    <a:schemeClr val="bg1"/>
                  </a:solidFill>
                  <a:latin typeface="Glassial indifference"/>
                </a:rPr>
                <a:t>materiāli</a:t>
              </a:r>
            </a:p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Glassial indifference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8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01200" y="190500"/>
            <a:ext cx="6560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Kokskaidu plātnes (WPB) un orientēto kokskaidu plātnes (OSB)</a:t>
            </a:r>
          </a:p>
        </p:txBody>
      </p:sp>
      <p:pic>
        <p:nvPicPr>
          <p:cNvPr id="10" name="Picture 9" descr="Skaidu plātne P2 - Skaidu plātne P2 - Skaidu plātne - Kronobuild - Produkti  - Kronospa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1"/>
          <a:stretch/>
        </p:blipFill>
        <p:spPr bwMode="auto">
          <a:xfrm>
            <a:off x="9763594" y="722076"/>
            <a:ext cx="1312545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Particleboard P5 - Particleboard P5 - Particleboard - Kronobuild - Products  - Kronospan - Leading manufacturer of wood-based panel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6"/>
          <a:stretch/>
        </p:blipFill>
        <p:spPr bwMode="auto">
          <a:xfrm>
            <a:off x="11967016" y="722076"/>
            <a:ext cx="1369695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Fire Retardant Particleboard - Fire Retardant Particleboard - Particleboard  - Kronobuild - Products - Kronospan - Leading manufacturer of wood-based  panel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2"/>
          <a:stretch/>
        </p:blipFill>
        <p:spPr bwMode="auto">
          <a:xfrm>
            <a:off x="14401800" y="722076"/>
            <a:ext cx="1382395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OSB - Kronobuild - Produkti - Kronospa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427" y="713846"/>
            <a:ext cx="100774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501807" y="1883837"/>
            <a:ext cx="8786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1400" u="sng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Skaidu plātņu klasifikācija (EN 312):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P1 - būvniecības plātnes lietošanai iekštelpās.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P2 - mēbeļu plātnes lietošanai </a:t>
            </a:r>
            <a:r>
              <a:rPr lang="lv-LV" sz="1400" dirty="0" smtClean="0">
                <a:solidFill>
                  <a:srgbClr val="456A2C"/>
                </a:solidFill>
              </a:rPr>
              <a:t>iekštelpās.</a:t>
            </a:r>
            <a:endParaRPr lang="lv-LV" sz="1400" dirty="0">
              <a:solidFill>
                <a:srgbClr val="456A2C"/>
              </a:solidFill>
            </a:endParaRP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P3 - plātnes lietošanai slodzi nenesošos elementos, plātnes iztur mitrumu labāk nekā standarta skaidu plātnes.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P4 - plātnes lietošanai slodzi nenesošos elementos, lietošanai iekštelpās.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P5 - plātnes lietošanai slodzi nenesošos elementos, plātnes iztur mitrumu labāk nekā standarta skaidu </a:t>
            </a:r>
            <a:r>
              <a:rPr lang="lv-LV" sz="1400" dirty="0" smtClean="0">
                <a:solidFill>
                  <a:srgbClr val="456A2C"/>
                </a:solidFill>
              </a:rPr>
              <a:t>plātnes.</a:t>
            </a:r>
            <a:endParaRPr lang="lv-LV" sz="1400" dirty="0">
              <a:solidFill>
                <a:srgbClr val="456A2C"/>
              </a:solidFill>
            </a:endParaRP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P6 - grīdas plātnes, kas var izturēt lielas slodzes, lietošanai iekštelpās.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P7 - lietojumiem, kur nepieciešams izturētu lielas slodzes, plātnes iztur mitrumu labāk nekā standarta skaidu plātnes.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501807" y="4297873"/>
            <a:ext cx="9144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1400" u="sng" dirty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OSB klasifikācija (EN 300):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OSB 1 – universālās plātnes, piemērotas lietošanai iekštelpās, tajā skaitā mēbeļu izveidei.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OSB 2 – būvniecības plātnes izmantošanai iekštelpās sausos ekspluatācijas apstākļos.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OSB 3 – konstrukciju plātnes izmantošanai mitros ekspluatācijas apstākļos.</a:t>
            </a:r>
          </a:p>
          <a:p>
            <a:pPr lvl="0"/>
            <a:r>
              <a:rPr lang="lv-LV" sz="1400" dirty="0">
                <a:solidFill>
                  <a:srgbClr val="456A2C"/>
                </a:solidFill>
              </a:rPr>
              <a:t>OSB 4 – lielas slodzes nesošas konstrukciju plātnes izmantošanai ļoti mitros ekspluatācijas apstākļos.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38153" y="5634691"/>
            <a:ext cx="424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Daži skaidu plātņu produkti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38153" y="5921714"/>
            <a:ext cx="953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Fibrolīts</a:t>
            </a:r>
          </a:p>
        </p:txBody>
      </p:sp>
      <p:pic>
        <p:nvPicPr>
          <p:cNvPr id="18" name="Picture 17" descr="https://media.voog.com/0000/0039/1555/photos/Biezum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99" y="6384613"/>
            <a:ext cx="72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media.voog.com/0000/0039/1555/photos/Virtuve_2_bloc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25" y="6315141"/>
            <a:ext cx="162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9519493" y="7633933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Skaidu plātnes ar </a:t>
            </a:r>
            <a:r>
              <a:rPr lang="lv-LV" dirty="0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cementu </a:t>
            </a:r>
            <a:r>
              <a:rPr lang="lv-LV" dirty="0" smtClean="0">
                <a:solidFill>
                  <a:srgbClr val="456A2C"/>
                </a:solidFill>
                <a:latin typeface="Glacial Indifference" panose="020B0604020202020204" charset="0"/>
                <a:cs typeface="Arial" panose="020B0604020202020204" pitchFamily="34" charset="0"/>
              </a:rPr>
              <a:t>saistvielu</a:t>
            </a:r>
            <a:endParaRPr lang="lv-LV" dirty="0">
              <a:solidFill>
                <a:srgbClr val="456A2C"/>
              </a:solidFill>
              <a:latin typeface="Glacial Indifference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http://www.euroform.co.uk/wp-content/uploads/2019/04/versapanel-close-up-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99" y="8003265"/>
            <a:ext cx="150177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://www.euroform.co.uk/wp-content/uploads/2019/05/Trespa-Image-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99" y="7987760"/>
            <a:ext cx="150177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s://media.voog.com/0000/0039/1555/photos/galerija_konstruktivo_5977_large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999" y="6311611"/>
            <a:ext cx="162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066800" y="9356963"/>
            <a:ext cx="74494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https://lv.kronospan-express.com/lv 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https://europanels.org/the-wood-based-panel-industry/types-of-wood-based-panels-economic-impact/oriented-strand-board/ </a:t>
            </a:r>
          </a:p>
          <a:p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</a:rPr>
              <a:t>https://www.cewood.com/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31233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4" y="957263"/>
            <a:ext cx="7912196" cy="4734345"/>
            <a:chOff x="-2" y="-95249"/>
            <a:chExt cx="10549594" cy="6312461"/>
          </a:xfrm>
        </p:grpSpPr>
        <p:sp>
          <p:nvSpPr>
            <p:cNvPr id="8" name="TextBox 8"/>
            <p:cNvSpPr txBox="1"/>
            <p:nvPr/>
          </p:nvSpPr>
          <p:spPr>
            <a:xfrm>
              <a:off x="-2" y="-95249"/>
              <a:ext cx="9736794" cy="41911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LĪMĒTI </a:t>
              </a:r>
              <a:r>
                <a:rPr lang="lv-LV" sz="6200" dirty="0" smtClean="0">
                  <a:solidFill>
                    <a:schemeClr val="bg1"/>
                  </a:solidFill>
                  <a:latin typeface="Glassial indifference"/>
                </a:rPr>
                <a:t>KONSTRUKCIJU KOKMATERIĀLI </a:t>
              </a:r>
              <a:r>
                <a:rPr lang="lv-LV" sz="6200" dirty="0">
                  <a:solidFill>
                    <a:schemeClr val="bg1"/>
                  </a:solidFill>
                  <a:latin typeface="Glassial indifference"/>
                </a:rPr>
                <a:t>4/4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" y="5457688"/>
              <a:ext cx="10549594" cy="7595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 smtClean="0">
                  <a:solidFill>
                    <a:schemeClr val="bg1"/>
                  </a:solidFill>
                  <a:latin typeface="Glassial indifference"/>
                </a:rPr>
                <a:t>Kokšķiedru bāzes materiāli</a:t>
              </a:r>
              <a:endParaRPr lang="lv-LV" sz="3700" dirty="0">
                <a:solidFill>
                  <a:schemeClr val="bg1"/>
                </a:solidFill>
                <a:latin typeface="Glassial indifference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9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25000" y="442436"/>
            <a:ext cx="9144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140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Standarta kokšķiedras plātnes var iedalīt divās galvenajās kategorijās: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porainās (izmanto siltumizolācijai)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cietās (MDF, HDF – grīdām utt.)</a:t>
            </a:r>
          </a:p>
        </p:txBody>
      </p:sp>
      <p:pic>
        <p:nvPicPr>
          <p:cNvPr id="10" name="Picture 9" descr="https://www.steico.com/fileadmin/_processed_/csm_STEICOflex_pu_ae7380c1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722" y="359626"/>
            <a:ext cx="186245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Vidēja blīvuma kokšķiedru plātne (MDF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0" y="350643"/>
            <a:ext cx="899795" cy="1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6112"/>
              </p:ext>
            </p:extLst>
          </p:nvPr>
        </p:nvGraphicFramePr>
        <p:xfrm>
          <a:off x="11099800" y="2796540"/>
          <a:ext cx="5411470" cy="17068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Koksnes materiāls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Mitrums,%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Saplāksnis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8 līdz 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Skaidu plātne (</a:t>
                      </a: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presēta </a:t>
                      </a:r>
                      <a:r>
                        <a:rPr lang="lv-LV" sz="1400" dirty="0">
                          <a:latin typeface="Glacial Indifference" panose="020B0604020202020204" charset="0"/>
                        </a:rPr>
                        <a:t>ar plakano </a:t>
                      </a:r>
                      <a:r>
                        <a:rPr lang="lv-LV" sz="1400" dirty="0" err="1" smtClean="0">
                          <a:latin typeface="Glacial Indifference" panose="020B0604020202020204" charset="0"/>
                        </a:rPr>
                        <a:t>prespaņēmienu</a:t>
                      </a: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)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9±4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Skaidu plātnes (</a:t>
                      </a: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presēta </a:t>
                      </a:r>
                      <a:r>
                        <a:rPr lang="lv-LV" sz="1400" dirty="0">
                          <a:latin typeface="Glacial Indifference" panose="020B0604020202020204" charset="0"/>
                        </a:rPr>
                        <a:t>ar ekstrūzijas </a:t>
                      </a:r>
                      <a:r>
                        <a:rPr lang="lv-LV" sz="1400" dirty="0" err="1" smtClean="0">
                          <a:latin typeface="Glacial Indifference" panose="020B0604020202020204" charset="0"/>
                        </a:rPr>
                        <a:t>prespaņēmienu</a:t>
                      </a: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)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9±4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HDF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5±3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MDF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9±4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1187678" y="2258080"/>
            <a:ext cx="5347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400" b="1" dirty="0" smtClean="0"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Plātņu </a:t>
            </a: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materiālu mitrums </a:t>
            </a:r>
            <a:endParaRPr kumimoji="0" lang="lv-LV" sz="1400" b="1" i="0" u="none" strike="noStrike" cap="none" normalizeH="0" baseline="0" dirty="0">
              <a:ln>
                <a:noFill/>
              </a:ln>
              <a:solidFill>
                <a:srgbClr val="456A2C"/>
              </a:solidFill>
              <a:latin typeface="Glacial Indifference" panose="020B060402020202020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(temp. 20C, </a:t>
            </a:r>
            <a:r>
              <a:rPr kumimoji="0" lang="lv-LV" sz="1400" b="0" i="0" u="none" strike="noStrike" cap="none" normalizeH="0" baseline="0" dirty="0" err="1">
                <a:ln>
                  <a:noFill/>
                </a:ln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rel</a:t>
            </a:r>
            <a:r>
              <a:rPr kumimoji="0" lang="lv-LV" sz="1400" b="0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. mitrums 65%)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25000" y="3244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Kokšķiedru plātnes</a:t>
            </a:r>
            <a:endParaRPr lang="lv-LV" b="1" dirty="0">
              <a:solidFill>
                <a:srgbClr val="456A2C"/>
              </a:solidFill>
              <a:latin typeface="Glacial Indifferenc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25000" y="1878568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 dirty="0" smtClean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Koksnes plātņu </a:t>
            </a:r>
            <a:r>
              <a:rPr lang="lv-LV" b="1" dirty="0">
                <a:solidFill>
                  <a:srgbClr val="456A2C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īpašības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54680"/>
              </p:ext>
            </p:extLst>
          </p:nvPr>
        </p:nvGraphicFramePr>
        <p:xfrm>
          <a:off x="9525000" y="4975860"/>
          <a:ext cx="8610597" cy="40538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Īpašības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Masīvkoksne</a:t>
                      </a:r>
                      <a:endParaRPr lang="lv-LV" sz="1400" dirty="0">
                        <a:latin typeface="Glacial Indifference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Saplāksnis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LVL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OSB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Skaidu plātne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MDF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LSL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PSL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Blīvums,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kg m</a:t>
                      </a:r>
                      <a:r>
                        <a:rPr lang="lv-LV" sz="1400" baseline="30000">
                          <a:latin typeface="Glacial Indifference" panose="020B0604020202020204" charset="0"/>
                        </a:rPr>
                        <a:t>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500-600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660-700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660-700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680-700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760-790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650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E modulis,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N mm </a:t>
                      </a:r>
                      <a:r>
                        <a:rPr lang="lv-LV" sz="1400" baseline="30000">
                          <a:latin typeface="Glacial Indifference" panose="020B0604020202020204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2600-3200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4000-4500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14000-15500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paralēli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5000-7000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13000-16000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7000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perpendikulāri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1000-3000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7000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1850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Lieces </a:t>
                      </a:r>
                      <a:r>
                        <a:rPr lang="lv-LV" sz="1400" dirty="0" smtClean="0">
                          <a:latin typeface="Glacial Indifference" panose="020B0604020202020204" charset="0"/>
                        </a:rPr>
                        <a:t>stiprība</a:t>
                      </a:r>
                      <a:r>
                        <a:rPr lang="lv-LV" sz="1400" dirty="0">
                          <a:latin typeface="Glacial Indifference" panose="020B0604020202020204" charset="0"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N mm </a:t>
                      </a:r>
                      <a:r>
                        <a:rPr lang="lv-LV" sz="1400" baseline="30000" dirty="0">
                          <a:latin typeface="Glacial Indifference" panose="020B0604020202020204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20-22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33-38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paralēli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30-50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60-65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perpendikulāri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10-30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20-25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Bīdes modulis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N mm </a:t>
                      </a:r>
                      <a:r>
                        <a:rPr lang="lv-LV" sz="1400" baseline="30000">
                          <a:latin typeface="Glacial Indifference" panose="020B0604020202020204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paralēli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100-180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100-200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700-800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perpendikulāri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600-700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1000-1500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600-1000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>
                          <a:latin typeface="Glacial Indifference" panose="020B0604020202020204" charset="0"/>
                        </a:rPr>
                        <a:t>2300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>
                          <a:latin typeface="Glacial Indifference" panose="020B060402020202020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0639425" y="4607123"/>
            <a:ext cx="6353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Līmētas </a:t>
            </a:r>
            <a:r>
              <a:rPr kumimoji="0" lang="lv-LV" sz="1400" b="1" i="0" u="none" strike="noStrike" cap="none" normalizeH="0" baseline="0" dirty="0" smtClean="0">
                <a:ln>
                  <a:noFill/>
                </a:ln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kokmateriālu </a:t>
            </a:r>
            <a:r>
              <a:rPr kumimoji="0" lang="lv-LV" sz="1400" b="1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latin typeface="Glacial Indifference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īpašības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28700" y="9303385"/>
            <a:ext cx="5228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1000" u="sng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http://www.euroform.co.uk/</a:t>
            </a:r>
            <a:r>
              <a:rPr lang="lv-LV" sz="1000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lv-LV" sz="1000" u="sng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http://steico.eu/</a:t>
            </a:r>
          </a:p>
          <a:p>
            <a:pPr algn="just">
              <a:spcAft>
                <a:spcPts val="0"/>
              </a:spcAft>
            </a:pPr>
            <a:r>
              <a:rPr lang="lv-LV" sz="1000" u="sng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https://lv.kronospan-express.com/lv</a:t>
            </a:r>
          </a:p>
          <a:p>
            <a:r>
              <a:rPr lang="lv-LV" sz="1000" u="sng">
                <a:solidFill>
                  <a:schemeClr val="bg1"/>
                </a:solidFill>
                <a:latin typeface="Glacial Indifferenc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https://www.woodproducts.fi/content/wood-fibre-board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10668000" y="9690564"/>
            <a:ext cx="76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5"/>
              </a:lnSpc>
            </a:pPr>
            <a:r>
              <a:rPr lang="lv-LV" sz="1600" dirty="0">
                <a:latin typeface="Glacial Indifference"/>
              </a:rPr>
              <a:t>3. NODARBĪBA: </a:t>
            </a:r>
            <a:r>
              <a:rPr lang="lv-LV" sz="1600" dirty="0"/>
              <a:t>Konstrukciju kokmateriālu pieejamība un draudzīgums apkārtējais videi</a:t>
            </a:r>
          </a:p>
          <a:p>
            <a:pPr>
              <a:lnSpc>
                <a:spcPts val="3645"/>
              </a:lnSpc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13103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2352</Words>
  <Application>Microsoft Office PowerPoint</Application>
  <PresentationFormat>Custom</PresentationFormat>
  <Paragraphs>511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Glacial Indifference</vt:lpstr>
      <vt:lpstr>Symbol</vt:lpstr>
      <vt:lpstr>Calibri</vt:lpstr>
      <vt:lpstr>Arial</vt:lpstr>
      <vt:lpstr>League Spartan</vt:lpstr>
      <vt:lpstr>Glassial indifference</vt:lpstr>
      <vt:lpstr>MS Mincho</vt:lpstr>
      <vt:lpstr>MS Gothic</vt:lpstr>
      <vt:lpstr>ＭＳ Ｐゴシック</vt:lpstr>
      <vt:lpstr>Angsana New</vt:lpstr>
      <vt:lpstr>TimesNewRomanPSMT</vt:lpstr>
      <vt:lpstr>MinionPro-Regular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Lietotajs</cp:lastModifiedBy>
  <cp:revision>96</cp:revision>
  <dcterms:created xsi:type="dcterms:W3CDTF">2006-08-16T00:00:00Z</dcterms:created>
  <dcterms:modified xsi:type="dcterms:W3CDTF">2021-11-14T17:13:28Z</dcterms:modified>
  <dc:identifier>DAD7Xzioke4</dc:identifier>
</cp:coreProperties>
</file>