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4" r:id="rId5"/>
    <p:sldId id="261" r:id="rId6"/>
    <p:sldId id="282" r:id="rId7"/>
    <p:sldId id="260" r:id="rId8"/>
    <p:sldId id="273" r:id="rId9"/>
  </p:sldIdLst>
  <p:sldSz cx="18288000" cy="10287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acial Indifferenc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4FB7F-79BC-4659-A67C-F3F77FA86233}" v="1" dt="2020-12-29T16:00:14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" userId="5f4cd121-e085-46fb-a450-d10438a7add8" providerId="ADAL" clId="{F794FB7F-79BC-4659-A67C-F3F77FA86233}"/>
    <pc:docChg chg="modSld">
      <pc:chgData name="Info" userId="5f4cd121-e085-46fb-a450-d10438a7add8" providerId="ADAL" clId="{F794FB7F-79BC-4659-A67C-F3F77FA86233}" dt="2020-12-29T16:11:06.030" v="351" actId="20577"/>
      <pc:docMkLst>
        <pc:docMk/>
      </pc:docMkLst>
      <pc:sldChg chg="modSp mod">
        <pc:chgData name="Info" userId="5f4cd121-e085-46fb-a450-d10438a7add8" providerId="ADAL" clId="{F794FB7F-79BC-4659-A67C-F3F77FA86233}" dt="2020-12-29T16:08:42.230" v="340" actId="6549"/>
        <pc:sldMkLst>
          <pc:docMk/>
          <pc:sldMk cId="0" sldId="258"/>
        </pc:sldMkLst>
        <pc:spChg chg="mod">
          <ac:chgData name="Info" userId="5f4cd121-e085-46fb-a450-d10438a7add8" providerId="ADAL" clId="{F794FB7F-79BC-4659-A67C-F3F77FA86233}" dt="2020-12-29T16:08:42.230" v="340" actId="6549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Info" userId="5f4cd121-e085-46fb-a450-d10438a7add8" providerId="ADAL" clId="{F794FB7F-79BC-4659-A67C-F3F77FA86233}" dt="2020-12-29T16:09:31.037" v="347" actId="1076"/>
        <pc:sldMkLst>
          <pc:docMk/>
          <pc:sldMk cId="0" sldId="259"/>
        </pc:sldMkLst>
        <pc:spChg chg="mod">
          <ac:chgData name="Info" userId="5f4cd121-e085-46fb-a450-d10438a7add8" providerId="ADAL" clId="{F794FB7F-79BC-4659-A67C-F3F77FA86233}" dt="2020-12-29T16:09:31.037" v="347" actId="107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Info" userId="5f4cd121-e085-46fb-a450-d10438a7add8" providerId="ADAL" clId="{F794FB7F-79BC-4659-A67C-F3F77FA86233}" dt="2020-12-29T16:11:06.030" v="351" actId="20577"/>
        <pc:sldMkLst>
          <pc:docMk/>
          <pc:sldMk cId="0" sldId="263"/>
        </pc:sldMkLst>
        <pc:spChg chg="mod">
          <ac:chgData name="Info" userId="5f4cd121-e085-46fb-a450-d10438a7add8" providerId="ADAL" clId="{F794FB7F-79BC-4659-A67C-F3F77FA86233}" dt="2020-12-29T16:11:06.030" v="351" actId="20577"/>
          <ac:spMkLst>
            <pc:docMk/>
            <pc:sldMk cId="0" sldId="263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SAHATAVARAN, PUUPOHJAISTEN LEVYJEN JA TUOTTEIDEN KÄYTTÄMINEN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Lähikuva puusepästä piirtämässä mittoja puulle">
            <a:extLst>
              <a:ext uri="{FF2B5EF4-FFF2-40B4-BE49-F238E27FC236}">
                <a16:creationId xmlns:a16="http://schemas.microsoft.com/office/drawing/2014/main" id="{229123AD-7F83-4187-B8D1-F00C62A2E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03" y="-342900"/>
            <a:ext cx="16400918" cy="109312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35202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40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LUENTO 2: SAHATAVARAN, PUUPOHJAISTEN LEVYJEN TUOTTEIDEN KÄYTTÄMINEN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OPINTOYKSIKKÖ 2: </a:t>
              </a:r>
              <a:r>
                <a:rPr lang="fi-FI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PUURAKENTAMINEN, REKONSTRUKTOINTI JA PURKAMINEN</a:t>
              </a:r>
              <a:endParaRPr lang="en-US" sz="2400" spc="15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sisä, rakennus, sisäkatto, keittiö&#10;&#10;Kuvaus luotu automaattisesti">
            <a:extLst>
              <a:ext uri="{FF2B5EF4-FFF2-40B4-BE49-F238E27FC236}">
                <a16:creationId xmlns:a16="http://schemas.microsoft.com/office/drawing/2014/main" id="{9278306F-82B1-44ED-984C-74D3CF090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11" y="419100"/>
            <a:ext cx="12877800" cy="85813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571500"/>
            <a:ext cx="8385423" cy="8119650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0" y="1694973"/>
              <a:ext cx="10566399" cy="283154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40267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Termit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CE-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merkintä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Sahatavaran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käyttökohteet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Rakennuskomponentit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käyttäminen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rakentamisessa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Varastointi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käsittely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Usein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kysytyt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kysymykset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4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5001" y="804016"/>
            <a:ext cx="8693646" cy="7380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Puutavara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: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Yleisnimitys saha- ja höyläämötuotteille</a:t>
            </a:r>
          </a:p>
          <a:p>
            <a:pPr algn="l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sekä pyöreälle puulle.</a:t>
            </a: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Sahatavara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Yleisnimitys kaikilta sivuilta sahatulle</a:t>
            </a:r>
          </a:p>
          <a:p>
            <a:pPr algn="l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puutavaralle.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Höylätavara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Yleisnimitys vähintään kolmelta sivulta</a:t>
            </a:r>
          </a:p>
          <a:p>
            <a:pPr algn="l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höylätylle puutavaralle.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Liimapuu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Sahatavaran jatkojaloste, joka valmistetaan</a:t>
            </a:r>
          </a:p>
          <a:p>
            <a:pPr algn="l">
              <a:lnSpc>
                <a:spcPts val="3359"/>
              </a:lnSpc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liimaamalla vähintään neljästä, enintään 45 mm paksusta lamellista. 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Viilupuu: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Puutuote, joka valmistetaan liimaamalla vähintään viidestä, enintään 6 mm paksusta viilusta. Käytetään myös lyhennettä LVL eli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Laminated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Veneer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Lumber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</p:txBody>
      </p:sp>
      <p:sp>
        <p:nvSpPr>
          <p:cNvPr id="3" name="AutoShape 3"/>
          <p:cNvSpPr/>
          <p:nvPr/>
        </p:nvSpPr>
        <p:spPr>
          <a:xfrm>
            <a:off x="9906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447800" y="957263"/>
            <a:ext cx="7467599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fi-FI" sz="6200" spc="310" dirty="0">
                <a:solidFill>
                  <a:schemeClr val="bg1"/>
                </a:solidFill>
                <a:latin typeface="Arial Black" panose="020B0A04020102020204" pitchFamily="34" charset="0"/>
              </a:rPr>
              <a:t>Termit</a:t>
            </a:r>
            <a:endParaRPr lang="en-US" sz="6200" spc="31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5001" y="804016"/>
            <a:ext cx="8693646" cy="5636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Rakennustuotteiden markkinavalvonta huolehtii, että Euroopan sisämarkkinoilla on vain sellaisia CE-merkittyjä rakennustuotteita, jotka täyttävät niille asetetut vaatimukset.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CE-merkintä on vaatimustenmukaisuusmerkintä, joka osoittaa, että rakennustuote on sitä koskevan harmonisoidun tuotestandardin </a:t>
            </a:r>
            <a:r>
              <a:rPr lang="fi-FI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mukainen ja täyttää rakennustuotedirektiivissä esitetyt olennaiset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turvallisuus ja terveellisyysvaatimukset.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CE-merkinnällä varustettua rakennustuotetta voi viedä ja myydä vapaasti Euroopan sisämarkkinoilla. </a:t>
            </a:r>
          </a:p>
        </p:txBody>
      </p:sp>
      <p:sp>
        <p:nvSpPr>
          <p:cNvPr id="3" name="AutoShape 3"/>
          <p:cNvSpPr/>
          <p:nvPr/>
        </p:nvSpPr>
        <p:spPr>
          <a:xfrm>
            <a:off x="9906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447800" y="957263"/>
            <a:ext cx="7467599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70"/>
              </a:lnSpc>
            </a:pPr>
            <a:r>
              <a:rPr lang="en-US" sz="6200" spc="310" dirty="0">
                <a:solidFill>
                  <a:srgbClr val="FEFFF8"/>
                </a:solidFill>
                <a:latin typeface="Arial Black" panose="020B0A04020102020204" pitchFamily="34" charset="0"/>
              </a:rPr>
              <a:t>CE-</a:t>
            </a:r>
            <a:r>
              <a:rPr lang="en-US" sz="6200" spc="310" dirty="0" err="1">
                <a:solidFill>
                  <a:srgbClr val="FEFFF8"/>
                </a:solidFill>
                <a:latin typeface="Arial Black" panose="020B0A04020102020204" pitchFamily="34" charset="0"/>
              </a:rPr>
              <a:t>merkintä</a:t>
            </a:r>
            <a:endParaRPr lang="en-US" sz="6200" spc="310" dirty="0">
              <a:solidFill>
                <a:srgbClr val="FEFFF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9785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00600" y="291838"/>
            <a:ext cx="13165888" cy="1935764"/>
            <a:chOff x="-104836" y="-3114570"/>
            <a:chExt cx="13280847" cy="121374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176012" cy="656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Sahatavaran</a:t>
              </a: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käyttökohteet</a:t>
              </a:r>
              <a:endParaRPr lang="en-US" sz="62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24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6A2562EA-094B-4475-AD50-BDD946849DDC}"/>
              </a:ext>
            </a:extLst>
          </p:cNvPr>
          <p:cNvSpPr txBox="1"/>
          <p:nvPr/>
        </p:nvSpPr>
        <p:spPr>
          <a:xfrm>
            <a:off x="6190094" y="2466665"/>
            <a:ext cx="11880322" cy="7367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b="1" spc="120" dirty="0">
                <a:solidFill>
                  <a:srgbClr val="456A2C"/>
                </a:solidFill>
                <a:latin typeface="Glacial Indifference"/>
              </a:rPr>
              <a:t>Ikkuna- ja oviteollisuus: </a:t>
            </a: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Männyn sydänpuulla on luontainen vastustuskyky lahottajasieniä vastaan, joten se kestää sääolosuhteita paremmin ilman erikoiskäsittelyjä ja takaa puutuotteelle pidemmän elinkaaren säärasituksessa.</a:t>
            </a: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b="1" spc="120" dirty="0">
                <a:solidFill>
                  <a:srgbClr val="456A2C"/>
                </a:solidFill>
                <a:latin typeface="Glacial Indifference"/>
              </a:rPr>
              <a:t>Huonekaluteollisuus: </a:t>
            </a: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Sekä mänty- että kuusitukkien terveoksaiset latvat tai oksattomat tyviosan pintapuut ovat hyvin yleisiä massiivipuuhuonekalujen näkyvien pintojen raaka-aineita. </a:t>
            </a:r>
          </a:p>
          <a:p>
            <a:pPr algn="just">
              <a:lnSpc>
                <a:spcPts val="3359"/>
              </a:lnSpc>
            </a:pP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b="1" spc="120" dirty="0">
                <a:solidFill>
                  <a:srgbClr val="456A2C"/>
                </a:solidFill>
                <a:latin typeface="Glacial Indifference"/>
              </a:rPr>
              <a:t>Höylätavara: </a:t>
            </a: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Eri käyttökohteisiin laatulajiteltu (US I, US II, US III, US IV, V, VI ja VII) puutavara, jossa ostaja on määrittänyt mm. oksan koon, vajaasärmäisyyden, suoruuden jne.</a:t>
            </a: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b="1" spc="120" dirty="0">
                <a:solidFill>
                  <a:srgbClr val="456A2C"/>
                </a:solidFill>
                <a:latin typeface="Glacial Indifference"/>
              </a:rPr>
              <a:t>Hirsiteollisuus: </a:t>
            </a:r>
            <a:r>
              <a:rPr lang="fi-FI" sz="2000" spc="120" dirty="0">
                <a:solidFill>
                  <a:srgbClr val="456A2C"/>
                </a:solidFill>
                <a:latin typeface="Glacial Indifference"/>
              </a:rPr>
              <a:t>Hirsiteollisuus käyttää piilossa olevissa osissa välitukista sahattua puumateriaalia ja näkyvissä pinnoissa sydänkeskeisesti sahattua puuta. Perinteinen käsityönätehtävän rakennuksen hirsimateriaali on massiivipuuta, mutta teollinen hirsiteollisuus liimaa työstettävän hirsiaihion useammasta soirosta.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0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000" b="1" spc="120" dirty="0">
                <a:solidFill>
                  <a:srgbClr val="456A2C"/>
                </a:solidFill>
                <a:latin typeface="Glacial Indifference"/>
              </a:rPr>
              <a:t>Puiset ristikot: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Ristikoissa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käytetään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höylättyä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ja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lujuuslajiteltua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000" spc="120" dirty="0" err="1">
                <a:solidFill>
                  <a:srgbClr val="456A2C"/>
                </a:solidFill>
                <a:latin typeface="Glacial Indifference"/>
              </a:rPr>
              <a:t>puutavaraa</a:t>
            </a:r>
            <a:r>
              <a:rPr lang="en-US" sz="20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en-US" sz="2000" spc="120" dirty="0">
              <a:solidFill>
                <a:srgbClr val="1E4D65"/>
              </a:solidFill>
              <a:latin typeface="Glacial Indifference"/>
            </a:endParaRP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08D9DE2C-61C6-4245-9E47-47F8B36220B4}"/>
              </a:ext>
            </a:extLst>
          </p:cNvPr>
          <p:cNvGrpSpPr/>
          <p:nvPr/>
        </p:nvGrpSpPr>
        <p:grpSpPr>
          <a:xfrm>
            <a:off x="-381000" y="3467100"/>
            <a:ext cx="6324600" cy="6674009"/>
            <a:chOff x="-381000" y="3467100"/>
            <a:chExt cx="6324600" cy="6674009"/>
          </a:xfrm>
        </p:grpSpPr>
        <p:sp>
          <p:nvSpPr>
            <p:cNvPr id="14" name="Θέση αριθμού διαφάνειας 12">
              <a:extLst>
                <a:ext uri="{FF2B5EF4-FFF2-40B4-BE49-F238E27FC236}">
                  <a16:creationId xmlns:a16="http://schemas.microsoft.com/office/drawing/2014/main" id="{6A035BD0-ECB5-432E-BE44-A821EF204E89}"/>
                </a:ext>
              </a:extLst>
            </p:cNvPr>
            <p:cNvSpPr txBox="1">
              <a:spLocks/>
            </p:cNvSpPr>
            <p:nvPr/>
          </p:nvSpPr>
          <p:spPr>
            <a:xfrm>
              <a:off x="-381000" y="9775984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fld id="{B6F15528-21DE-4FAA-801E-634DDDAF4B2B}" type="slidenum">
                <a:rPr lang="en-US" sz="2400" spc="120" smtClean="0">
                  <a:solidFill>
                    <a:srgbClr val="1E4D65"/>
                  </a:solidFill>
                  <a:latin typeface="Glacial Indifference"/>
                </a:rPr>
                <a:pPr algn="l"/>
                <a:t>5</a:t>
              </a:fld>
              <a:endParaRPr lang="en-US" sz="24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08B33E69-35FB-4218-AC1A-0EB85C9E6794}"/>
                </a:ext>
              </a:extLst>
            </p:cNvPr>
            <p:cNvGrpSpPr/>
            <p:nvPr/>
          </p:nvGrpSpPr>
          <p:grpSpPr>
            <a:xfrm>
              <a:off x="-76200" y="3467100"/>
              <a:ext cx="6019800" cy="4800600"/>
              <a:chOff x="76200" y="3467100"/>
              <a:chExt cx="6502400" cy="5229012"/>
            </a:xfrm>
          </p:grpSpPr>
          <p:pic>
            <p:nvPicPr>
              <p:cNvPr id="10" name="Kuva 9">
                <a:extLst>
                  <a:ext uri="{FF2B5EF4-FFF2-40B4-BE49-F238E27FC236}">
                    <a16:creationId xmlns:a16="http://schemas.microsoft.com/office/drawing/2014/main" id="{DC1DF90D-31A6-4FF1-96F6-16B1A46B5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200" y="3467100"/>
                <a:ext cx="6467690" cy="2528889"/>
              </a:xfrm>
              <a:prstGeom prst="rect">
                <a:avLst/>
              </a:prstGeom>
            </p:spPr>
          </p:pic>
          <p:pic>
            <p:nvPicPr>
              <p:cNvPr id="15" name="Kuva 14" descr="Kuva, joka sisältää kohteen puinen, kissa, pöytä&#10;&#10;Kuvaus luotu automaattisesti">
                <a:extLst>
                  <a:ext uri="{FF2B5EF4-FFF2-40B4-BE49-F238E27FC236}">
                    <a16:creationId xmlns:a16="http://schemas.microsoft.com/office/drawing/2014/main" id="{C0444C2C-CE5C-4811-AD6A-FD27EB3BF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6137062"/>
                <a:ext cx="6502400" cy="25590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00600" y="291837"/>
            <a:ext cx="13165888" cy="2174827"/>
            <a:chOff x="-104836" y="-3114570"/>
            <a:chExt cx="13280847" cy="121374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176012" cy="5840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Rakennuskomponentit</a:t>
              </a:r>
              <a:endParaRPr lang="en-US" sz="6200" spc="310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24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6A2562EA-094B-4475-AD50-BDD946849DDC}"/>
              </a:ext>
            </a:extLst>
          </p:cNvPr>
          <p:cNvSpPr txBox="1"/>
          <p:nvPr/>
        </p:nvSpPr>
        <p:spPr>
          <a:xfrm>
            <a:off x="6190094" y="2466665"/>
            <a:ext cx="11880322" cy="6072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Liimapuu: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Liimapuulla tarkoitetaan </a:t>
            </a:r>
            <a:r>
              <a:rPr lang="fi-FI" sz="2400" spc="120" dirty="0">
                <a:solidFill>
                  <a:srgbClr val="456A2C"/>
                </a:solidFill>
                <a:latin typeface="Glacial Indifference" panose="020B0604020202020204" charset="0"/>
              </a:rPr>
              <a:t>tässä yhteydessä kantaviin rakenteisiin tarkoitettua horisontaalista liimapuuta, joka on standardin SFS-EN 14080 mukaista ja se on valmistettu standardin SFS-EN 386 mukaan.  Lisäksi tässä yhteydessä käsiteltävä liimapuu koostuu vähintään neljästä, enintään 45mmpaksusta sahatavaralamellista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, joiden syysuunta on liimapuutuotteen pituussuuntaan.</a:t>
            </a:r>
          </a:p>
          <a:p>
            <a:pPr algn="just">
              <a:lnSpc>
                <a:spcPts val="3359"/>
              </a:lnSpc>
            </a:pPr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Viilupuu, LVL: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Viilupuulla tarkoitetaan tässä yhteydessä kantaviin rakenteisiin tarkoitettua viilupuuta, joka on standardin SFS-EN 14374 mukaista. Suomalainen viilupuu valmistetaan liimaamalla 3mm paksuista kuusiviiluista siten, että viilujen syysuunta on viilupuutuotteen pituussuuntaan.</a:t>
            </a:r>
          </a:p>
          <a:p>
            <a:pPr algn="just"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I-palkit: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Tavallisesti tällaiset tuotteet valmistetaan erillisen suunnitelman perusteella, mutta esimerkiksi I-palkkeja on saatavilla myös metritavarana.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1B58CC3-033E-4312-8164-D69A17342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59"/>
          <a:stretch/>
        </p:blipFill>
        <p:spPr>
          <a:xfrm>
            <a:off x="3253385" y="2549441"/>
            <a:ext cx="2566305" cy="243840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EFA3C9C7-48AD-4C70-ABBE-2840B0953F7B}"/>
              </a:ext>
            </a:extLst>
          </p:cNvPr>
          <p:cNvSpPr txBox="1"/>
          <p:nvPr/>
        </p:nvSpPr>
        <p:spPr>
          <a:xfrm>
            <a:off x="6190094" y="1307768"/>
            <a:ext cx="11335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rgbClr val="456A2C"/>
                </a:solidFill>
                <a:latin typeface="Glacial Indifference" panose="020B0604020202020204" charset="0"/>
              </a:rPr>
              <a:t>Rakennuskomponentteja ovat liimaamalla valmistetut insinööripuutuotteet (EWP, </a:t>
            </a:r>
            <a:r>
              <a:rPr lang="fi-FI" sz="2400" dirty="0" err="1">
                <a:solidFill>
                  <a:srgbClr val="456A2C"/>
                </a:solidFill>
                <a:latin typeface="Glacial Indifference" panose="020B0604020202020204" charset="0"/>
              </a:rPr>
              <a:t>Engineered</a:t>
            </a:r>
            <a:r>
              <a:rPr lang="fi-FI" sz="2400" dirty="0">
                <a:solidFill>
                  <a:srgbClr val="456A2C"/>
                </a:solidFill>
                <a:latin typeface="Glacial Indifference" panose="020B0604020202020204" charset="0"/>
              </a:rPr>
              <a:t> Wood Product). Yleisempiä EWP-tuotteita ovat liima- ja viilupuu sekä I-palkit.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CEB74459-ECFA-430E-B96B-00011A51D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579" y="5215614"/>
            <a:ext cx="2541724" cy="206563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8CC08CAF-3562-492E-A16A-0CC8C21E6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76" r="19785"/>
          <a:stretch/>
        </p:blipFill>
        <p:spPr>
          <a:xfrm>
            <a:off x="4956909" y="7509019"/>
            <a:ext cx="838200" cy="20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8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Puun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käyttäminen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rakentamisessa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YMPÄRISTÖ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Puumateriaalin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käyttöikä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hyvin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suojatussa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rakenteessa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olla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satoja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vuosia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elinkaaren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lopussase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kierrätettävissä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TUOTTAVUUS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Puumateriaali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kevyttä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kuitenkin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painoonsa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verrattuna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lujaa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helposti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työstettävää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, jota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voidaan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liittää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monin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eri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tavoin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TEHOKKUUS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Puusta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valmisetut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esivalmisteet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ovat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nopeita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kiinnittää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kiinnitykseen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voidaan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käyttää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perustyövälineitä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kiinnikkeitä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32177" y="6672746"/>
            <a:ext cx="6798517" cy="2447339"/>
            <a:chOff x="-50800" y="-19050"/>
            <a:chExt cx="9064689" cy="2637282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KUSTANNUKSET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50800" y="773352"/>
              <a:ext cx="9013889" cy="184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Puusta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tehdyt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valmisteet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ovat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edullisia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kuljettaa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niiden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työstäminen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onnistuu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perustyövälineillä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ja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syntynyt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jäte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on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kierrätettävissä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(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esim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pelletti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) tai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poltettavissa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lang="fi-FI" altLang="fi-FI" sz="240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5811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Varastointi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ja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käsittely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2247900"/>
            <a:ext cx="16268700" cy="6781800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54A9-BA50-4C3A-9AB7-7C9D7234EBDD}"/>
              </a:ext>
            </a:extLst>
          </p:cNvPr>
          <p:cNvSpPr txBox="1"/>
          <p:nvPr/>
        </p:nvSpPr>
        <p:spPr>
          <a:xfrm>
            <a:off x="1676400" y="2552700"/>
            <a:ext cx="15087600" cy="469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Työmaalla puutavara tulee varastoida aina kuivalla, tukevalla ja ta­saisella alustalla siten, että puutavara on irti maasta ja puutavaraan ei pääse syntymään haitallisia muodonmuutoksia ja ulkonäköä hei­kentäviä virheitä. 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Tavara tulee peit­tää siten, että se on suojassa sateelta ja lumelta. 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Puutavaran varastointi tulee aina tehdä siten, että kosteusolosuhteet varastoinnin aikana vastaavat mahdollisimman hyvin puuta­varan lopullisia kosteusolosuhteita käyttökohteessaan.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Sisäverhousrakenteiden puutavaraa varastoitaessa, suojamuoveja poistettaessa ja tuotteen tuuletuksessa tulee noudattaa tuotteen valmistajan antamia ohjeita.</a:t>
            </a:r>
          </a:p>
        </p:txBody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291808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590</Words>
  <Application>Microsoft Office PowerPoint</Application>
  <PresentationFormat>Mukautettu</PresentationFormat>
  <Paragraphs>72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 Black</vt:lpstr>
      <vt:lpstr>Glacial Indifference</vt:lpstr>
      <vt:lpstr>Calibri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73</cp:revision>
  <dcterms:created xsi:type="dcterms:W3CDTF">2006-08-16T00:00:00Z</dcterms:created>
  <dcterms:modified xsi:type="dcterms:W3CDTF">2022-04-19T19:02:50Z</dcterms:modified>
  <dc:identifier>DAD7Xzioke4</dc:identifier>
</cp:coreProperties>
</file>