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6" r:id="rId6"/>
    <p:sldId id="267" r:id="rId7"/>
    <p:sldId id="260" r:id="rId8"/>
    <p:sldId id="268" r:id="rId9"/>
    <p:sldId id="269" r:id="rId10"/>
    <p:sldId id="27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pPr/>
              <a:t>8/27/2021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pPr/>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E049B05-4D01-431C-B399-F8068D59827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pPr/>
              <a:t>6</a:t>
            </a:fld>
            <a:endParaRPr lang="en-US"/>
          </a:p>
        </p:txBody>
      </p:sp>
    </p:spTree>
    <p:extLst>
      <p:ext uri="{BB962C8B-B14F-4D97-AF65-F5344CB8AC3E}">
        <p14:creationId xmlns:p14="http://schemas.microsoft.com/office/powerpoint/2010/main" val="315489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pPr/>
              <a:t>8/27/2021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4220933" y="0"/>
            <a:ext cx="14101901" cy="10287000"/>
          </a:xfrm>
          <a:prstGeom prst="rect">
            <a:avLst/>
          </a:prstGeom>
        </p:spPr>
      </p:pic>
      <p:grpSp>
        <p:nvGrpSpPr>
          <p:cNvPr id="3" name="Group 3"/>
          <p:cNvGrpSpPr/>
          <p:nvPr/>
        </p:nvGrpSpPr>
        <p:grpSpPr>
          <a:xfrm>
            <a:off x="-406310" y="2806797"/>
            <a:ext cx="14956263" cy="4891328"/>
            <a:chOff x="0" y="0"/>
            <a:chExt cx="19941685" cy="6521771"/>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117367"/>
            </a:xfrm>
            <a:prstGeom prst="rect">
              <a:avLst/>
            </a:prstGeom>
            <a:grpFill/>
          </p:spPr>
          <p:txBody>
            <a:bodyPr lIns="0" tIns="0" rIns="0" bIns="0" rtlCol="0" anchor="t">
              <a:spAutoFit/>
            </a:bodyPr>
            <a:lstStyle/>
            <a:p>
              <a:pPr>
                <a:lnSpc>
                  <a:spcPts val="10580"/>
                </a:lnSpc>
              </a:pPr>
              <a:r>
                <a:rPr lang="el-GR" sz="6600" b="1" spc="92" dirty="0">
                  <a:solidFill>
                    <a:srgbClr val="FEFFF8"/>
                  </a:solidFill>
                  <a:latin typeface="League Spartan"/>
                </a:rPr>
                <a:t>Μάθημα</a:t>
              </a:r>
              <a:r>
                <a:rPr lang="en-US" sz="6600" spc="92" dirty="0">
                  <a:solidFill>
                    <a:srgbClr val="FEFFF8"/>
                  </a:solidFill>
                  <a:latin typeface="League Spartan"/>
                </a:rPr>
                <a:t> 1: </a:t>
              </a:r>
            </a:p>
            <a:p>
              <a:r>
                <a:rPr lang="el-GR" sz="2400" dirty="0">
                  <a:solidFill>
                    <a:schemeClr val="bg1"/>
                  </a:solidFill>
                  <a:latin typeface="Glacial Indifference"/>
                </a:rPr>
                <a:t>Αξία της ενεργειακής απόδοσης του ξύλου ως δομικό υλικό και ξύλινες κατασκευές</a:t>
              </a:r>
              <a:r>
                <a:rPr lang="en-GB" sz="2400" spc="150" dirty="0">
                  <a:solidFill>
                    <a:schemeClr val="bg1"/>
                  </a:solidFill>
                  <a:latin typeface="Glacial Indifference"/>
                </a:rPr>
                <a:t>.</a:t>
              </a:r>
              <a:endParaRPr lang="es-ES" sz="2400" spc="150" dirty="0">
                <a:solidFill>
                  <a:schemeClr val="bg1"/>
                </a:solidFill>
                <a:latin typeface="Glacial Indifference"/>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l-GR" sz="2700" spc="135" dirty="0">
                  <a:solidFill>
                    <a:srgbClr val="FEFFF8"/>
                  </a:solidFill>
                  <a:latin typeface="Glacial Indifference"/>
                </a:rPr>
                <a:t>Παρουσίαση</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6003"/>
            </a:xfrm>
            <a:prstGeom prst="rect">
              <a:avLst/>
            </a:prstGeom>
            <a:grpFill/>
          </p:spPr>
          <p:txBody>
            <a:bodyPr wrap="square" lIns="0" tIns="0" rIns="0" bIns="0" rtlCol="0" anchor="t">
              <a:spAutoFit/>
            </a:bodyPr>
            <a:lstStyle/>
            <a:p>
              <a:pPr>
                <a:lnSpc>
                  <a:spcPts val="3000"/>
                </a:lnSpc>
              </a:pPr>
              <a:r>
                <a:rPr lang="el-GR" sz="2400" spc="150" dirty="0">
                  <a:solidFill>
                    <a:srgbClr val="FEFFF8"/>
                  </a:solidFill>
                  <a:latin typeface="Glacial Indifference Bold"/>
                </a:rPr>
                <a:t>ΜΑΘΗΣΙΑΚΗ ΕΝΟΤΗΤΑ</a:t>
              </a:r>
              <a:r>
                <a:rPr lang="es-ES" sz="2400" spc="150" dirty="0">
                  <a:solidFill>
                    <a:srgbClr val="FEFFF8"/>
                  </a:solidFill>
                  <a:latin typeface="Glacial Indifference Bold"/>
                </a:rPr>
                <a:t> 4: </a:t>
              </a:r>
              <a:r>
                <a:rPr lang="el-GR" sz="2400" spc="150" dirty="0">
                  <a:solidFill>
                    <a:srgbClr val="FEFFF8"/>
                  </a:solidFill>
                  <a:latin typeface="Glacial Indifference Bold"/>
                </a:rPr>
                <a:t>Λειτουργικότητα και απόδοση των ξύλινων κτηρίων</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8371523"/>
          </a:xfrm>
          <a:prstGeom prst="rect">
            <a:avLst/>
          </a:prstGeom>
        </p:spPr>
        <p:txBody>
          <a:bodyPr lIns="0" tIns="0" rIns="0" bIns="0" rtlCol="0" anchor="t">
            <a:spAutoFit/>
          </a:bodyPr>
          <a:lstStyle/>
          <a:p>
            <a:pPr algn="just">
              <a:lnSpc>
                <a:spcPts val="3359"/>
              </a:lnSpc>
              <a:spcAft>
                <a:spcPts val="600"/>
              </a:spcAft>
            </a:pPr>
            <a:r>
              <a:rPr lang="el-GR" sz="2400" dirty="0">
                <a:solidFill>
                  <a:srgbClr val="456A2C"/>
                </a:solidFill>
                <a:latin typeface="Glacial Indifference"/>
              </a:rPr>
              <a:t>Θα πρέπει να ληφθούν υπόψη διάφορες πτυχές όσον αφορά στην κατανάλωση ενέργειας του κτηρίου, θα πρέπει να θεσπιστούν τεχνικοί και διοικητικοί όροι για την έκδοση του πιστοποιητικού και θα πρέπει να καθοριστεί ένα κοινό πλαίσιο σε όλη την εθνική επικράτεια με τη μορφή επισήμανσης της ενεργειακής απόδοσης. </a:t>
            </a:r>
          </a:p>
          <a:p>
            <a:pPr algn="just">
              <a:lnSpc>
                <a:spcPts val="3359"/>
              </a:lnSpc>
            </a:pPr>
            <a:r>
              <a:rPr lang="el-GR" sz="2400" dirty="0">
                <a:solidFill>
                  <a:srgbClr val="456A2C"/>
                </a:solidFill>
                <a:latin typeface="Glacial Indifference"/>
              </a:rPr>
              <a:t>Το να γνωρίζουμε την ενεργειακή απόδοση ενός κτηρίου σημαίνει να έχουμε την τιμή της κατανάλωσης ενέργειας που απαιτείται από το κτήριο, προκειμένου να ικανοποιήσει την ενεργειακή ζήτηση σε κανονικές συνθήκες πληρότητας και χρήσης.</a:t>
            </a:r>
          </a:p>
          <a:p>
            <a:endParaRPr lang="el-GR" sz="2400" dirty="0"/>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51440"/>
            <a:chOff x="0" y="0"/>
            <a:chExt cx="21640800" cy="1535252"/>
          </a:xfrm>
        </p:grpSpPr>
        <p:sp>
          <p:nvSpPr>
            <p:cNvPr id="5" name="TextBox 5"/>
            <p:cNvSpPr txBox="1"/>
            <p:nvPr/>
          </p:nvSpPr>
          <p:spPr>
            <a:xfrm>
              <a:off x="11497147" y="428625"/>
              <a:ext cx="10143653" cy="1106627"/>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a:t>
              </a: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a:t>
              </a:r>
              <a:r>
                <a:rPr lang="el-GR" sz="1600">
                  <a:solidFill>
                    <a:srgbClr val="456A2C"/>
                  </a:solidFill>
                  <a:latin typeface="Glacial Indifference"/>
                </a:rPr>
                <a:t>ξύλινές κατασκευές</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745164"/>
            </a:xfrm>
            <a:prstGeom prst="rect">
              <a:avLst/>
            </a:prstGeom>
          </p:spPr>
          <p:txBody>
            <a:bodyPr lIns="0" tIns="0" rIns="0" bIns="0" rtlCol="0" anchor="t">
              <a:spAutoFit/>
            </a:bodyPr>
            <a:lstStyle/>
            <a:p>
              <a:pPr>
                <a:lnSpc>
                  <a:spcPts val="8370"/>
                </a:lnSpc>
              </a:pPr>
              <a:r>
                <a:rPr lang="el-GR" sz="5400" spc="150" dirty="0">
                  <a:solidFill>
                    <a:srgbClr val="FEFFF8"/>
                  </a:solidFill>
                  <a:latin typeface="Glacial Indifference Bold"/>
                </a:rPr>
                <a:t>ΠΙΣΤΟΠΟΙΗΤΙΚΑ ΕΝΕΡΓΕΙΑΚΗΣ ΑΠΟΔΟΣΗΣ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pic>
        <p:nvPicPr>
          <p:cNvPr id="1026" name="Picture 2" descr="Are energy efficiency standards too complicated?">
            <a:extLst>
              <a:ext uri="{FF2B5EF4-FFF2-40B4-BE49-F238E27FC236}">
                <a16:creationId xmlns:a16="http://schemas.microsoft.com/office/drawing/2014/main" id="{17E5AFAB-9D13-41C5-81EF-5B2CABDD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903" y="5302700"/>
            <a:ext cx="5396039" cy="32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nSpc>
                  <a:spcPts val="8370"/>
                </a:lnSpc>
              </a:pPr>
              <a:r>
                <a:rPr lang="el-GR" sz="6200" b="1" spc="310" dirty="0">
                  <a:solidFill>
                    <a:srgbClr val="456A2C"/>
                  </a:solidFill>
                  <a:latin typeface="League Spartan"/>
                </a:rPr>
                <a:t>Επισκόπηση Παρουσίασης</a:t>
              </a:r>
              <a:endParaRPr lang="en-US" sz="6200" b="1" spc="310" dirty="0">
                <a:solidFill>
                  <a:srgbClr val="456A2C"/>
                </a:solidFill>
                <a:latin typeface="League Spartan"/>
              </a:endParaRPr>
            </a:p>
          </p:txBody>
        </p:sp>
        <p:sp>
          <p:nvSpPr>
            <p:cNvPr id="6" name="TextBox 6"/>
            <p:cNvSpPr txBox="1"/>
            <p:nvPr/>
          </p:nvSpPr>
          <p:spPr>
            <a:xfrm>
              <a:off x="982007" y="6492487"/>
              <a:ext cx="9214823" cy="2906779"/>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Αρχές θερμικής διαπερατότητας</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Θερμική μόνωση</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Θερμικές γέφυρες</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Πιστοποιητικά Ενεργειακής Απόδοσης</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5" y="4952983"/>
              <a:ext cx="9838393" cy="820737"/>
            </a:xfrm>
            <a:prstGeom prst="rect">
              <a:avLst/>
            </a:prstGeom>
            <a:grpFill/>
          </p:spPr>
          <p:txBody>
            <a:bodyPr wrap="square" lIns="0" tIns="0" rIns="0" bIns="0" rtlCol="0" anchor="t">
              <a:spAutoFit/>
            </a:bodyPr>
            <a:lstStyle/>
            <a:p>
              <a:pPr>
                <a:lnSpc>
                  <a:spcPts val="4810"/>
                </a:lnSpc>
              </a:pPr>
              <a:r>
                <a:rPr lang="el-GR" sz="3700" b="1" spc="185" dirty="0">
                  <a:solidFill>
                    <a:srgbClr val="456A2C"/>
                  </a:solidFill>
                  <a:latin typeface="League Spartan"/>
                </a:rPr>
                <a:t>ΘΕΜΑΤΑ</a:t>
              </a:r>
              <a:endParaRPr lang="en-US" sz="3700" b="1"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426C23CE-EDA9-44A2-8328-CF7BAE4B376B}"/>
              </a:ext>
            </a:extLst>
          </p:cNvPr>
          <p:cNvSpPr txBox="1"/>
          <p:nvPr/>
        </p:nvSpPr>
        <p:spPr>
          <a:xfrm>
            <a:off x="9651560" y="9574054"/>
            <a:ext cx="7607740" cy="1128514"/>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150" dirty="0">
              <a:solidFill>
                <a:srgbClr val="456A2C"/>
              </a:solidFill>
              <a:latin typeface="Glacial Indifference"/>
            </a:endParaRPr>
          </a:p>
          <a:p>
            <a:pPr algn="r">
              <a:lnSpc>
                <a:spcPts val="2240"/>
              </a:lnSpc>
            </a:pP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9746258"/>
          </a:xfrm>
          <a:prstGeom prst="rect">
            <a:avLst/>
          </a:prstGeom>
        </p:spPr>
        <p:txBody>
          <a:bodyPr lIns="0" tIns="0" rIns="0" bIns="0" rtlCol="0" anchor="t">
            <a:spAutoFit/>
          </a:bodyPr>
          <a:lstStyle/>
          <a:p>
            <a:pPr algn="just">
              <a:lnSpc>
                <a:spcPts val="3359"/>
              </a:lnSpc>
              <a:spcAft>
                <a:spcPts val="600"/>
              </a:spcAft>
            </a:pPr>
            <a:r>
              <a:rPr lang="el-GR" sz="2200" dirty="0">
                <a:solidFill>
                  <a:srgbClr val="456A2C"/>
                </a:solidFill>
                <a:latin typeface="Glacial Indifference"/>
              </a:rPr>
              <a:t>Είναι σημαντικό να κατανοήσουμε τη συμπεριφορά των υλικών σχετικά με τη μεταφορά θερμότητας. Αυτές οι τιμές θα είναι πραγματικά χρήσιμες για τον υπολογισμό της απώλειας θερμότητας σε όλα τα αδιαφανή τμήματα του κτηρίου και για τον σχεδιασμό των συστημάτων στο περίβλημα του κτηρίου, συμπεριλαμβανομένων των οροφών, των οριζόντιων χωρισμάτων, των κατακόρυφων χωρισμάτων, των τοίχων προσόψεως και κάθε ανοίγματος προσόψεως, προκειμένου να  αποφευχθεί όσο το δυνατόν περισσότερο η απώλεια θερμότητας.</a:t>
            </a:r>
          </a:p>
          <a:p>
            <a:pPr algn="just">
              <a:lnSpc>
                <a:spcPts val="3359"/>
              </a:lnSpc>
              <a:spcAft>
                <a:spcPts val="600"/>
              </a:spcAft>
            </a:pPr>
            <a:r>
              <a:rPr lang="el-GR" sz="2200" dirty="0">
                <a:solidFill>
                  <a:srgbClr val="456A2C"/>
                </a:solidFill>
                <a:latin typeface="Glacial Indifference"/>
              </a:rPr>
              <a:t>Για την καλύτερη κατανόηση αυτών των θερμικών αρχών, είναι σημαντικό να εξετάσουμε τους όρους όπως</a:t>
            </a:r>
            <a:r>
              <a:rPr lang="es-ES" sz="2200" spc="120" dirty="0">
                <a:solidFill>
                  <a:srgbClr val="456A2C"/>
                </a:solidFill>
                <a:latin typeface="Glacial Indifference"/>
              </a:rPr>
              <a:t>:</a:t>
            </a:r>
            <a:endParaRPr lang="el-GR" sz="2200" spc="120" dirty="0">
              <a:solidFill>
                <a:srgbClr val="456A2C"/>
              </a:solidFill>
              <a:latin typeface="Glacial Indifference"/>
            </a:endParaRPr>
          </a:p>
          <a:p>
            <a:pPr>
              <a:lnSpc>
                <a:spcPts val="3359"/>
              </a:lnSpc>
            </a:pPr>
            <a:r>
              <a:rPr lang="el-GR" sz="2200" spc="120" dirty="0">
                <a:solidFill>
                  <a:srgbClr val="456A2C"/>
                </a:solidFill>
                <a:latin typeface="Glacial Indifference"/>
              </a:rPr>
              <a:t>Θερμική ενέργεια</a:t>
            </a:r>
            <a:r>
              <a:rPr lang="en-US" sz="2200" spc="120" dirty="0">
                <a:solidFill>
                  <a:srgbClr val="456A2C"/>
                </a:solidFill>
                <a:latin typeface="Glacial Indifference"/>
              </a:rPr>
              <a:t>, </a:t>
            </a:r>
            <a:r>
              <a:rPr lang="el-GR" sz="2200" spc="120" dirty="0">
                <a:solidFill>
                  <a:srgbClr val="456A2C"/>
                </a:solidFill>
                <a:latin typeface="Glacial Indifference"/>
              </a:rPr>
              <a:t>Θερμική αγωγιμότητα</a:t>
            </a:r>
            <a:r>
              <a:rPr lang="en-GB" sz="2200" spc="120" dirty="0">
                <a:solidFill>
                  <a:srgbClr val="456A2C"/>
                </a:solidFill>
                <a:latin typeface="Glacial Indifference"/>
              </a:rPr>
              <a:t> (k) or (</a:t>
            </a:r>
            <a:r>
              <a:rPr lang="en-US" sz="2200" spc="120" dirty="0">
                <a:solidFill>
                  <a:srgbClr val="456A2C"/>
                </a:solidFill>
                <a:latin typeface="Glacial Indifference"/>
              </a:rPr>
              <a:t>λ), </a:t>
            </a:r>
            <a:r>
              <a:rPr lang="el-GR" sz="2200" spc="120" dirty="0">
                <a:solidFill>
                  <a:srgbClr val="456A2C"/>
                </a:solidFill>
                <a:latin typeface="Glacial Indifference"/>
              </a:rPr>
              <a:t>Συντελεστής θερμικής αγωγιμότητας</a:t>
            </a:r>
            <a:r>
              <a:rPr lang="en-GB" sz="2200" spc="120" dirty="0">
                <a:solidFill>
                  <a:srgbClr val="456A2C"/>
                </a:solidFill>
                <a:latin typeface="Glacial Indifference"/>
              </a:rPr>
              <a:t> </a:t>
            </a:r>
            <a:r>
              <a:rPr lang="el-GR" sz="2200" spc="120" dirty="0">
                <a:solidFill>
                  <a:srgbClr val="456A2C"/>
                </a:solidFill>
                <a:latin typeface="Glacial Indifference"/>
              </a:rPr>
              <a:t>«</a:t>
            </a:r>
            <a:r>
              <a:rPr lang="en-GB" sz="2200" spc="120" dirty="0">
                <a:solidFill>
                  <a:srgbClr val="456A2C"/>
                </a:solidFill>
                <a:latin typeface="Glacial Indifference"/>
              </a:rPr>
              <a:t>λ</a:t>
            </a:r>
            <a:r>
              <a:rPr lang="el-GR" sz="2200" spc="120" dirty="0">
                <a:solidFill>
                  <a:srgbClr val="456A2C"/>
                </a:solidFill>
                <a:latin typeface="Glacial Indifference"/>
              </a:rPr>
              <a:t>»</a:t>
            </a:r>
            <a:r>
              <a:rPr lang="en-GB" sz="2200" spc="120" dirty="0">
                <a:solidFill>
                  <a:srgbClr val="456A2C"/>
                </a:solidFill>
                <a:latin typeface="Glacial Indifference"/>
              </a:rPr>
              <a:t> </a:t>
            </a:r>
            <a:r>
              <a:rPr lang="en-US" sz="2200" spc="120" dirty="0">
                <a:solidFill>
                  <a:srgbClr val="456A2C"/>
                </a:solidFill>
                <a:latin typeface="Glacial Indifference"/>
              </a:rPr>
              <a:t>, </a:t>
            </a:r>
            <a:r>
              <a:rPr lang="el-GR" sz="2200" spc="120" dirty="0">
                <a:solidFill>
                  <a:srgbClr val="456A2C"/>
                </a:solidFill>
                <a:latin typeface="Glacial Indifference"/>
              </a:rPr>
              <a:t>Αντίσταση </a:t>
            </a:r>
            <a:r>
              <a:rPr lang="el-GR" sz="2200" spc="120" dirty="0" err="1">
                <a:solidFill>
                  <a:srgbClr val="456A2C"/>
                </a:solidFill>
                <a:latin typeface="Glacial Indifference"/>
              </a:rPr>
              <a:t>Θερμοπερατότητας</a:t>
            </a:r>
            <a:r>
              <a:rPr lang="el-GR" sz="2200" spc="120" dirty="0">
                <a:solidFill>
                  <a:srgbClr val="456A2C"/>
                </a:solidFill>
                <a:latin typeface="Glacial Indifference"/>
              </a:rPr>
              <a:t>, Θερμική αντίσταση </a:t>
            </a:r>
            <a:r>
              <a:rPr lang="en-GB" sz="2200" spc="120" dirty="0">
                <a:solidFill>
                  <a:srgbClr val="456A2C"/>
                </a:solidFill>
                <a:latin typeface="Glacial Indifference"/>
              </a:rPr>
              <a:t>(</a:t>
            </a:r>
            <a:r>
              <a:rPr lang="el-GR" sz="2200" spc="120" dirty="0">
                <a:solidFill>
                  <a:srgbClr val="456A2C"/>
                </a:solidFill>
                <a:latin typeface="Glacial Indifference"/>
              </a:rPr>
              <a:t>τιμή </a:t>
            </a:r>
            <a:r>
              <a:rPr lang="en-GB" sz="2200" spc="120" dirty="0">
                <a:solidFill>
                  <a:srgbClr val="456A2C"/>
                </a:solidFill>
                <a:latin typeface="Glacial Indifference"/>
              </a:rPr>
              <a:t>R), </a:t>
            </a:r>
            <a:r>
              <a:rPr lang="el-GR" sz="2200" spc="120" dirty="0">
                <a:solidFill>
                  <a:srgbClr val="456A2C"/>
                </a:solidFill>
                <a:latin typeface="Glacial Indifference"/>
              </a:rPr>
              <a:t>Συντελεστής </a:t>
            </a:r>
            <a:r>
              <a:rPr lang="el-GR" sz="2200" spc="120" dirty="0" err="1">
                <a:solidFill>
                  <a:srgbClr val="456A2C"/>
                </a:solidFill>
                <a:latin typeface="Glacial Indifference"/>
              </a:rPr>
              <a:t>θερμοπερατότητας</a:t>
            </a:r>
            <a:r>
              <a:rPr lang="el-GR" sz="2200" spc="120" dirty="0">
                <a:solidFill>
                  <a:srgbClr val="456A2C"/>
                </a:solidFill>
                <a:latin typeface="Glacial Indifference"/>
              </a:rPr>
              <a:t> </a:t>
            </a:r>
            <a:r>
              <a:rPr lang="en-GB" sz="2200" spc="120" dirty="0">
                <a:solidFill>
                  <a:srgbClr val="456A2C"/>
                </a:solidFill>
                <a:latin typeface="Glacial Indifference"/>
              </a:rPr>
              <a:t>(U), </a:t>
            </a:r>
            <a:r>
              <a:rPr lang="el-GR" sz="2200" spc="120" dirty="0">
                <a:solidFill>
                  <a:srgbClr val="456A2C"/>
                </a:solidFill>
                <a:latin typeface="Glacial Indifference"/>
              </a:rPr>
              <a:t>Διαπερατότητα στους υδρατμούς</a:t>
            </a:r>
            <a:r>
              <a:rPr lang="en-GB" sz="2200" spc="120" dirty="0">
                <a:solidFill>
                  <a:srgbClr val="456A2C"/>
                </a:solidFill>
                <a:latin typeface="Glacial Indifference"/>
              </a:rPr>
              <a:t> (</a:t>
            </a:r>
            <a:r>
              <a:rPr lang="en-GB" sz="2200" spc="120" dirty="0" err="1">
                <a:solidFill>
                  <a:srgbClr val="456A2C"/>
                </a:solidFill>
                <a:latin typeface="Glacial Indifference"/>
              </a:rPr>
              <a:t>pv</a:t>
            </a:r>
            <a:r>
              <a:rPr lang="en-GB" sz="2200" spc="120" dirty="0">
                <a:solidFill>
                  <a:srgbClr val="456A2C"/>
                </a:solidFill>
                <a:latin typeface="Glacial Indifference"/>
              </a:rPr>
              <a:t>)</a:t>
            </a:r>
            <a:r>
              <a:rPr lang="el-GR" sz="2200" spc="120" dirty="0">
                <a:solidFill>
                  <a:srgbClr val="456A2C"/>
                </a:solidFill>
                <a:latin typeface="Glacial Indifference"/>
              </a:rPr>
              <a:t> ή</a:t>
            </a:r>
            <a:r>
              <a:rPr lang="en-GB" sz="2200" spc="120" dirty="0">
                <a:solidFill>
                  <a:srgbClr val="456A2C"/>
                </a:solidFill>
                <a:latin typeface="Glacial Indifference"/>
              </a:rPr>
              <a:t> </a:t>
            </a:r>
            <a:r>
              <a:rPr lang="el-GR" sz="2200" spc="120" dirty="0">
                <a:solidFill>
                  <a:srgbClr val="456A2C"/>
                </a:solidFill>
                <a:latin typeface="Glacial Indifference"/>
              </a:rPr>
              <a:t>Αντίσταση κατά των υδρατμών </a:t>
            </a:r>
            <a:r>
              <a:rPr lang="en-GB" sz="2200" spc="120" dirty="0">
                <a:solidFill>
                  <a:srgbClr val="456A2C"/>
                </a:solidFill>
                <a:latin typeface="Glacial Indifference"/>
              </a:rPr>
              <a:t>(</a:t>
            </a:r>
            <a:r>
              <a:rPr lang="en-GB" sz="2200" spc="120" dirty="0" err="1">
                <a:solidFill>
                  <a:srgbClr val="456A2C"/>
                </a:solidFill>
                <a:latin typeface="Glacial Indifference"/>
              </a:rPr>
              <a:t>rv</a:t>
            </a:r>
            <a:r>
              <a:rPr lang="en-GB" sz="2200" spc="120" dirty="0">
                <a:solidFill>
                  <a:srgbClr val="456A2C"/>
                </a:solidFill>
                <a:latin typeface="Glacial Indifference"/>
              </a:rPr>
              <a:t>).</a:t>
            </a:r>
            <a:endParaRPr lang="es-ES" sz="22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433568"/>
            <a:chOff x="0" y="0"/>
            <a:chExt cx="21640800" cy="1911422"/>
          </a:xfrm>
        </p:grpSpPr>
        <p:sp>
          <p:nvSpPr>
            <p:cNvPr id="5" name="TextBox 5"/>
            <p:cNvSpPr txBox="1"/>
            <p:nvPr/>
          </p:nvSpPr>
          <p:spPr>
            <a:xfrm>
              <a:off x="11497147" y="428625"/>
              <a:ext cx="10143653" cy="1482797"/>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150" dirty="0">
                <a:solidFill>
                  <a:srgbClr val="456A2C"/>
                </a:solidFill>
                <a:latin typeface="Glacial Indifference"/>
              </a:endParaRPr>
            </a:p>
            <a:p>
              <a:pPr algn="r">
                <a:lnSpc>
                  <a:spcPts val="2240"/>
                </a:lnSpc>
              </a:pP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r>
                <a:rPr lang="el-GR" sz="1600" dirty="0">
                  <a:solidFill>
                    <a:srgbClr val="456A2C"/>
                  </a:solidFill>
                  <a:latin typeface="Glacial Indifference"/>
                </a:rPr>
                <a:t>.</a:t>
              </a: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08873"/>
            </a:xfrm>
            <a:prstGeom prst="rect">
              <a:avLst/>
            </a:prstGeom>
          </p:spPr>
          <p:txBody>
            <a:bodyPr lIns="0" tIns="0" rIns="0" bIns="0" rtlCol="0" anchor="t">
              <a:spAutoFit/>
            </a:bodyPr>
            <a:lstStyle/>
            <a:p>
              <a:pPr>
                <a:lnSpc>
                  <a:spcPts val="8370"/>
                </a:lnSpc>
              </a:pPr>
              <a:r>
                <a:rPr lang="el-GR" sz="5400" spc="150" dirty="0">
                  <a:solidFill>
                    <a:srgbClr val="FEFFF8"/>
                  </a:solidFill>
                  <a:latin typeface="Glacial Indifference Bold"/>
                </a:rPr>
                <a:t>ΑΡΧΕΣ ΘΕΡΜΙΚΗΣ ΔΙΑΠΕΡΑΤΟΤΗΤΑΣ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11" name="Imagen 10" descr="Imagen que contiene Icono&#10;&#10;Descripción generada automáticamente">
            <a:extLst>
              <a:ext uri="{FF2B5EF4-FFF2-40B4-BE49-F238E27FC236}">
                <a16:creationId xmlns:a16="http://schemas.microsoft.com/office/drawing/2014/main" id="{0645F602-30F5-43D8-B121-DC46D8D0AB7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833297" y="5086247"/>
            <a:ext cx="4775647" cy="43154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1014413"/>
            <a:ext cx="7117851" cy="7856519"/>
            <a:chOff x="0" y="-19050"/>
            <a:chExt cx="9490469" cy="10475363"/>
          </a:xfrm>
        </p:grpSpPr>
        <p:sp>
          <p:nvSpPr>
            <p:cNvPr id="3" name="TextBox 3"/>
            <p:cNvSpPr txBox="1"/>
            <p:nvPr/>
          </p:nvSpPr>
          <p:spPr>
            <a:xfrm>
              <a:off x="0" y="859657"/>
              <a:ext cx="9490469" cy="2318585"/>
            </a:xfrm>
            <a:prstGeom prst="rect">
              <a:avLst/>
            </a:prstGeom>
          </p:spPr>
          <p:txBody>
            <a:bodyPr lIns="0" tIns="0" rIns="0" bIns="0" rtlCol="0" anchor="t">
              <a:spAutoFit/>
            </a:bodyPr>
            <a:lstStyle/>
            <a:p>
              <a:pPr algn="just">
                <a:lnSpc>
                  <a:spcPct val="150000"/>
                </a:lnSpc>
                <a:spcAft>
                  <a:spcPts val="600"/>
                </a:spcAft>
              </a:pPr>
              <a:r>
                <a:rPr lang="el-GR" sz="2400" b="1" spc="120" dirty="0">
                  <a:solidFill>
                    <a:srgbClr val="456A2C"/>
                  </a:solidFill>
                  <a:latin typeface="Glacial Indifference"/>
                </a:rPr>
                <a:t>Η αντίσταση </a:t>
              </a:r>
              <a:r>
                <a:rPr lang="el-GR" sz="2400" b="1" spc="120" dirty="0" err="1">
                  <a:solidFill>
                    <a:srgbClr val="456A2C"/>
                  </a:solidFill>
                  <a:latin typeface="Glacial Indifference"/>
                </a:rPr>
                <a:t>θερμοπερατότητας</a:t>
              </a:r>
              <a:r>
                <a:rPr lang="en-GB" sz="2400" b="1" spc="120" dirty="0">
                  <a:solidFill>
                    <a:srgbClr val="456A2C"/>
                  </a:solidFill>
                  <a:latin typeface="Glacial Indifference"/>
                </a:rPr>
                <a:t> </a:t>
              </a:r>
              <a:r>
                <a:rPr lang="el-GR" sz="2400" dirty="0">
                  <a:solidFill>
                    <a:srgbClr val="456A2C"/>
                  </a:solidFill>
                  <a:latin typeface="Glacial Indifference"/>
                </a:rPr>
                <a:t>είναι το αντίστροφο της τιμής </a:t>
              </a:r>
              <a:r>
                <a:rPr lang="en-US" sz="2400" dirty="0">
                  <a:solidFill>
                    <a:srgbClr val="456A2C"/>
                  </a:solidFill>
                  <a:latin typeface="Glacial Indifference"/>
                </a:rPr>
                <a:t>k</a:t>
              </a:r>
              <a:r>
                <a:rPr lang="el-GR" sz="2400" dirty="0">
                  <a:solidFill>
                    <a:srgbClr val="456A2C"/>
                  </a:solidFill>
                  <a:latin typeface="Glacial Indifference"/>
                </a:rPr>
                <a:t> (1/</a:t>
              </a:r>
              <a:r>
                <a:rPr lang="en-US" sz="2400" dirty="0">
                  <a:solidFill>
                    <a:srgbClr val="456A2C"/>
                  </a:solidFill>
                  <a:latin typeface="Glacial Indifference"/>
                </a:rPr>
                <a:t>k</a:t>
              </a:r>
              <a:r>
                <a:rPr lang="el-GR" sz="2400" dirty="0">
                  <a:solidFill>
                    <a:srgbClr val="456A2C"/>
                  </a:solidFill>
                  <a:latin typeface="Glacial Indifference"/>
                </a:rPr>
                <a:t>).</a:t>
              </a:r>
            </a:p>
            <a:p>
              <a:pPr algn="just">
                <a:lnSpc>
                  <a:spcPct val="150000"/>
                </a:lnSpc>
                <a:spcAft>
                  <a:spcPts val="600"/>
                </a:spcAft>
              </a:pPr>
              <a:endParaRPr lang="es-ES" sz="2400" spc="120" dirty="0">
                <a:solidFill>
                  <a:srgbClr val="456A2C"/>
                </a:solidFill>
                <a:latin typeface="Glacial Indifference"/>
              </a:endParaRPr>
            </a:p>
          </p:txBody>
        </p:sp>
        <p:sp>
          <p:nvSpPr>
            <p:cNvPr id="4" name="TextBox 4"/>
            <p:cNvSpPr txBox="1"/>
            <p:nvPr/>
          </p:nvSpPr>
          <p:spPr>
            <a:xfrm>
              <a:off x="0" y="-19050"/>
              <a:ext cx="9490469" cy="701047"/>
            </a:xfrm>
            <a:prstGeom prst="rect">
              <a:avLst/>
            </a:prstGeom>
          </p:spPr>
          <p:txBody>
            <a:bodyPr lIns="0" tIns="0" rIns="0" bIns="0" rtlCol="0" anchor="t">
              <a:spAutoFit/>
            </a:bodyPr>
            <a:lstStyle/>
            <a:p>
              <a:pPr algn="l">
                <a:lnSpc>
                  <a:spcPts val="4125"/>
                </a:lnSpc>
              </a:pPr>
              <a:r>
                <a:rPr lang="en-US" sz="3300" spc="165" dirty="0">
                  <a:solidFill>
                    <a:srgbClr val="FEFFF8"/>
                  </a:solidFill>
                  <a:latin typeface="Glacial Indifference"/>
                </a:rPr>
                <a:t>SAFETY RULES AND ONS</a:t>
              </a:r>
            </a:p>
          </p:txBody>
        </p:sp>
        <p:sp>
          <p:nvSpPr>
            <p:cNvPr id="5" name="TextBox 5"/>
            <p:cNvSpPr txBox="1"/>
            <p:nvPr/>
          </p:nvSpPr>
          <p:spPr>
            <a:xfrm>
              <a:off x="0" y="2914839"/>
              <a:ext cx="9490469" cy="4017512"/>
            </a:xfrm>
            <a:prstGeom prst="rect">
              <a:avLst/>
            </a:prstGeom>
          </p:spPr>
          <p:txBody>
            <a:bodyPr lIns="0" tIns="0" rIns="0" bIns="0" rtlCol="0" anchor="t">
              <a:spAutoFit/>
            </a:bodyPr>
            <a:lstStyle/>
            <a:p>
              <a:pPr algn="just">
                <a:lnSpc>
                  <a:spcPts val="3359"/>
                </a:lnSpc>
              </a:pPr>
              <a:r>
                <a:rPr lang="el-GR" sz="2400" b="1" spc="120" dirty="0">
                  <a:solidFill>
                    <a:srgbClr val="456A2C"/>
                  </a:solidFill>
                  <a:latin typeface="Glacial Indifference"/>
                </a:rPr>
                <a:t>Η θερμική αντίσταση </a:t>
              </a:r>
              <a:r>
                <a:rPr lang="en-GB" sz="2400" b="1" spc="120" dirty="0">
                  <a:solidFill>
                    <a:srgbClr val="456A2C"/>
                  </a:solidFill>
                  <a:latin typeface="Glacial Indifference"/>
                </a:rPr>
                <a:t>(</a:t>
              </a:r>
              <a:r>
                <a:rPr lang="el-GR" sz="2400" b="1" spc="120" dirty="0">
                  <a:solidFill>
                    <a:srgbClr val="456A2C"/>
                  </a:solidFill>
                  <a:latin typeface="Glacial Indifference"/>
                </a:rPr>
                <a:t>τιμή </a:t>
              </a:r>
              <a:r>
                <a:rPr lang="en-GB" sz="2400" b="1" spc="120" dirty="0">
                  <a:solidFill>
                    <a:srgbClr val="456A2C"/>
                  </a:solidFill>
                  <a:latin typeface="Glacial Indifference"/>
                </a:rPr>
                <a:t>R) </a:t>
              </a:r>
              <a:r>
                <a:rPr lang="el-GR" sz="2400" dirty="0">
                  <a:solidFill>
                    <a:srgbClr val="456A2C"/>
                  </a:solidFill>
                  <a:latin typeface="Glacial Indifference"/>
                </a:rPr>
                <a:t>είναι η αντίστροφη τιμή του λ (1/λ) και χρησιμοποιείται για τον υπολογισμό της θερμικής αντίστασης οποιουδήποτε υλικού ή σύνθετου υλικού. Η τιμή R μπορεί να οριστεί με απλούς όρους ως η αντίσταση που έχει οποιοδήποτε συγκεκριμένο υλικό στη ροή θερμότητας. </a:t>
              </a:r>
              <a:endParaRPr lang="en-US" sz="2400" spc="120" dirty="0">
                <a:solidFill>
                  <a:srgbClr val="456A2C"/>
                </a:solidFill>
                <a:latin typeface="Glacial Indifference"/>
              </a:endParaRPr>
            </a:p>
          </p:txBody>
        </p:sp>
        <p:sp>
          <p:nvSpPr>
            <p:cNvPr id="7" name="TextBox 7"/>
            <p:cNvSpPr txBox="1"/>
            <p:nvPr/>
          </p:nvSpPr>
          <p:spPr>
            <a:xfrm>
              <a:off x="0" y="7020157"/>
              <a:ext cx="9490469" cy="3436156"/>
            </a:xfrm>
            <a:prstGeom prst="rect">
              <a:avLst/>
            </a:prstGeom>
          </p:spPr>
          <p:txBody>
            <a:bodyPr lIns="0" tIns="0" rIns="0" bIns="0" rtlCol="0" anchor="t">
              <a:spAutoFit/>
            </a:bodyPr>
            <a:lstStyle/>
            <a:p>
              <a:pPr algn="just">
                <a:lnSpc>
                  <a:spcPts val="3359"/>
                </a:lnSpc>
              </a:pPr>
              <a:r>
                <a:rPr lang="el-GR" sz="2400" b="1" spc="120" dirty="0">
                  <a:solidFill>
                    <a:srgbClr val="456A2C"/>
                  </a:solidFill>
                  <a:latin typeface="Glacial Indifference"/>
                </a:rPr>
                <a:t>Ο συντελεστής </a:t>
              </a:r>
              <a:r>
                <a:rPr lang="el-GR" sz="2400" b="1" spc="120" dirty="0" err="1">
                  <a:solidFill>
                    <a:srgbClr val="456A2C"/>
                  </a:solidFill>
                  <a:latin typeface="Glacial Indifference"/>
                </a:rPr>
                <a:t>θερμοπερατότητας</a:t>
              </a:r>
              <a:r>
                <a:rPr lang="el-GR" sz="2400" b="1" spc="120" dirty="0">
                  <a:solidFill>
                    <a:srgbClr val="456A2C"/>
                  </a:solidFill>
                  <a:latin typeface="Glacial Indifference"/>
                </a:rPr>
                <a:t> </a:t>
              </a:r>
              <a:r>
                <a:rPr lang="en-GB" sz="2400" b="1" spc="120" dirty="0">
                  <a:solidFill>
                    <a:srgbClr val="456A2C"/>
                  </a:solidFill>
                  <a:latin typeface="Glacial Indifference"/>
                </a:rPr>
                <a:t>(U) </a:t>
              </a:r>
              <a:r>
                <a:rPr lang="el-GR" sz="2400" dirty="0">
                  <a:solidFill>
                    <a:srgbClr val="456A2C"/>
                  </a:solidFill>
                  <a:latin typeface="Glacial Indifference"/>
                </a:rPr>
                <a:t>καθορίζει τον ολικό συντελεστή </a:t>
              </a:r>
              <a:r>
                <a:rPr lang="el-GR" sz="2400" dirty="0" err="1">
                  <a:solidFill>
                    <a:srgbClr val="456A2C"/>
                  </a:solidFill>
                  <a:latin typeface="Glacial Indifference"/>
                </a:rPr>
                <a:t>θερμοπερατότητας</a:t>
              </a:r>
              <a:r>
                <a:rPr lang="el-GR" sz="2400" dirty="0">
                  <a:solidFill>
                    <a:srgbClr val="456A2C"/>
                  </a:solidFill>
                  <a:latin typeface="Glacial Indifference"/>
                </a:rPr>
                <a:t> για οποιοδήποτε τμήμα υλικού ή σύνθετου υλικού. Είναι αντιστρόφως ανάλογος της τιμής της Ολικής Θερμικής Αντίστασης (</a:t>
              </a:r>
              <a:r>
                <a:rPr lang="en-US" sz="2400" dirty="0">
                  <a:solidFill>
                    <a:srgbClr val="456A2C"/>
                  </a:solidFill>
                  <a:latin typeface="Glacial Indifference"/>
                </a:rPr>
                <a:t>R</a:t>
              </a:r>
              <a:r>
                <a:rPr lang="en-US" sz="2400" baseline="-25000" dirty="0">
                  <a:solidFill>
                    <a:srgbClr val="456A2C"/>
                  </a:solidFill>
                  <a:latin typeface="Glacial Indifference"/>
                </a:rPr>
                <a:t>T</a:t>
              </a:r>
              <a:r>
                <a:rPr lang="el-GR" sz="2400" dirty="0">
                  <a:solidFill>
                    <a:srgbClr val="456A2C"/>
                  </a:solidFill>
                  <a:latin typeface="Glacial Indifference"/>
                </a:rPr>
                <a:t>) ενός δεδομένου διαλύματος τοιχώματος.</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64071"/>
            </a:xfrm>
            <a:prstGeom prst="rect">
              <a:avLst/>
            </a:prstGeom>
            <a:grpFill/>
          </p:spPr>
          <p:txBody>
            <a:bodyPr lIns="0" tIns="0" rIns="0" bIns="0" rtlCol="0" anchor="t">
              <a:spAutoFit/>
            </a:bodyPr>
            <a:lstStyle/>
            <a:p>
              <a:pPr algn="l">
                <a:lnSpc>
                  <a:spcPts val="8370"/>
                </a:lnSpc>
              </a:pPr>
              <a:r>
                <a:rPr lang="el-GR" sz="6200" b="1" spc="310" dirty="0">
                  <a:solidFill>
                    <a:srgbClr val="FEFFF8"/>
                  </a:solidFill>
                  <a:latin typeface="League Spartan"/>
                </a:rPr>
                <a:t>Έννοιες</a:t>
              </a:r>
              <a:endParaRPr lang="en-US" sz="62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162300"/>
            <a:ext cx="7117851" cy="5904000"/>
            <a:chOff x="0" y="603192"/>
            <a:chExt cx="9490469" cy="6283997"/>
          </a:xfrm>
        </p:grpSpPr>
        <p:sp>
          <p:nvSpPr>
            <p:cNvPr id="16" name="TextBox 3">
              <a:extLst>
                <a:ext uri="{FF2B5EF4-FFF2-40B4-BE49-F238E27FC236}">
                  <a16:creationId xmlns:a16="http://schemas.microsoft.com/office/drawing/2014/main" id="{8251BD57-DF4A-4786-9DA0-D4F84A416FEC}"/>
                </a:ext>
              </a:extLst>
            </p:cNvPr>
            <p:cNvSpPr txBox="1"/>
            <p:nvPr/>
          </p:nvSpPr>
          <p:spPr>
            <a:xfrm>
              <a:off x="0" y="603192"/>
              <a:ext cx="9490469" cy="1856320"/>
            </a:xfrm>
            <a:prstGeom prst="rect">
              <a:avLst/>
            </a:prstGeom>
          </p:spPr>
          <p:txBody>
            <a:bodyPr lIns="0" tIns="0" rIns="0" bIns="0" rtlCol="0" anchor="t">
              <a:spAutoFit/>
            </a:bodyPr>
            <a:lstStyle/>
            <a:p>
              <a:pPr algn="just">
                <a:lnSpc>
                  <a:spcPts val="3359"/>
                </a:lnSpc>
              </a:pPr>
              <a:r>
                <a:rPr lang="el-GR" sz="2400" b="1" spc="120" dirty="0">
                  <a:solidFill>
                    <a:srgbClr val="456A2C"/>
                  </a:solidFill>
                  <a:latin typeface="Glacial Indifference"/>
                </a:rPr>
                <a:t>Θερμική ενέργεια</a:t>
              </a:r>
              <a:r>
                <a:rPr lang="el-GR" sz="2400" dirty="0"/>
                <a:t> </a:t>
              </a:r>
              <a:r>
                <a:rPr lang="el-GR" sz="2400" dirty="0">
                  <a:solidFill>
                    <a:srgbClr val="456A2C"/>
                  </a:solidFill>
                  <a:latin typeface="Glacial Indifference"/>
                </a:rPr>
                <a:t>είναι η ποσότητα θερμότητας (ενέργειας) που απαιτείται για την αύξηση της θερμοκρασίας ενός κιλού νερού κατά έναν βαθμό Κελσίου (° C)</a:t>
              </a:r>
              <a:r>
                <a:rPr lang="en-GB" sz="2400" spc="120" dirty="0">
                  <a:solidFill>
                    <a:srgbClr val="456A2C"/>
                  </a:solidFill>
                  <a:latin typeface="Glacial Indifference"/>
                </a:rPr>
                <a:t>. </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2784480"/>
            </a:xfrm>
            <a:prstGeom prst="rect">
              <a:avLst/>
            </a:prstGeom>
          </p:spPr>
          <p:txBody>
            <a:bodyPr lIns="0" tIns="0" rIns="0" bIns="0" rtlCol="0" anchor="t">
              <a:spAutoFit/>
            </a:bodyPr>
            <a:lstStyle/>
            <a:p>
              <a:pPr algn="just">
                <a:lnSpc>
                  <a:spcPts val="3359"/>
                </a:lnSpc>
              </a:pPr>
              <a:r>
                <a:rPr lang="el-GR" sz="2400" b="1" spc="120" dirty="0">
                  <a:solidFill>
                    <a:srgbClr val="456A2C"/>
                  </a:solidFill>
                  <a:latin typeface="Glacial Indifference"/>
                </a:rPr>
                <a:t>Συντελεστής θερμικής αγωγιμότητας «</a:t>
              </a:r>
              <a:r>
                <a:rPr lang="en-GB" sz="2400" b="1" spc="120" dirty="0">
                  <a:solidFill>
                    <a:srgbClr val="456A2C"/>
                  </a:solidFill>
                  <a:latin typeface="Glacial Indifference"/>
                </a:rPr>
                <a:t>λ</a:t>
              </a:r>
              <a:r>
                <a:rPr lang="el-GR" sz="2400" b="1" spc="120" dirty="0">
                  <a:solidFill>
                    <a:srgbClr val="456A2C"/>
                  </a:solidFill>
                  <a:latin typeface="Glacial Indifference"/>
                </a:rPr>
                <a:t>»</a:t>
              </a:r>
              <a:r>
                <a:rPr lang="en-US" sz="2400" spc="120" dirty="0">
                  <a:solidFill>
                    <a:srgbClr val="456A2C"/>
                  </a:solidFill>
                  <a:latin typeface="Glacial Indifference"/>
                </a:rPr>
                <a:t> </a:t>
              </a:r>
              <a:r>
                <a:rPr lang="el-GR" sz="2400" dirty="0"/>
                <a:t> </a:t>
              </a:r>
              <a:r>
                <a:rPr lang="el-GR" sz="2400" dirty="0">
                  <a:solidFill>
                    <a:srgbClr val="456A2C"/>
                  </a:solidFill>
                  <a:latin typeface="Glacial Indifference"/>
                </a:rPr>
                <a:t>ορίζεται ως η ποσότητα θερμότητας (σε </a:t>
              </a:r>
              <a:r>
                <a:rPr lang="el-GR" sz="2400" dirty="0" err="1">
                  <a:solidFill>
                    <a:srgbClr val="456A2C"/>
                  </a:solidFill>
                  <a:latin typeface="Glacial Indifference"/>
                </a:rPr>
                <a:t>kcal</a:t>
              </a:r>
              <a:r>
                <a:rPr lang="el-GR" sz="2400" dirty="0">
                  <a:solidFill>
                    <a:srgbClr val="456A2C"/>
                  </a:solidFill>
                  <a:latin typeface="Glacial Indifference"/>
                </a:rPr>
                <a:t>) που μεταφέρεται σε μία ώρα μέσω 1 m</a:t>
              </a:r>
              <a:r>
                <a:rPr lang="el-GR" sz="2400" baseline="30000" dirty="0">
                  <a:solidFill>
                    <a:srgbClr val="456A2C"/>
                  </a:solidFill>
                  <a:latin typeface="Glacial Indifference"/>
                </a:rPr>
                <a:t>2</a:t>
              </a:r>
              <a:r>
                <a:rPr lang="el-GR" sz="2400" dirty="0">
                  <a:solidFill>
                    <a:srgbClr val="456A2C"/>
                  </a:solidFill>
                  <a:latin typeface="Glacial Indifference"/>
                </a:rPr>
                <a:t> του υλικού, με πάχος 1 m, όταν η θερμοκρασία πέφτει μέσω του υλικού υπό συνθήκες σταθερής ροής θερμότητας κατά 1 °C.</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8"/>
              <a:ext cx="9490469" cy="1392240"/>
            </a:xfrm>
            <a:prstGeom prst="rect">
              <a:avLst/>
            </a:prstGeom>
          </p:spPr>
          <p:txBody>
            <a:bodyPr lIns="0" tIns="0" rIns="0" bIns="0" rtlCol="0" anchor="t">
              <a:spAutoFit/>
            </a:bodyPr>
            <a:lstStyle/>
            <a:p>
              <a:pPr algn="just">
                <a:lnSpc>
                  <a:spcPts val="3359"/>
                </a:lnSpc>
              </a:pPr>
              <a:r>
                <a:rPr lang="el-GR" sz="2400" b="1" spc="120" dirty="0">
                  <a:solidFill>
                    <a:srgbClr val="456A2C"/>
                  </a:solidFill>
                  <a:latin typeface="Glacial Indifference"/>
                </a:rPr>
                <a:t>Θερμική αγωγιμότητα</a:t>
              </a:r>
              <a:r>
                <a:rPr lang="es-ES" sz="2400" b="1" spc="120" dirty="0">
                  <a:solidFill>
                    <a:srgbClr val="456A2C"/>
                  </a:solidFill>
                  <a:latin typeface="Glacial Indifference"/>
                </a:rPr>
                <a:t> (k) or (</a:t>
              </a:r>
              <a:r>
                <a:rPr lang="en-US" sz="2400" b="1" spc="120" dirty="0">
                  <a:solidFill>
                    <a:srgbClr val="456A2C"/>
                  </a:solidFill>
                  <a:latin typeface="Glacial Indifference"/>
                </a:rPr>
                <a:t>λ</a:t>
              </a:r>
              <a:r>
                <a:rPr lang="es-ES" sz="2400" b="1" spc="120" dirty="0">
                  <a:solidFill>
                    <a:srgbClr val="456A2C"/>
                  </a:solidFill>
                  <a:latin typeface="Glacial Indifference"/>
                </a:rPr>
                <a:t>)</a:t>
              </a:r>
              <a:r>
                <a:rPr lang="es-ES" sz="2400" spc="120" dirty="0">
                  <a:solidFill>
                    <a:srgbClr val="456A2C"/>
                  </a:solidFill>
                  <a:latin typeface="Glacial Indifference"/>
                </a:rPr>
                <a:t> </a:t>
              </a:r>
              <a:r>
                <a:rPr lang="el-GR" sz="2400" dirty="0">
                  <a:solidFill>
                    <a:srgbClr val="456A2C"/>
                  </a:solidFill>
                  <a:latin typeface="Glacial Indifference"/>
                </a:rPr>
                <a:t>είναι μια μέτρηση της ικανότητας ενός υλικού να μεταφέρει θερμότητα μέσω της μάζας του.</a:t>
              </a:r>
              <a:endParaRPr lang="en-U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C17309EA-4BE5-4815-9F3F-18D48FFEB5CC}"/>
              </a:ext>
            </a:extLst>
          </p:cNvPr>
          <p:cNvSpPr txBox="1"/>
          <p:nvPr/>
        </p:nvSpPr>
        <p:spPr>
          <a:xfrm>
            <a:off x="9651560" y="9574054"/>
            <a:ext cx="7607740" cy="829971"/>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150" dirty="0">
              <a:solidFill>
                <a:srgbClr val="456A2C"/>
              </a:solidFill>
              <a:latin typeface="Glacial Indifference"/>
            </a:endParaRPr>
          </a:p>
          <a:p>
            <a:pPr algn="r">
              <a:lnSpc>
                <a:spcPts val="2240"/>
              </a:lnSpc>
            </a:pPr>
            <a:r>
              <a:rPr lang="en-GB" sz="1600" spc="80" dirty="0">
                <a:solidFill>
                  <a:srgbClr val="456A2C"/>
                </a:solidFill>
                <a:latin typeface="Glacial Indifference"/>
              </a:rPr>
              <a:t>.</a:t>
            </a:r>
            <a:endParaRPr lang="es-ES" sz="1600" spc="80" dirty="0">
              <a:solidFill>
                <a:srgbClr val="456A2C"/>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38100"/>
            <a:ext cx="7114272" cy="11244104"/>
          </a:xfrm>
          <a:prstGeom prst="rect">
            <a:avLst/>
          </a:prstGeom>
        </p:spPr>
        <p:txBody>
          <a:bodyPr lIns="0" tIns="0" rIns="0" bIns="0" rtlCol="0" anchor="t">
            <a:spAutoFit/>
          </a:bodyPr>
          <a:lstStyle/>
          <a:p>
            <a:pPr algn="just">
              <a:lnSpc>
                <a:spcPts val="3359"/>
              </a:lnSpc>
              <a:spcAft>
                <a:spcPts val="600"/>
              </a:spcAft>
            </a:pPr>
            <a:r>
              <a:rPr lang="el-GR" sz="2400" dirty="0">
                <a:solidFill>
                  <a:srgbClr val="456A2C"/>
                </a:solidFill>
                <a:latin typeface="Glacial Indifference"/>
              </a:rPr>
              <a:t>Ο έλεγχος της </a:t>
            </a:r>
            <a:r>
              <a:rPr lang="el-GR" sz="2400" dirty="0" err="1">
                <a:solidFill>
                  <a:srgbClr val="456A2C"/>
                </a:solidFill>
                <a:latin typeface="Glacial Indifference"/>
              </a:rPr>
              <a:t>θερμοπερατότητας</a:t>
            </a:r>
            <a:r>
              <a:rPr lang="el-GR" sz="2400" dirty="0">
                <a:solidFill>
                  <a:srgbClr val="456A2C"/>
                </a:solidFill>
                <a:latin typeface="Glacial Indifference"/>
              </a:rPr>
              <a:t> των υλικών που έχουν επιλεχθεί για το έργο είναι ζωτικής σημασίας, προκειμένου να διασφαλιστεί η ελάχιστη απώλεια θερμότητας μέσω των κλεισιμάτων των κτηρίων.</a:t>
            </a:r>
          </a:p>
          <a:p>
            <a:pPr algn="just"/>
            <a:r>
              <a:rPr lang="el-GR" sz="2400" dirty="0">
                <a:solidFill>
                  <a:srgbClr val="456A2C"/>
                </a:solidFill>
                <a:latin typeface="Glacial Indifference"/>
              </a:rPr>
              <a:t>Η θερμική μόνωση ορίζεται ως η μείωση της μετάδοσης θερμότητας (μεταφορά θερμικής ενέργειας μεταξύ αντικειμένων διαφορετικής θερμοκρασίας) μεταξύ αντικειμένων που βρίσκονται σε θερμική επαφή.</a:t>
            </a:r>
          </a:p>
          <a:p>
            <a:pPr algn="just"/>
            <a:endParaRPr lang="el-GR" sz="2400" dirty="0">
              <a:solidFill>
                <a:srgbClr val="456A2C"/>
              </a:solidFill>
              <a:latin typeface="Glacial Indifference"/>
            </a:endParaRPr>
          </a:p>
          <a:p>
            <a:pPr algn="just">
              <a:lnSpc>
                <a:spcPts val="3359"/>
              </a:lnSpc>
              <a:spcAft>
                <a:spcPts val="600"/>
              </a:spcAft>
            </a:pPr>
            <a:r>
              <a:rPr lang="el-GR" sz="2400" dirty="0">
                <a:solidFill>
                  <a:srgbClr val="456A2C"/>
                </a:solidFill>
                <a:latin typeface="Glacial Indifference"/>
              </a:rPr>
              <a:t>Για τον λόγο αυτό, εκτός από τη χρήση του καλύτερου κατασκευαστικού συστήματος, η επιλογή της κατάλληλης μόνωσης και η κατάλληλη διάταξή της αποτελούν κάποια από τα πιο σημαντικά θέματα για την επίτευξη χαμηλότερων απωλειών θερμότητας.</a:t>
            </a:r>
          </a:p>
          <a:p>
            <a:pPr algn="just">
              <a:lnSpc>
                <a:spcPts val="3359"/>
              </a:lnSpc>
              <a:spcAft>
                <a:spcPts val="600"/>
              </a:spcAft>
            </a:pPr>
            <a:endParaRPr lang="el-GR" sz="2400" dirty="0">
              <a:solidFill>
                <a:srgbClr val="456A2C"/>
              </a:solidFill>
              <a:latin typeface="Glacial Indifference"/>
            </a:endParaRPr>
          </a:p>
          <a:p>
            <a:pPr algn="just">
              <a:lnSpc>
                <a:spcPts val="3359"/>
              </a:lnSpc>
              <a:spcAft>
                <a:spcPts val="600"/>
              </a:spcAft>
            </a:pPr>
            <a:r>
              <a:rPr lang="el-GR" sz="2400" dirty="0">
                <a:solidFill>
                  <a:srgbClr val="456A2C"/>
                </a:solidFill>
                <a:latin typeface="Glacial Indifference"/>
              </a:rPr>
              <a:t>Όλα τα μονωτικά υλικά μπορούν να διαχωριστούν σε δύο ομάδες: στα οργανικά και στα ανόργανα υλικά. Τα ανόργανα υλικά είναι αυτά που χρησιμοποιούνται πιο πολύ, ενώ τα οργανικά είναι πιο φιλικά προς το περιβάλλον.</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51440"/>
            <a:chOff x="0" y="0"/>
            <a:chExt cx="21640800" cy="1535252"/>
          </a:xfrm>
        </p:grpSpPr>
        <p:sp>
          <p:nvSpPr>
            <p:cNvPr id="5" name="TextBox 5"/>
            <p:cNvSpPr txBox="1"/>
            <p:nvPr/>
          </p:nvSpPr>
          <p:spPr>
            <a:xfrm>
              <a:off x="11497147" y="428625"/>
              <a:ext cx="10143653" cy="1106627"/>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a:t>
              </a: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150" dirty="0">
                <a:solidFill>
                  <a:srgbClr val="456A2C"/>
                </a:solidFill>
                <a:latin typeface="Glacial Indifference"/>
              </a:endParaRPr>
            </a:p>
            <a:p>
              <a:pPr algn="r">
                <a:lnSpc>
                  <a:spcPts val="2240"/>
                </a:lnSpc>
              </a:pPr>
              <a:r>
                <a:rPr lang="en-GB" sz="1600" spc="80" dirty="0">
                  <a:solidFill>
                    <a:srgbClr val="456A2C"/>
                  </a:solidFill>
                  <a:latin typeface="Glacial Indifference"/>
                </a:rPr>
                <a:t>.</a:t>
              </a:r>
              <a:endParaRPr lang="es-E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08873"/>
            </a:xfrm>
            <a:prstGeom prst="rect">
              <a:avLst/>
            </a:prstGeom>
          </p:spPr>
          <p:txBody>
            <a:bodyPr lIns="0" tIns="0" rIns="0" bIns="0" rtlCol="0" anchor="t">
              <a:spAutoFit/>
            </a:bodyPr>
            <a:lstStyle/>
            <a:p>
              <a:pPr>
                <a:lnSpc>
                  <a:spcPts val="8370"/>
                </a:lnSpc>
              </a:pPr>
              <a:r>
                <a:rPr lang="el-GR" sz="5400" spc="150" dirty="0">
                  <a:solidFill>
                    <a:srgbClr val="FEFFF8"/>
                  </a:solidFill>
                  <a:latin typeface="Glacial Indifference Bold"/>
                </a:rPr>
                <a:t>ΥΛΙΚΑ ΘΕΡΜΙΚΗΣ ΜΟΝΩΣΗΣ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0009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912591"/>
            <a:ext cx="7117851" cy="6747779"/>
            <a:chOff x="0" y="-154812"/>
            <a:chExt cx="9490469" cy="8997040"/>
          </a:xfrm>
        </p:grpSpPr>
        <p:sp>
          <p:nvSpPr>
            <p:cNvPr id="5" name="TextBox 5"/>
            <p:cNvSpPr txBox="1"/>
            <p:nvPr/>
          </p:nvSpPr>
          <p:spPr>
            <a:xfrm>
              <a:off x="0" y="-154812"/>
              <a:ext cx="9490469" cy="581356"/>
            </a:xfrm>
            <a:prstGeom prst="rect">
              <a:avLst/>
            </a:prstGeom>
          </p:spPr>
          <p:txBody>
            <a:bodyPr lIns="0" tIns="0" rIns="0" bIns="0" rtlCol="0" anchor="t">
              <a:spAutoFit/>
            </a:bodyPr>
            <a:lstStyle/>
            <a:p>
              <a:pPr>
                <a:lnSpc>
                  <a:spcPts val="3359"/>
                </a:lnSpc>
              </a:pPr>
              <a:r>
                <a:rPr lang="el-GR" sz="2400" spc="120" dirty="0">
                  <a:solidFill>
                    <a:srgbClr val="456A2C"/>
                  </a:solidFill>
                  <a:latin typeface="Glacial Indifference"/>
                </a:rPr>
                <a:t>Ίνες κυτταρίνης</a:t>
              </a:r>
              <a:r>
                <a:rPr lang="en-GB" sz="2400" spc="120" dirty="0">
                  <a:solidFill>
                    <a:srgbClr val="456A2C"/>
                  </a:solidFill>
                  <a:latin typeface="Glacial Indifference"/>
                </a:rPr>
                <a:t> / </a:t>
              </a:r>
              <a:r>
                <a:rPr lang="el-GR" sz="2400" spc="120" dirty="0">
                  <a:solidFill>
                    <a:srgbClr val="456A2C"/>
                  </a:solidFill>
                  <a:latin typeface="Glacial Indifference"/>
                </a:rPr>
                <a:t>χαρτιού</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2E741294-59A7-4235-A19D-769F89FF5FBD}"/>
                </a:ext>
              </a:extLst>
            </p:cNvPr>
            <p:cNvSpPr txBox="1"/>
            <p:nvPr/>
          </p:nvSpPr>
          <p:spPr>
            <a:xfrm>
              <a:off x="0" y="2755637"/>
              <a:ext cx="9490469" cy="538609"/>
            </a:xfrm>
            <a:prstGeom prst="rect">
              <a:avLst/>
            </a:prstGeom>
          </p:spPr>
          <p:txBody>
            <a:bodyPr lIns="0" tIns="0" rIns="0" bIns="0" rtlCol="0" anchor="t">
              <a:spAutoFit/>
            </a:bodyPr>
            <a:lstStyle/>
            <a:p>
              <a:pPr>
                <a:lnSpc>
                  <a:spcPts val="3359"/>
                </a:lnSpc>
              </a:pPr>
              <a:r>
                <a:rPr lang="el-GR" sz="2400" spc="120" dirty="0">
                  <a:solidFill>
                    <a:srgbClr val="456A2C"/>
                  </a:solidFill>
                  <a:latin typeface="Glacial Indifference"/>
                </a:rPr>
                <a:t>Μαλλί προβάτου</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A88E0ADE-BDA9-40CD-A1D2-8E35DD7812C0}"/>
                </a:ext>
              </a:extLst>
            </p:cNvPr>
            <p:cNvSpPr txBox="1"/>
            <p:nvPr/>
          </p:nvSpPr>
          <p:spPr>
            <a:xfrm>
              <a:off x="0" y="5549150"/>
              <a:ext cx="9490469" cy="538609"/>
            </a:xfrm>
            <a:prstGeom prst="rect">
              <a:avLst/>
            </a:prstGeom>
          </p:spPr>
          <p:txBody>
            <a:bodyPr lIns="0" tIns="0" rIns="0" bIns="0" rtlCol="0" anchor="t">
              <a:spAutoFit/>
            </a:bodyPr>
            <a:lstStyle/>
            <a:p>
              <a:pPr>
                <a:lnSpc>
                  <a:spcPts val="3359"/>
                </a:lnSpc>
              </a:pPr>
              <a:r>
                <a:rPr lang="el-GR" sz="2400" spc="120" dirty="0">
                  <a:solidFill>
                    <a:srgbClr val="456A2C"/>
                  </a:solidFill>
                  <a:latin typeface="Glacial Indifference"/>
                </a:rPr>
                <a:t>Φυσικός φελλός</a:t>
              </a:r>
              <a:endParaRPr lang="en-US" sz="2400" spc="120" dirty="0">
                <a:solidFill>
                  <a:srgbClr val="456A2C"/>
                </a:solidFill>
                <a:latin typeface="Glacial Indifference"/>
              </a:endParaRPr>
            </a:p>
          </p:txBody>
        </p:sp>
        <p:sp>
          <p:nvSpPr>
            <p:cNvPr id="25" name="TextBox 5">
              <a:extLst>
                <a:ext uri="{FF2B5EF4-FFF2-40B4-BE49-F238E27FC236}">
                  <a16:creationId xmlns:a16="http://schemas.microsoft.com/office/drawing/2014/main" id="{EFDD2AD5-357A-487B-BA6F-33AF6DF72C86}"/>
                </a:ext>
              </a:extLst>
            </p:cNvPr>
            <p:cNvSpPr txBox="1"/>
            <p:nvPr/>
          </p:nvSpPr>
          <p:spPr>
            <a:xfrm>
              <a:off x="0" y="8303619"/>
              <a:ext cx="9490469" cy="538609"/>
            </a:xfrm>
            <a:prstGeom prst="rect">
              <a:avLst/>
            </a:prstGeom>
          </p:spPr>
          <p:txBody>
            <a:bodyPr lIns="0" tIns="0" rIns="0" bIns="0" rtlCol="0" anchor="t">
              <a:spAutoFit/>
            </a:bodyPr>
            <a:lstStyle/>
            <a:p>
              <a:pPr>
                <a:lnSpc>
                  <a:spcPts val="3359"/>
                </a:lnSpc>
              </a:pPr>
              <a:r>
                <a:rPr lang="el-GR" sz="2400" spc="120" dirty="0">
                  <a:solidFill>
                    <a:srgbClr val="456A2C"/>
                  </a:solidFill>
                  <a:latin typeface="Glacial Indifference"/>
                </a:rPr>
                <a:t>Μόνωση με κάνναβη</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457201" y="945831"/>
              <a:ext cx="10363200" cy="3528142"/>
            </a:xfrm>
            <a:prstGeom prst="rect">
              <a:avLst/>
            </a:prstGeom>
            <a:grpFill/>
          </p:spPr>
          <p:txBody>
            <a:bodyPr wrap="square" lIns="0" tIns="0" rIns="0" bIns="0" rtlCol="0" anchor="t">
              <a:spAutoFit/>
            </a:bodyPr>
            <a:lstStyle/>
            <a:p>
              <a:pPr algn="l">
                <a:lnSpc>
                  <a:spcPts val="8370"/>
                </a:lnSpc>
              </a:pPr>
              <a:r>
                <a:rPr lang="el-GR" sz="5800" b="1" spc="310" dirty="0">
                  <a:solidFill>
                    <a:srgbClr val="FEFFF8"/>
                  </a:solidFill>
                  <a:latin typeface="League Spartan"/>
                </a:rPr>
                <a:t>Φυσικά μονωτικά υλικά</a:t>
              </a:r>
              <a:endParaRPr lang="en-US" sz="58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3443973"/>
            <a:chOff x="0" y="859658"/>
            <a:chExt cx="9490469" cy="3665636"/>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784480"/>
            </a:xfrm>
            <a:prstGeom prst="rect">
              <a:avLst/>
            </a:prstGeom>
          </p:spPr>
          <p:txBody>
            <a:bodyPr lIns="0" tIns="0" rIns="0" bIns="0" rtlCol="0" anchor="t">
              <a:spAutoFit/>
            </a:bodyPr>
            <a:lstStyle/>
            <a:p>
              <a:pPr algn="just">
                <a:lnSpc>
                  <a:spcPts val="3359"/>
                </a:lnSpc>
                <a:spcAft>
                  <a:spcPts val="600"/>
                </a:spcAft>
              </a:pPr>
              <a:r>
                <a:rPr lang="el-GR" sz="2400" dirty="0">
                  <a:solidFill>
                    <a:srgbClr val="456A2C"/>
                  </a:solidFill>
                  <a:latin typeface="Glacial Indifference"/>
                </a:rPr>
                <a:t>Μερικά από τα πιο φιλικά προς το περιβάλλον υλικά με τόσο καλές μονωτικές ιδιότητες, όσο και των πιο συχνά χρησιμοποιούμενων υλικών είναι η κυτταρίνη, το φυσικό μαλλί προβάτου, οι ίνες ξύλου ή ακόμη και ο φυσικός φελλός. Αυτές οι μονώσεις γίνονται δημοφιλείς λόγω των καλών ιδιοτήτων τους:</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8"/>
              <a:ext cx="9490469" cy="422586"/>
            </a:xfrm>
            <a:prstGeom prst="rect">
              <a:avLst/>
            </a:prstGeom>
          </p:spPr>
          <p:txBody>
            <a:bodyPr lIns="0" tIns="0" rIns="0" bIns="0" rtlCol="0" anchor="t">
              <a:spAutoFit/>
            </a:bodyPr>
            <a:lstStyle/>
            <a:p>
              <a:pPr>
                <a:lnSpc>
                  <a:spcPts val="3359"/>
                </a:lnSpc>
              </a:pPr>
              <a:r>
                <a:rPr lang="el-GR" sz="2400" spc="120" dirty="0">
                  <a:solidFill>
                    <a:srgbClr val="456A2C"/>
                  </a:solidFill>
                  <a:latin typeface="Glacial Indifference"/>
                </a:rPr>
                <a:t>Μόνωση από ίνες ξύλου.</a:t>
              </a:r>
              <a:endParaRPr lang="en-GB"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pic>
        <p:nvPicPr>
          <p:cNvPr id="8" name="Imagen 7" descr="Un sándwich partido a la mitad&#10;&#10;Descripción generada automáticamente">
            <a:extLst>
              <a:ext uri="{FF2B5EF4-FFF2-40B4-BE49-F238E27FC236}">
                <a16:creationId xmlns:a16="http://schemas.microsoft.com/office/drawing/2014/main" id="{8B727AFF-4B60-41C8-9BF1-9343E8D6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45" y="6438900"/>
            <a:ext cx="3016907" cy="2386727"/>
          </a:xfrm>
          <a:prstGeom prst="rect">
            <a:avLst/>
          </a:prstGeom>
        </p:spPr>
      </p:pic>
      <p:pic>
        <p:nvPicPr>
          <p:cNvPr id="17" name="Imagen 16" descr="Imagen en blanco y negro&#10;&#10;Descripción generada automáticamente con confianza media">
            <a:extLst>
              <a:ext uri="{FF2B5EF4-FFF2-40B4-BE49-F238E27FC236}">
                <a16:creationId xmlns:a16="http://schemas.microsoft.com/office/drawing/2014/main" id="{CB0708EF-3ADC-49C7-A856-77AD1DF077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8290" y="772400"/>
            <a:ext cx="3626150" cy="2251636"/>
          </a:xfrm>
          <a:prstGeom prst="rect">
            <a:avLst/>
          </a:prstGeom>
        </p:spPr>
      </p:pic>
      <p:pic>
        <p:nvPicPr>
          <p:cNvPr id="21" name="Imagen 20" descr="Imagen que contiene tabla, alimentos, comida, sándwich&#10;&#10;Descripción generada automáticamente">
            <a:extLst>
              <a:ext uri="{FF2B5EF4-FFF2-40B4-BE49-F238E27FC236}">
                <a16:creationId xmlns:a16="http://schemas.microsoft.com/office/drawing/2014/main" id="{FEAA4480-68E6-4BE3-8E0A-6FD64BCC5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8251" y="2911975"/>
            <a:ext cx="2939078" cy="2325155"/>
          </a:xfrm>
          <a:prstGeom prst="rect">
            <a:avLst/>
          </a:prstGeom>
        </p:spPr>
      </p:pic>
      <p:pic>
        <p:nvPicPr>
          <p:cNvPr id="24" name="Imagen 23" descr="Imagen que contiene edificio, material de construcción, pieza, pastel&#10;&#10;Descripción generada automáticamente">
            <a:extLst>
              <a:ext uri="{FF2B5EF4-FFF2-40B4-BE49-F238E27FC236}">
                <a16:creationId xmlns:a16="http://schemas.microsoft.com/office/drawing/2014/main" id="{BCAE97B8-D51B-43AD-B659-7C19670D3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4293" y="5276240"/>
            <a:ext cx="2752487" cy="2177540"/>
          </a:xfrm>
          <a:prstGeom prst="rect">
            <a:avLst/>
          </a:prstGeom>
        </p:spPr>
      </p:pic>
      <p:pic>
        <p:nvPicPr>
          <p:cNvPr id="26" name="Imagen 25" descr="Imagen que contiene edificio, tabla, ladrillo, banca&#10;&#10;Descripción generada automáticamente">
            <a:extLst>
              <a:ext uri="{FF2B5EF4-FFF2-40B4-BE49-F238E27FC236}">
                <a16:creationId xmlns:a16="http://schemas.microsoft.com/office/drawing/2014/main" id="{BB17B589-F61E-4B7E-AB49-4351E600D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0836" y="7126546"/>
            <a:ext cx="2879399" cy="2277942"/>
          </a:xfrm>
          <a:prstGeom prst="rect">
            <a:avLst/>
          </a:prstGeom>
        </p:spPr>
      </p:pic>
      <p:sp>
        <p:nvSpPr>
          <p:cNvPr id="27" name="TextBox 5">
            <a:extLst>
              <a:ext uri="{FF2B5EF4-FFF2-40B4-BE49-F238E27FC236}">
                <a16:creationId xmlns:a16="http://schemas.microsoft.com/office/drawing/2014/main" id="{22EC1337-4AFF-4352-94EE-43F51484715A}"/>
              </a:ext>
            </a:extLst>
          </p:cNvPr>
          <p:cNvSpPr txBox="1"/>
          <p:nvPr/>
        </p:nvSpPr>
        <p:spPr>
          <a:xfrm>
            <a:off x="9651560" y="9574054"/>
            <a:ext cx="7607740" cy="829971"/>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a:t>
            </a: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n-U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11773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1315700" cy="859210"/>
          </a:xfrm>
          <a:prstGeom prst="rect">
            <a:avLst/>
          </a:prstGeom>
        </p:spPr>
        <p:txBody>
          <a:bodyPr wrap="square" lIns="0" tIns="0" rIns="0" bIns="0" rtlCol="0" anchor="t">
            <a:spAutoFit/>
          </a:bodyPr>
          <a:lstStyle/>
          <a:p>
            <a:pPr>
              <a:lnSpc>
                <a:spcPts val="6682"/>
              </a:lnSpc>
            </a:pPr>
            <a:r>
              <a:rPr lang="el-GR" sz="5400" b="1" dirty="0">
                <a:solidFill>
                  <a:srgbClr val="456A2C"/>
                </a:solidFill>
                <a:latin typeface="Glacial Indifference"/>
              </a:rPr>
              <a:t>Πλεονεκτήματα φυσικές μονώσεις</a:t>
            </a:r>
            <a:endParaRPr lang="en-US" sz="5000" b="1" spc="100" dirty="0">
              <a:solidFill>
                <a:srgbClr val="456A2C"/>
              </a:solidFill>
              <a:latin typeface="Glacial Indifference"/>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79398"/>
            <a:chOff x="0" y="-19050"/>
            <a:chExt cx="9013889" cy="3305862"/>
          </a:xfrm>
        </p:grpSpPr>
        <p:sp>
          <p:nvSpPr>
            <p:cNvPr id="5" name="TextBox 5"/>
            <p:cNvSpPr txBox="1"/>
            <p:nvPr/>
          </p:nvSpPr>
          <p:spPr>
            <a:xfrm>
              <a:off x="1105" y="-19050"/>
              <a:ext cx="9012784" cy="65428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ΠΡΟΣΑΡΜΟΣΤΙΚΟΤΗΤΑ</a:t>
              </a:r>
              <a:endParaRPr lang="en-US" sz="3300" b="1" spc="165" dirty="0">
                <a:solidFill>
                  <a:srgbClr val="456A2C"/>
                </a:solidFill>
                <a:latin typeface="Glacial Indifference"/>
              </a:endParaRPr>
            </a:p>
          </p:txBody>
        </p:sp>
        <p:sp>
          <p:nvSpPr>
            <p:cNvPr id="6" name="TextBox 6"/>
            <p:cNvSpPr txBox="1"/>
            <p:nvPr/>
          </p:nvSpPr>
          <p:spPr>
            <a:xfrm>
              <a:off x="0" y="961391"/>
              <a:ext cx="9013889" cy="2325421"/>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Τα περισσότερα οργανικά στοιχεία μόνωσης δεν είναι άκαμπτα, γεγονός που παρέχει μεγάλη ευελιξία και προσαρμοστικότητα στις επιφάνειες που καλύπτουν</a:t>
              </a:r>
              <a:r>
                <a:rPr lang="el-GR" sz="2400" dirty="0"/>
                <a:t>.</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43381"/>
            <a:chOff x="0" y="-19050"/>
            <a:chExt cx="9013889" cy="2724507"/>
          </a:xfrm>
        </p:grpSpPr>
        <p:sp>
          <p:nvSpPr>
            <p:cNvPr id="9" name="TextBox 9"/>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 ΒΙΩΣΙΜΟΤΗΤΑ</a:t>
              </a:r>
              <a:endParaRPr lang="en-US" sz="3300" b="1" spc="165" dirty="0">
                <a:solidFill>
                  <a:srgbClr val="456A2C"/>
                </a:solidFill>
                <a:latin typeface="Glacial Indifference"/>
              </a:endParaRPr>
            </a:p>
          </p:txBody>
        </p:sp>
        <p:sp>
          <p:nvSpPr>
            <p:cNvPr id="10" name="TextBox 10"/>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Οικολογικές μονώσεις από οργανικά και φυσικά υλικά, με πολύ χαμηλές ενεργειακές απαιτήσεις για την παραγωγή τους.</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79398"/>
            <a:chOff x="0" y="-19050"/>
            <a:chExt cx="9013889" cy="3305863"/>
          </a:xfrm>
        </p:grpSpPr>
        <p:sp>
          <p:nvSpPr>
            <p:cNvPr id="13" name="TextBox 13"/>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ΙΔΙΟΤΗΤΕΣ ΜΟΝΩΣΗΣ</a:t>
              </a:r>
              <a:endParaRPr lang="en-US" sz="3300" b="1" spc="165" dirty="0">
                <a:solidFill>
                  <a:srgbClr val="456A2C"/>
                </a:solidFill>
                <a:latin typeface="Glacial Indifference"/>
              </a:endParaRPr>
            </a:p>
          </p:txBody>
        </p:sp>
        <p:sp>
          <p:nvSpPr>
            <p:cNvPr id="14" name="TextBox 14"/>
            <p:cNvSpPr txBox="1"/>
            <p:nvPr/>
          </p:nvSpPr>
          <p:spPr>
            <a:xfrm>
              <a:off x="0" y="961391"/>
              <a:ext cx="9013889" cy="2325422"/>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Η θερμική αγωγιμότητα (λ) των περισσότερων οργανικών μονώσεων είναι κάτω από 0,04</a:t>
              </a:r>
              <a:r>
                <a:rPr lang="en-US" sz="2400" spc="120" dirty="0">
                  <a:solidFill>
                    <a:srgbClr val="456A2C"/>
                  </a:solidFill>
                  <a:latin typeface="Glacial Indifference"/>
                </a:rPr>
                <a:t> W/(</a:t>
              </a:r>
              <a:r>
                <a:rPr lang="en-US" sz="2400" spc="120" dirty="0" err="1">
                  <a:solidFill>
                    <a:srgbClr val="456A2C"/>
                  </a:solidFill>
                  <a:latin typeface="Glacial Indifference"/>
                </a:rPr>
                <a:t>m·K</a:t>
              </a:r>
              <a:r>
                <a:rPr lang="en-US" sz="2400" spc="120" dirty="0">
                  <a:solidFill>
                    <a:srgbClr val="456A2C"/>
                  </a:solidFill>
                  <a:latin typeface="Glacial Indifference"/>
                </a:rPr>
                <a:t>),</a:t>
              </a:r>
              <a:r>
                <a:rPr lang="el-GR" sz="2400" dirty="0">
                  <a:solidFill>
                    <a:srgbClr val="456A2C"/>
                  </a:solidFill>
                  <a:latin typeface="Glacial Indifference"/>
                </a:rPr>
                <a:t> το οποίο είναι εξαιρετικό χαρακτηριστικό.</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915415"/>
            <a:chOff x="0" y="-19050"/>
            <a:chExt cx="9013889" cy="3887219"/>
          </a:xfrm>
        </p:grpSpPr>
        <p:sp>
          <p:nvSpPr>
            <p:cNvPr id="17" name="TextBox 17"/>
            <p:cNvSpPr txBox="1"/>
            <p:nvPr/>
          </p:nvSpPr>
          <p:spPr>
            <a:xfrm>
              <a:off x="1105" y="-19050"/>
              <a:ext cx="9012784" cy="70104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ΥΓΡΟΣΚΟΠΙΚΕΣ ΙΔΙΟΤΗΤΕΣ</a:t>
              </a:r>
              <a:endParaRPr lang="en-US" sz="3300" b="1" spc="165" dirty="0">
                <a:solidFill>
                  <a:srgbClr val="456A2C"/>
                </a:solidFill>
                <a:latin typeface="Glacial Indifference"/>
              </a:endParaRPr>
            </a:p>
          </p:txBody>
        </p:sp>
        <p:sp>
          <p:nvSpPr>
            <p:cNvPr id="18" name="TextBox 18"/>
            <p:cNvSpPr txBox="1"/>
            <p:nvPr/>
          </p:nvSpPr>
          <p:spPr>
            <a:xfrm>
              <a:off x="0" y="961391"/>
              <a:ext cx="9013889" cy="2906778"/>
            </a:xfrm>
            <a:prstGeom prst="rect">
              <a:avLst/>
            </a:prstGeom>
          </p:spPr>
          <p:txBody>
            <a:bodyPr lIns="0" tIns="0" rIns="0" bIns="0" rtlCol="0" anchor="t">
              <a:spAutoFit/>
            </a:bodyPr>
            <a:lstStyle/>
            <a:p>
              <a:pPr algn="ctr">
                <a:lnSpc>
                  <a:spcPts val="3359"/>
                </a:lnSpc>
              </a:pPr>
              <a:r>
                <a:rPr lang="el-GR" sz="2400" dirty="0">
                  <a:solidFill>
                    <a:srgbClr val="456A2C"/>
                  </a:solidFill>
                  <a:latin typeface="Glacial Indifference"/>
                </a:rPr>
                <a:t>Οι περισσότερες φυσικές οργανικές μονώσεις παρουσιάζουν καλές υγροσκοπικές ιδιότητες, ρυθμίζοντας τα επίπεδα υγρασίας μέσα στα κτήρια.</a:t>
              </a:r>
              <a:endParaRPr lang="en-US" sz="2400" spc="120" dirty="0">
                <a:solidFill>
                  <a:srgbClr val="456A2C"/>
                </a:solidFill>
                <a:latin typeface="Glacial Indifference"/>
              </a:endParaRPr>
            </a:p>
            <a:p>
              <a:pPr algn="ctr">
                <a:lnSpc>
                  <a:spcPts val="3359"/>
                </a:lnSpc>
              </a:pPr>
              <a:r>
                <a:rPr lang="el-GR" sz="2400" dirty="0"/>
                <a:t> </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07980E8C-EDC4-4597-934E-F1439949B9BC}"/>
              </a:ext>
            </a:extLst>
          </p:cNvPr>
          <p:cNvSpPr txBox="1"/>
          <p:nvPr/>
        </p:nvSpPr>
        <p:spPr>
          <a:xfrm>
            <a:off x="9651560" y="9574054"/>
            <a:ext cx="7607740" cy="547842"/>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a:t>
            </a:r>
            <a:r>
              <a:rPr lang="el-GR" sz="1600" spc="80" dirty="0">
                <a:solidFill>
                  <a:srgbClr val="456A2C"/>
                </a:solidFill>
                <a:latin typeface="Glacial Indifference"/>
              </a:rPr>
              <a:t>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150" dirty="0">
              <a:solidFill>
                <a:srgbClr val="456A2C"/>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5950347"/>
          </a:xfrm>
          <a:prstGeom prst="rect">
            <a:avLst/>
          </a:prstGeom>
        </p:spPr>
        <p:txBody>
          <a:bodyPr lIns="0" tIns="0" rIns="0" bIns="0" rtlCol="0" anchor="t">
            <a:spAutoFit/>
          </a:bodyPr>
          <a:lstStyle/>
          <a:p>
            <a:pPr algn="just"/>
            <a:r>
              <a:rPr lang="el-GR" sz="2400" dirty="0">
                <a:solidFill>
                  <a:srgbClr val="456A2C"/>
                </a:solidFill>
                <a:latin typeface="Glacial Indifference"/>
              </a:rPr>
              <a:t>Οι θερμικές γέφυρες είναι τα ευαίσθητα μέρη ενός κτηρίου στα οποία υπάρχει διαφοροποίηση στην ομοιομορφία της κατασκευής. Αυτή η διαφοροποίηση μπορεί να προκληθεί από το διαφορετικό πάχος του περιβλήματος ή από τα χαρακτηριστικά των υλικών που χρησιμοποιούνται, από τη διείσδυση των κατασκευαστικών στοιχείων που έχουν ποικίλες αγώγιμες ιδιότητες, ή από τη διαφορά μεταξύ εξωτερικού και εσωτερικού χώρου (όπως τοίχοι, δάπεδα ή στέγες).</a:t>
            </a: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315450"/>
            <a:ext cx="16230600" cy="1151440"/>
            <a:chOff x="0" y="0"/>
            <a:chExt cx="21640800" cy="1535252"/>
          </a:xfrm>
        </p:grpSpPr>
        <p:sp>
          <p:nvSpPr>
            <p:cNvPr id="5" name="TextBox 5"/>
            <p:cNvSpPr txBox="1"/>
            <p:nvPr/>
          </p:nvSpPr>
          <p:spPr>
            <a:xfrm>
              <a:off x="11497147" y="428625"/>
              <a:ext cx="10143653" cy="1106627"/>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a:t>
              </a:r>
              <a:r>
                <a:rPr lang="el-GR" sz="1600" spc="80" dirty="0">
                  <a:solidFill>
                    <a:srgbClr val="456A2C"/>
                  </a:solidFill>
                  <a:latin typeface="Glacial Indifference"/>
                </a:rPr>
                <a:t> 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80" dirty="0">
                <a:solidFill>
                  <a:srgbClr val="456A2C"/>
                </a:solidFill>
                <a:latin typeface="Glacial Indifference"/>
              </a:endParaRPr>
            </a:p>
            <a:p>
              <a:pPr algn="r">
                <a:lnSpc>
                  <a:spcPts val="2240"/>
                </a:lnSpc>
              </a:pPr>
              <a:endParaRPr lang="es-E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08873"/>
            </a:xfrm>
            <a:prstGeom prst="rect">
              <a:avLst/>
            </a:prstGeom>
          </p:spPr>
          <p:txBody>
            <a:bodyPr lIns="0" tIns="0" rIns="0" bIns="0" rtlCol="0" anchor="t">
              <a:spAutoFit/>
            </a:bodyPr>
            <a:lstStyle/>
            <a:p>
              <a:pPr>
                <a:lnSpc>
                  <a:spcPts val="8370"/>
                </a:lnSpc>
              </a:pPr>
              <a:r>
                <a:rPr lang="el-GR" sz="5400" spc="150" dirty="0">
                  <a:solidFill>
                    <a:srgbClr val="FEFFF8"/>
                  </a:solidFill>
                  <a:latin typeface="Glacial Indifference Bold"/>
                </a:rPr>
                <a:t>ΘΕΡΜΙΚΕΣ ΓΕΦΥΡΕΣ</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pic>
        <p:nvPicPr>
          <p:cNvPr id="11" name="Imagen 10">
            <a:extLst>
              <a:ext uri="{FF2B5EF4-FFF2-40B4-BE49-F238E27FC236}">
                <a16:creationId xmlns:a16="http://schemas.microsoft.com/office/drawing/2014/main" id="{BF07D326-701B-42D7-A445-C87683121E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600" y="5392383"/>
            <a:ext cx="5681443" cy="3157898"/>
          </a:xfrm>
          <a:prstGeom prst="rect">
            <a:avLst/>
          </a:prstGeom>
          <a:noFill/>
          <a:ln>
            <a:noFill/>
          </a:ln>
        </p:spPr>
      </p:pic>
    </p:spTree>
    <p:extLst>
      <p:ext uri="{BB962C8B-B14F-4D97-AF65-F5344CB8AC3E}">
        <p14:creationId xmlns:p14="http://schemas.microsoft.com/office/powerpoint/2010/main" val="8690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1014413"/>
            <a:ext cx="7117851" cy="7235517"/>
            <a:chOff x="0" y="-19050"/>
            <a:chExt cx="9490469" cy="9647361"/>
          </a:xfrm>
        </p:grpSpPr>
        <p:sp>
          <p:nvSpPr>
            <p:cNvPr id="3" name="TextBox 3"/>
            <p:cNvSpPr txBox="1"/>
            <p:nvPr/>
          </p:nvSpPr>
          <p:spPr>
            <a:xfrm>
              <a:off x="0" y="1181007"/>
              <a:ext cx="9490469" cy="581356"/>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el-GR" sz="2400" spc="120" dirty="0">
                  <a:solidFill>
                    <a:srgbClr val="456A2C"/>
                  </a:solidFill>
                  <a:latin typeface="Glacial Indifference"/>
                </a:rPr>
                <a:t>Εμπρόσθια πλάκα σε προσόψεις</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3078980"/>
              <a:ext cx="9490469" cy="1265305"/>
            </a:xfrm>
            <a:prstGeom prst="rect">
              <a:avLst/>
            </a:prstGeom>
          </p:spPr>
          <p:txBody>
            <a:bodyPr lIns="0" tIns="0" rIns="0" bIns="0" rtlCol="0" anchor="t">
              <a:spAutoFit/>
            </a:bodyPr>
            <a:lstStyle/>
            <a:p>
              <a:pPr algn="just">
                <a:lnSpc>
                  <a:spcPts val="3359"/>
                </a:lnSpc>
                <a:spcAft>
                  <a:spcPts val="600"/>
                </a:spcAft>
                <a:buFontTx/>
                <a:buChar char="-"/>
              </a:pPr>
              <a:r>
                <a:rPr lang="el-GR" sz="2400" spc="120" dirty="0">
                  <a:solidFill>
                    <a:srgbClr val="456A2C"/>
                  </a:solidFill>
                  <a:latin typeface="Glacial Indifference"/>
                </a:rPr>
                <a:t>Συνδέσεις μεταξύ προσόψεως και </a:t>
              </a:r>
            </a:p>
            <a:p>
              <a:pPr algn="just">
                <a:lnSpc>
                  <a:spcPts val="3359"/>
                </a:lnSpc>
                <a:spcAft>
                  <a:spcPts val="600"/>
                </a:spcAft>
              </a:pPr>
              <a:r>
                <a:rPr lang="el-GR" sz="2400" spc="120" dirty="0">
                  <a:solidFill>
                    <a:srgbClr val="456A2C"/>
                  </a:solidFill>
                  <a:latin typeface="Glacial Indifference"/>
                </a:rPr>
                <a:t> οροφών</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EE9F6334-7F42-4DF4-A473-BD2F84A034CC}"/>
                </a:ext>
              </a:extLst>
            </p:cNvPr>
            <p:cNvSpPr txBox="1"/>
            <p:nvPr/>
          </p:nvSpPr>
          <p:spPr>
            <a:xfrm>
              <a:off x="0" y="5061761"/>
              <a:ext cx="9490469" cy="1949253"/>
            </a:xfrm>
            <a:prstGeom prst="rect">
              <a:avLst/>
            </a:prstGeom>
          </p:spPr>
          <p:txBody>
            <a:bodyPr lIns="0" tIns="0" rIns="0" bIns="0" rtlCol="0" anchor="t">
              <a:spAutoFit/>
            </a:bodyPr>
            <a:lstStyle/>
            <a:p>
              <a:pPr algn="just">
                <a:lnSpc>
                  <a:spcPts val="3359"/>
                </a:lnSpc>
                <a:spcAft>
                  <a:spcPts val="600"/>
                </a:spcAft>
                <a:buFontTx/>
                <a:buChar char="-"/>
              </a:pPr>
              <a:r>
                <a:rPr lang="el-GR" sz="2400" spc="120" dirty="0">
                  <a:solidFill>
                    <a:srgbClr val="456A2C"/>
                  </a:solidFill>
                  <a:latin typeface="Glacial Indifference"/>
                </a:rPr>
                <a:t>Συνδέσεις μεταξύ προσόψεως</a:t>
              </a:r>
            </a:p>
            <a:p>
              <a:pPr algn="just">
                <a:lnSpc>
                  <a:spcPts val="3359"/>
                </a:lnSpc>
                <a:spcAft>
                  <a:spcPts val="600"/>
                </a:spcAft>
              </a:pPr>
              <a:r>
                <a:rPr lang="el-GR" sz="2400" spc="120" dirty="0">
                  <a:solidFill>
                    <a:srgbClr val="456A2C"/>
                  </a:solidFill>
                  <a:latin typeface="Glacial Indifference"/>
                </a:rPr>
                <a:t> και περιβλημάτων σε επαφή με </a:t>
              </a:r>
            </a:p>
            <a:p>
              <a:pPr algn="just">
                <a:lnSpc>
                  <a:spcPts val="3359"/>
                </a:lnSpc>
                <a:spcAft>
                  <a:spcPts val="600"/>
                </a:spcAft>
              </a:pPr>
              <a:r>
                <a:rPr lang="el-GR" sz="2400" spc="120" dirty="0">
                  <a:solidFill>
                    <a:srgbClr val="456A2C"/>
                  </a:solidFill>
                  <a:latin typeface="Glacial Indifference"/>
                </a:rPr>
                <a:t> το έδαφος</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C0F5D0AD-544E-4E4C-918A-44D58531B8D5}"/>
                </a:ext>
              </a:extLst>
            </p:cNvPr>
            <p:cNvSpPr txBox="1"/>
            <p:nvPr/>
          </p:nvSpPr>
          <p:spPr>
            <a:xfrm>
              <a:off x="0" y="7106920"/>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el-GR" sz="2400" spc="120" dirty="0">
                  <a:solidFill>
                    <a:srgbClr val="456A2C"/>
                  </a:solidFill>
                  <a:latin typeface="Glacial Indifference"/>
                </a:rPr>
                <a:t>Συνδέσεις της πρόσοψης με πλάκα</a:t>
              </a:r>
              <a:endParaRPr lang="en-US" sz="2400" spc="120" dirty="0">
                <a:solidFill>
                  <a:srgbClr val="456A2C"/>
                </a:solidFill>
                <a:latin typeface="Glacial Indifference"/>
              </a:endParaRPr>
            </a:p>
          </p:txBody>
        </p:sp>
        <p:sp>
          <p:nvSpPr>
            <p:cNvPr id="24" name="TextBox 5">
              <a:extLst>
                <a:ext uri="{FF2B5EF4-FFF2-40B4-BE49-F238E27FC236}">
                  <a16:creationId xmlns:a16="http://schemas.microsoft.com/office/drawing/2014/main" id="{5543CBA5-C05C-4B9F-94EE-5721DA73A309}"/>
                </a:ext>
              </a:extLst>
            </p:cNvPr>
            <p:cNvSpPr txBox="1"/>
            <p:nvPr/>
          </p:nvSpPr>
          <p:spPr>
            <a:xfrm>
              <a:off x="0" y="9089701"/>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el-GR" sz="2400" spc="120" dirty="0">
                  <a:solidFill>
                    <a:srgbClr val="456A2C"/>
                  </a:solidFill>
                  <a:latin typeface="Glacial Indifference"/>
                </a:rPr>
                <a:t>Σύνδεση της πρόσοψης με υπόγειους τοίχους</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64071"/>
            </a:xfrm>
            <a:prstGeom prst="rect">
              <a:avLst/>
            </a:prstGeom>
            <a:grpFill/>
          </p:spPr>
          <p:txBody>
            <a:bodyPr lIns="0" tIns="0" rIns="0" bIns="0" rtlCol="0" anchor="t">
              <a:spAutoFit/>
            </a:bodyPr>
            <a:lstStyle/>
            <a:p>
              <a:pPr algn="l">
                <a:lnSpc>
                  <a:spcPts val="8370"/>
                </a:lnSpc>
              </a:pPr>
              <a:r>
                <a:rPr lang="el-GR" sz="6200" b="1" spc="310" dirty="0">
                  <a:solidFill>
                    <a:srgbClr val="FEFFF8"/>
                  </a:solidFill>
                  <a:latin typeface="League Spartan"/>
                </a:rPr>
                <a:t>Αδύναμα σημεία</a:t>
              </a:r>
              <a:endParaRPr lang="en-US" sz="6200" b="1"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4862444"/>
            <a:chOff x="0" y="859658"/>
            <a:chExt cx="9490469" cy="5175405"/>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928161"/>
            </a:xfrm>
            <a:prstGeom prst="rect">
              <a:avLst/>
            </a:prstGeom>
          </p:spPr>
          <p:txBody>
            <a:bodyPr lIns="0" tIns="0" rIns="0" bIns="0" rtlCol="0" anchor="t">
              <a:spAutoFit/>
            </a:bodyPr>
            <a:lstStyle/>
            <a:p>
              <a:pPr algn="l">
                <a:lnSpc>
                  <a:spcPts val="3359"/>
                </a:lnSpc>
              </a:pPr>
              <a:r>
                <a:rPr lang="es-ES" sz="2400" spc="120" dirty="0">
                  <a:solidFill>
                    <a:srgbClr val="456A2C"/>
                  </a:solidFill>
                  <a:latin typeface="Glacial Indifference"/>
                </a:rPr>
                <a:t>- </a:t>
              </a:r>
              <a:r>
                <a:rPr lang="el-GR" sz="2400" spc="120" dirty="0">
                  <a:solidFill>
                    <a:srgbClr val="456A2C"/>
                  </a:solidFill>
                  <a:latin typeface="Glacial Indifference"/>
                </a:rPr>
                <a:t>Πυλώνες ενσωματωμένοι στο περίβλημα της πρόσοψης</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009578"/>
              <a:ext cx="9490469" cy="422586"/>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l-GR" sz="2400" spc="120" dirty="0">
                  <a:solidFill>
                    <a:srgbClr val="456A2C"/>
                  </a:solidFill>
                  <a:latin typeface="Glacial Indifference"/>
                </a:rPr>
                <a:t>Κουτιά ρολών</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l-GR" sz="2400" spc="120" dirty="0">
                  <a:solidFill>
                    <a:srgbClr val="456A2C"/>
                  </a:solidFill>
                  <a:latin typeface="Glacial Indifference"/>
                </a:rPr>
                <a:t>Περίμετρος οπών και φωταγωγών</a:t>
              </a:r>
              <a:endParaRPr lang="en-US" sz="2400" spc="120" dirty="0">
                <a:solidFill>
                  <a:srgbClr val="456A2C"/>
                </a:solidFill>
                <a:latin typeface="Glacial Indifference"/>
              </a:endParaRPr>
            </a:p>
          </p:txBody>
        </p:sp>
        <p:sp>
          <p:nvSpPr>
            <p:cNvPr id="19" name="TextBox 5">
              <a:extLst>
                <a:ext uri="{FF2B5EF4-FFF2-40B4-BE49-F238E27FC236}">
                  <a16:creationId xmlns:a16="http://schemas.microsoft.com/office/drawing/2014/main" id="{B2EDF66B-4661-4CF3-A9F5-72124FF685D1}"/>
                </a:ext>
              </a:extLst>
            </p:cNvPr>
            <p:cNvSpPr txBox="1"/>
            <p:nvPr/>
          </p:nvSpPr>
          <p:spPr>
            <a:xfrm>
              <a:off x="0" y="5612477"/>
              <a:ext cx="9490469" cy="422586"/>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el-GR" sz="2400" spc="120" dirty="0">
                  <a:solidFill>
                    <a:srgbClr val="456A2C"/>
                  </a:solidFill>
                  <a:latin typeface="Glacial Indifference"/>
                </a:rPr>
                <a:t>Άλλες ενσωματωμένες θερμικές γέφυρες.</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dirty="0">
              <a:solidFill>
                <a:srgbClr val="D9D9D9"/>
              </a:solidFill>
              <a:latin typeface="Glacial Indifference"/>
            </a:endParaRPr>
          </a:p>
        </p:txBody>
      </p:sp>
      <p:pic>
        <p:nvPicPr>
          <p:cNvPr id="8" name="Imagen 7">
            <a:extLst>
              <a:ext uri="{FF2B5EF4-FFF2-40B4-BE49-F238E27FC236}">
                <a16:creationId xmlns:a16="http://schemas.microsoft.com/office/drawing/2014/main" id="{FA97DBF8-631C-4D13-9F62-D2AE83942017}"/>
              </a:ext>
            </a:extLst>
          </p:cNvPr>
          <p:cNvPicPr>
            <a:picLocks noChangeAspect="1"/>
          </p:cNvPicPr>
          <p:nvPr/>
        </p:nvPicPr>
        <p:blipFill>
          <a:blip r:embed="rId2" cstate="print"/>
          <a:stretch>
            <a:fillRect/>
          </a:stretch>
        </p:blipFill>
        <p:spPr>
          <a:xfrm>
            <a:off x="15544800" y="1951237"/>
            <a:ext cx="1257409" cy="1104996"/>
          </a:xfrm>
          <a:prstGeom prst="rect">
            <a:avLst/>
          </a:prstGeom>
        </p:spPr>
      </p:pic>
      <p:pic>
        <p:nvPicPr>
          <p:cNvPr id="25" name="Imagen 24">
            <a:extLst>
              <a:ext uri="{FF2B5EF4-FFF2-40B4-BE49-F238E27FC236}">
                <a16:creationId xmlns:a16="http://schemas.microsoft.com/office/drawing/2014/main" id="{7A7A820D-3C80-42DA-BF1F-746EB34D5B4E}"/>
              </a:ext>
            </a:extLst>
          </p:cNvPr>
          <p:cNvPicPr>
            <a:picLocks noChangeAspect="1"/>
          </p:cNvPicPr>
          <p:nvPr/>
        </p:nvPicPr>
        <p:blipFill>
          <a:blip r:embed="rId3" cstate="print"/>
          <a:stretch>
            <a:fillRect/>
          </a:stretch>
        </p:blipFill>
        <p:spPr>
          <a:xfrm>
            <a:off x="8266214" y="3377282"/>
            <a:ext cx="1265030" cy="883997"/>
          </a:xfrm>
          <a:prstGeom prst="rect">
            <a:avLst/>
          </a:prstGeom>
        </p:spPr>
      </p:pic>
      <p:pic>
        <p:nvPicPr>
          <p:cNvPr id="27" name="Imagen 26">
            <a:extLst>
              <a:ext uri="{FF2B5EF4-FFF2-40B4-BE49-F238E27FC236}">
                <a16:creationId xmlns:a16="http://schemas.microsoft.com/office/drawing/2014/main" id="{0FDE8BAB-E6E7-47F6-ADF9-EBB47BD6EE81}"/>
              </a:ext>
            </a:extLst>
          </p:cNvPr>
          <p:cNvPicPr>
            <a:picLocks noChangeAspect="1"/>
          </p:cNvPicPr>
          <p:nvPr/>
        </p:nvPicPr>
        <p:blipFill>
          <a:blip r:embed="rId4" cstate="print"/>
          <a:stretch>
            <a:fillRect/>
          </a:stretch>
        </p:blipFill>
        <p:spPr>
          <a:xfrm>
            <a:off x="8387940" y="4639635"/>
            <a:ext cx="876376" cy="960203"/>
          </a:xfrm>
          <a:prstGeom prst="rect">
            <a:avLst/>
          </a:prstGeom>
        </p:spPr>
      </p:pic>
      <p:pic>
        <p:nvPicPr>
          <p:cNvPr id="29" name="Imagen 28">
            <a:extLst>
              <a:ext uri="{FF2B5EF4-FFF2-40B4-BE49-F238E27FC236}">
                <a16:creationId xmlns:a16="http://schemas.microsoft.com/office/drawing/2014/main" id="{D75F81DC-9EC6-4366-8D0E-370EC7E60577}"/>
              </a:ext>
            </a:extLst>
          </p:cNvPr>
          <p:cNvPicPr>
            <a:picLocks noChangeAspect="1"/>
          </p:cNvPicPr>
          <p:nvPr/>
        </p:nvPicPr>
        <p:blipFill>
          <a:blip r:embed="rId5" cstate="print"/>
          <a:stretch>
            <a:fillRect/>
          </a:stretch>
        </p:blipFill>
        <p:spPr>
          <a:xfrm>
            <a:off x="8398752" y="6333576"/>
            <a:ext cx="914479" cy="1272650"/>
          </a:xfrm>
          <a:prstGeom prst="rect">
            <a:avLst/>
          </a:prstGeom>
        </p:spPr>
      </p:pic>
      <p:pic>
        <p:nvPicPr>
          <p:cNvPr id="31" name="Imagen 30">
            <a:extLst>
              <a:ext uri="{FF2B5EF4-FFF2-40B4-BE49-F238E27FC236}">
                <a16:creationId xmlns:a16="http://schemas.microsoft.com/office/drawing/2014/main" id="{E7D66BD3-842A-4CE1-9F6F-88AD53034727}"/>
              </a:ext>
            </a:extLst>
          </p:cNvPr>
          <p:cNvPicPr>
            <a:picLocks noChangeAspect="1"/>
          </p:cNvPicPr>
          <p:nvPr/>
        </p:nvPicPr>
        <p:blipFill>
          <a:blip r:embed="rId6" cstate="print"/>
          <a:stretch>
            <a:fillRect/>
          </a:stretch>
        </p:blipFill>
        <p:spPr>
          <a:xfrm>
            <a:off x="15773400" y="3384497"/>
            <a:ext cx="1226926" cy="1005927"/>
          </a:xfrm>
          <a:prstGeom prst="rect">
            <a:avLst/>
          </a:prstGeom>
        </p:spPr>
      </p:pic>
      <p:pic>
        <p:nvPicPr>
          <p:cNvPr id="33" name="Imagen 32">
            <a:extLst>
              <a:ext uri="{FF2B5EF4-FFF2-40B4-BE49-F238E27FC236}">
                <a16:creationId xmlns:a16="http://schemas.microsoft.com/office/drawing/2014/main" id="{E964F033-5179-4FCD-827A-ACBA9F6F3D46}"/>
              </a:ext>
            </a:extLst>
          </p:cNvPr>
          <p:cNvPicPr>
            <a:picLocks noChangeAspect="1"/>
          </p:cNvPicPr>
          <p:nvPr/>
        </p:nvPicPr>
        <p:blipFill>
          <a:blip r:embed="rId7" cstate="print"/>
          <a:stretch>
            <a:fillRect/>
          </a:stretch>
        </p:blipFill>
        <p:spPr>
          <a:xfrm>
            <a:off x="15697065" y="5238663"/>
            <a:ext cx="1562235" cy="1036410"/>
          </a:xfrm>
          <a:prstGeom prst="rect">
            <a:avLst/>
          </a:prstGeom>
        </p:spPr>
      </p:pic>
      <p:pic>
        <p:nvPicPr>
          <p:cNvPr id="35" name="Imagen 34">
            <a:extLst>
              <a:ext uri="{FF2B5EF4-FFF2-40B4-BE49-F238E27FC236}">
                <a16:creationId xmlns:a16="http://schemas.microsoft.com/office/drawing/2014/main" id="{C15E529E-FA7D-4272-B6DA-18C1284B41D2}"/>
              </a:ext>
            </a:extLst>
          </p:cNvPr>
          <p:cNvPicPr>
            <a:picLocks noChangeAspect="1"/>
          </p:cNvPicPr>
          <p:nvPr/>
        </p:nvPicPr>
        <p:blipFill>
          <a:blip r:embed="rId8" cstate="print"/>
          <a:stretch>
            <a:fillRect/>
          </a:stretch>
        </p:blipFill>
        <p:spPr>
          <a:xfrm>
            <a:off x="15689454" y="6516208"/>
            <a:ext cx="1455546" cy="1104996"/>
          </a:xfrm>
          <a:prstGeom prst="rect">
            <a:avLst/>
          </a:prstGeom>
        </p:spPr>
      </p:pic>
      <p:sp>
        <p:nvSpPr>
          <p:cNvPr id="28" name="TextBox 5">
            <a:extLst>
              <a:ext uri="{FF2B5EF4-FFF2-40B4-BE49-F238E27FC236}">
                <a16:creationId xmlns:a16="http://schemas.microsoft.com/office/drawing/2014/main" id="{F18208E3-23A5-4DD4-AE57-87A0B945B319}"/>
              </a:ext>
            </a:extLst>
          </p:cNvPr>
          <p:cNvSpPr txBox="1"/>
          <p:nvPr/>
        </p:nvSpPr>
        <p:spPr>
          <a:xfrm>
            <a:off x="9651560" y="9574054"/>
            <a:ext cx="7607740" cy="547842"/>
          </a:xfrm>
          <a:prstGeom prst="rect">
            <a:avLst/>
          </a:prstGeom>
        </p:spPr>
        <p:txBody>
          <a:bodyPr lIns="0" tIns="0" rIns="0" bIns="0" rtlCol="0" anchor="t">
            <a:spAutoFit/>
          </a:bodyPr>
          <a:lstStyle/>
          <a:p>
            <a:pPr algn="r">
              <a:lnSpc>
                <a:spcPts val="2240"/>
              </a:lnSpc>
            </a:pPr>
            <a:r>
              <a:rPr lang="el-GR" sz="1600" spc="80" dirty="0">
                <a:solidFill>
                  <a:srgbClr val="456A2C"/>
                </a:solidFill>
                <a:latin typeface="Glacial Indifference"/>
              </a:rPr>
              <a:t>ΜΑΘΗΜΑ</a:t>
            </a:r>
            <a:r>
              <a:rPr lang="en-US" sz="1600" spc="80" dirty="0">
                <a:solidFill>
                  <a:srgbClr val="456A2C"/>
                </a:solidFill>
                <a:latin typeface="Glacial Indifference"/>
              </a:rPr>
              <a:t> 1:</a:t>
            </a:r>
            <a:r>
              <a:rPr lang="el-GR" sz="1600" spc="80" dirty="0">
                <a:solidFill>
                  <a:srgbClr val="456A2C"/>
                </a:solidFill>
                <a:latin typeface="Glacial Indifference"/>
              </a:rPr>
              <a:t> ΜΑΘΗΜΑ</a:t>
            </a:r>
            <a:r>
              <a:rPr lang="en-US" sz="1600" spc="80" dirty="0">
                <a:solidFill>
                  <a:srgbClr val="456A2C"/>
                </a:solidFill>
                <a:latin typeface="Glacial Indifference"/>
              </a:rPr>
              <a:t> 1: </a:t>
            </a:r>
            <a:r>
              <a:rPr lang="el-GR" sz="1600" dirty="0">
                <a:solidFill>
                  <a:srgbClr val="456A2C"/>
                </a:solidFill>
                <a:latin typeface="Glacial Indifference"/>
              </a:rPr>
              <a:t>Αξία της ενεργειακής απόδοσης του ξύλου ως δομικό υλικό και ξύλινές κατασκευές</a:t>
            </a:r>
            <a:endParaRPr lang="es-ES" sz="1600" spc="150" dirty="0">
              <a:solidFill>
                <a:srgbClr val="456A2C"/>
              </a:solidFill>
              <a:latin typeface="Glacial Indifference"/>
            </a:endParaRPr>
          </a:p>
        </p:txBody>
      </p:sp>
    </p:spTree>
    <p:extLst>
      <p:ext uri="{BB962C8B-B14F-4D97-AF65-F5344CB8AC3E}">
        <p14:creationId xmlns:p14="http://schemas.microsoft.com/office/powerpoint/2010/main" val="206045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1086</Words>
  <Application>Microsoft Office PowerPoint</Application>
  <PresentationFormat>Custom</PresentationFormat>
  <Paragraphs>101</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Glacial Indifference</vt:lpstr>
      <vt:lpstr>Arial</vt:lpstr>
      <vt:lpstr>League Spartan</vt:lpstr>
      <vt:lpstr>Calibri</vt:lpstr>
      <vt:lpstr>Verdana</vt:lpstr>
      <vt:lpstr>Glacial Indifference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90</cp:revision>
  <dcterms:created xsi:type="dcterms:W3CDTF">2006-08-16T00:00:00Z</dcterms:created>
  <dcterms:modified xsi:type="dcterms:W3CDTF">2021-08-27T07:46:15Z</dcterms:modified>
  <dc:identifier>DAD7Xzioke4</dc:identifier>
</cp:coreProperties>
</file>