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7"/>
  </p:notesMasterIdLst>
  <p:sldIdLst>
    <p:sldId id="256" r:id="rId2"/>
    <p:sldId id="257" r:id="rId3"/>
    <p:sldId id="258" r:id="rId4"/>
    <p:sldId id="259" r:id="rId5"/>
    <p:sldId id="278" r:id="rId6"/>
  </p:sldIdLst>
  <p:sldSz cx="18288000" cy="10287000"/>
  <p:notesSz cx="6858000" cy="9144000"/>
  <p:embeddedFontLst>
    <p:embeddedFont>
      <p:font typeface="Calibri" panose="020F0502020204030204" pitchFamily="34" charset="0"/>
      <p:regular r:id="rId8"/>
      <p:bold r:id="rId9"/>
      <p:italic r:id="rId10"/>
      <p:boldItalic r:id="rId11"/>
    </p:embeddedFont>
    <p:embeddedFont>
      <p:font typeface="Glacial Indifference" panose="020B0604020202020204" charset="0"/>
      <p:regular r:id="rId12"/>
    </p:embeddedFont>
    <p:embeddedFont>
      <p:font typeface="Glacial Indifference Bold" panose="020B0604020202020204" charset="0"/>
      <p:regular r:id="rId13"/>
    </p:embeddedFont>
    <p:embeddedFont>
      <p:font typeface="League Spartan" panose="00000800000000000000" pitchFamily="50" charset="0"/>
      <p:regular r:id="rId14"/>
      <p:bold r:id="rId15"/>
    </p:embeddedFont>
    <p:embeddedFont>
      <p:font typeface="Verdana" panose="020B0604030504040204" pitchFamily="34" charset="0"/>
      <p:regular r:id="rId16"/>
      <p:bold r:id="rId17"/>
      <p:italic r:id="rId18"/>
      <p:boldItalic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ionysios Solomos" initials="DS" lastIdx="1" clrIdx="0">
    <p:extLst>
      <p:ext uri="{19B8F6BF-5375-455C-9EA6-DF929625EA0E}">
        <p15:presenceInfo xmlns:p15="http://schemas.microsoft.com/office/powerpoint/2012/main" userId="S::solomos@exelia.gr::5337c452-030b-4de5-a4f5-5c443c39fdd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6A2C"/>
    <a:srgbClr val="52584D"/>
    <a:srgbClr val="1E4D65"/>
    <a:srgbClr val="68AF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32" d="100"/>
          <a:sy n="32" d="100"/>
        </p:scale>
        <p:origin x="53" y="73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9.fntdata"/><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8.fntdata"/><Relationship Id="rId23" Type="http://schemas.openxmlformats.org/officeDocument/2006/relationships/theme" Target="theme/theme1.xml"/><Relationship Id="rId10" Type="http://schemas.openxmlformats.org/officeDocument/2006/relationships/font" Target="fonts/font3.fntdata"/><Relationship Id="rId19"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C4BC02-181C-4246-9F45-727B00AE36C0}" type="datetimeFigureOut">
              <a:rPr lang="en-US" smtClean="0"/>
              <a:t>1/14/2022</a:t>
            </a:fld>
            <a:endParaRPr lang="en-US"/>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049B05-4D01-431C-B399-F8068D598276}" type="slidenum">
              <a:rPr lang="en-US" smtClean="0"/>
              <a:t>‹Nº›</a:t>
            </a:fld>
            <a:endParaRPr lang="en-US"/>
          </a:p>
        </p:txBody>
      </p:sp>
    </p:spTree>
    <p:extLst>
      <p:ext uri="{BB962C8B-B14F-4D97-AF65-F5344CB8AC3E}">
        <p14:creationId xmlns:p14="http://schemas.microsoft.com/office/powerpoint/2010/main" val="3603574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fld id="{8E049B05-4D01-431C-B399-F8068D598276}" type="slidenum">
              <a:rPr lang="en-US" smtClean="0"/>
              <a:t>4</a:t>
            </a:fld>
            <a:endParaRPr lang="en-US"/>
          </a:p>
        </p:txBody>
      </p:sp>
    </p:spTree>
    <p:extLst>
      <p:ext uri="{BB962C8B-B14F-4D97-AF65-F5344CB8AC3E}">
        <p14:creationId xmlns:p14="http://schemas.microsoft.com/office/powerpoint/2010/main" val="1872124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fld id="{8E049B05-4D01-431C-B399-F8068D598276}" type="slidenum">
              <a:rPr lang="en-US" smtClean="0"/>
              <a:t>5</a:t>
            </a:fld>
            <a:endParaRPr lang="en-US"/>
          </a:p>
        </p:txBody>
      </p:sp>
    </p:spTree>
    <p:extLst>
      <p:ext uri="{BB962C8B-B14F-4D97-AF65-F5344CB8AC3E}">
        <p14:creationId xmlns:p14="http://schemas.microsoft.com/office/powerpoint/2010/main" val="30343077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00DEAB2-0C41-4B4D-A519-DDE51BE49A44}" type="datetime1">
              <a:rPr lang="en-US" smtClean="0"/>
              <a:t>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BDE1CA-8CB9-4D53-A394-8F89E5933EF0}" type="datetime1">
              <a:rPr lang="en-US" smtClean="0"/>
              <a:t>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2F368B-37A0-4045-A003-F995AE9B4DF8}" type="datetime1">
              <a:rPr lang="en-US" smtClean="0"/>
              <a:t>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68F653-8D4B-4074-BA55-316FAC1CF7EB}" type="datetime1">
              <a:rPr lang="en-US" smtClean="0"/>
              <a:t>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0D123A-A015-4989-AE0A-0A288775B34B}" type="datetime1">
              <a:rPr lang="en-US" smtClean="0"/>
              <a:t>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0FFF4D5-2841-4DA0-9536-A60958379296}" type="datetime1">
              <a:rPr lang="en-US" smtClean="0"/>
              <a:t>1/14/2022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0FE9E-174F-4711-9F9B-F09FCD92DFEC}" type="datetime1">
              <a:rPr lang="en-US" smtClean="0"/>
              <a:t>1/14/2022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A085A74-64FA-4DB3-A00C-023BEC69FE18}" type="datetime1">
              <a:rPr lang="en-US" smtClean="0"/>
              <a:t>1/14/2022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09E067-CAD5-4721-9769-9D3EE85F3135}" type="datetime1">
              <a:rPr lang="en-US" smtClean="0"/>
              <a:t>1/14/2022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F012D5-32BE-4D9C-BC05-37EDD6FE6A24}" type="datetime1">
              <a:rPr lang="en-US" smtClean="0"/>
              <a:t>1/14/2022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4A79CE-B6F2-42D1-8137-F31C8458EB57}" type="datetime1">
              <a:rPr lang="en-US" smtClean="0"/>
              <a:t>1/14/2022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7CDA32-2106-4F9B-A860-0480101ED23F}" type="datetime1">
              <a:rPr lang="en-US" smtClean="0"/>
              <a:t>1/14/2022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EFFF8"/>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4220933" y="0"/>
            <a:ext cx="14101901" cy="10287000"/>
          </a:xfrm>
          <a:prstGeom prst="rect">
            <a:avLst/>
          </a:prstGeom>
        </p:spPr>
      </p:pic>
      <p:grpSp>
        <p:nvGrpSpPr>
          <p:cNvPr id="3" name="Group 3"/>
          <p:cNvGrpSpPr/>
          <p:nvPr/>
        </p:nvGrpSpPr>
        <p:grpSpPr>
          <a:xfrm>
            <a:off x="-406310" y="2806797"/>
            <a:ext cx="14956263" cy="4673405"/>
            <a:chOff x="0" y="0"/>
            <a:chExt cx="19941685" cy="6231207"/>
          </a:xfrm>
          <a:solidFill>
            <a:srgbClr val="456A2C"/>
          </a:solidFill>
        </p:grpSpPr>
        <p:sp>
          <p:nvSpPr>
            <p:cNvPr id="4" name="AutoShape 4"/>
            <p:cNvSpPr/>
            <p:nvPr/>
          </p:nvSpPr>
          <p:spPr>
            <a:xfrm>
              <a:off x="0" y="0"/>
              <a:ext cx="19941685" cy="6231207"/>
            </a:xfrm>
            <a:prstGeom prst="rect">
              <a:avLst/>
            </a:prstGeom>
            <a:grpFill/>
          </p:spPr>
        </p:sp>
        <p:sp>
          <p:nvSpPr>
            <p:cNvPr id="5" name="TextBox 5"/>
            <p:cNvSpPr txBox="1"/>
            <p:nvPr/>
          </p:nvSpPr>
          <p:spPr>
            <a:xfrm>
              <a:off x="1913347" y="2404404"/>
              <a:ext cx="17294581" cy="2687915"/>
            </a:xfrm>
            <a:prstGeom prst="rect">
              <a:avLst/>
            </a:prstGeom>
            <a:grpFill/>
          </p:spPr>
          <p:txBody>
            <a:bodyPr lIns="0" tIns="0" rIns="0" bIns="0" rtlCol="0" anchor="t">
              <a:spAutoFit/>
            </a:bodyPr>
            <a:lstStyle/>
            <a:p>
              <a:pPr>
                <a:lnSpc>
                  <a:spcPct val="150000"/>
                </a:lnSpc>
              </a:pPr>
              <a:r>
                <a:rPr lang="en-US" sz="6600" spc="92" dirty="0" err="1">
                  <a:solidFill>
                    <a:srgbClr val="FEFFF8"/>
                  </a:solidFill>
                  <a:latin typeface="League Spartan"/>
                </a:rPr>
                <a:t>Lecci</a:t>
              </a:r>
              <a:r>
                <a:rPr lang="en-US" sz="6600" b="1" spc="92" dirty="0" err="1">
                  <a:solidFill>
                    <a:srgbClr val="FEFFF8"/>
                  </a:solidFill>
                  <a:latin typeface="League Spartan"/>
                </a:rPr>
                <a:t>ó</a:t>
              </a:r>
              <a:r>
                <a:rPr lang="en-US" sz="6600" spc="92" dirty="0" err="1">
                  <a:solidFill>
                    <a:srgbClr val="FEFFF8"/>
                  </a:solidFill>
                  <a:latin typeface="League Spartan"/>
                </a:rPr>
                <a:t>n</a:t>
              </a:r>
              <a:r>
                <a:rPr lang="en-US" sz="6600" spc="92" dirty="0">
                  <a:solidFill>
                    <a:srgbClr val="FEFFF8"/>
                  </a:solidFill>
                  <a:latin typeface="League Spartan"/>
                </a:rPr>
                <a:t> 4:</a:t>
              </a:r>
            </a:p>
            <a:p>
              <a:pPr>
                <a:lnSpc>
                  <a:spcPct val="150000"/>
                </a:lnSpc>
              </a:pPr>
              <a:r>
                <a:rPr lang="es-ES" sz="2400" spc="150" dirty="0">
                  <a:solidFill>
                    <a:srgbClr val="FEFFF8"/>
                  </a:solidFill>
                  <a:latin typeface="Glacial Indifference Bold"/>
                </a:rPr>
                <a:t>Diseño arquitectónico: dibujos y esquemas</a:t>
              </a:r>
              <a:r>
                <a:rPr lang="en-GB" sz="2400" spc="150" dirty="0">
                  <a:solidFill>
                    <a:srgbClr val="FEFFF8"/>
                  </a:solidFill>
                  <a:latin typeface="Glacial Indifference Bold"/>
                </a:rPr>
                <a:t>.</a:t>
              </a:r>
              <a:endParaRPr lang="en-US" sz="2400" spc="150" dirty="0">
                <a:solidFill>
                  <a:srgbClr val="FEFFF8"/>
                </a:solidFill>
                <a:latin typeface="Glacial Indifference Bold"/>
              </a:endParaRPr>
            </a:p>
          </p:txBody>
        </p:sp>
        <p:sp>
          <p:nvSpPr>
            <p:cNvPr id="6" name="TextBox 6"/>
            <p:cNvSpPr txBox="1"/>
            <p:nvPr/>
          </p:nvSpPr>
          <p:spPr>
            <a:xfrm>
              <a:off x="1913347" y="5398580"/>
              <a:ext cx="11229247" cy="588645"/>
            </a:xfrm>
            <a:prstGeom prst="rect">
              <a:avLst/>
            </a:prstGeom>
            <a:grpFill/>
          </p:spPr>
          <p:txBody>
            <a:bodyPr lIns="0" tIns="0" rIns="0" bIns="0" rtlCol="0" anchor="t">
              <a:spAutoFit/>
            </a:bodyPr>
            <a:lstStyle/>
            <a:p>
              <a:pPr algn="l">
                <a:lnSpc>
                  <a:spcPts val="3645"/>
                </a:lnSpc>
              </a:pPr>
              <a:r>
                <a:rPr lang="en-US" sz="2700" spc="135" dirty="0" err="1">
                  <a:solidFill>
                    <a:srgbClr val="FEFFF8"/>
                  </a:solidFill>
                  <a:latin typeface="Glacial Indifference"/>
                </a:rPr>
                <a:t>Presentación</a:t>
              </a:r>
              <a:endParaRPr lang="en-US" sz="2700" spc="135" dirty="0">
                <a:solidFill>
                  <a:srgbClr val="FEFFF8"/>
                </a:solidFill>
                <a:latin typeface="Glacial Indifference"/>
              </a:endParaRPr>
            </a:p>
          </p:txBody>
        </p:sp>
        <p:sp>
          <p:nvSpPr>
            <p:cNvPr id="7" name="AutoShape 7"/>
            <p:cNvSpPr/>
            <p:nvPr/>
          </p:nvSpPr>
          <p:spPr>
            <a:xfrm>
              <a:off x="1913347" y="694377"/>
              <a:ext cx="11633201" cy="1167753"/>
            </a:xfrm>
            <a:prstGeom prst="rect">
              <a:avLst/>
            </a:prstGeom>
            <a:grpFill/>
          </p:spPr>
        </p:sp>
        <p:sp>
          <p:nvSpPr>
            <p:cNvPr id="8" name="TextBox 8"/>
            <p:cNvSpPr txBox="1"/>
            <p:nvPr/>
          </p:nvSpPr>
          <p:spPr>
            <a:xfrm>
              <a:off x="2333699" y="1021080"/>
              <a:ext cx="11111249" cy="1000273"/>
            </a:xfrm>
            <a:prstGeom prst="rect">
              <a:avLst/>
            </a:prstGeom>
            <a:grpFill/>
          </p:spPr>
          <p:txBody>
            <a:bodyPr wrap="square" lIns="0" tIns="0" rIns="0" bIns="0" rtlCol="0" anchor="t">
              <a:spAutoFit/>
            </a:bodyPr>
            <a:lstStyle/>
            <a:p>
              <a:pPr>
                <a:lnSpc>
                  <a:spcPts val="3000"/>
                </a:lnSpc>
              </a:pPr>
              <a:r>
                <a:rPr lang="es-ES" sz="2400" spc="150" dirty="0">
                  <a:solidFill>
                    <a:srgbClr val="FEFFF8"/>
                  </a:solidFill>
                  <a:latin typeface="Glacial Indifference Bold"/>
                </a:rPr>
                <a:t>UNIDAD DIDÁCTICA 3: Gestión de montaje de construcciones de madera en obra.</a:t>
              </a:r>
              <a:endParaRPr lang="en-US" sz="2400" spc="150" dirty="0">
                <a:solidFill>
                  <a:srgbClr val="FEFFF8"/>
                </a:solidFill>
                <a:latin typeface="Glacial Indifference Bold"/>
              </a:endParaRPr>
            </a:p>
          </p:txBody>
        </p:sp>
      </p:gr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400" y="7978125"/>
            <a:ext cx="1447800" cy="185406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EFFF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6106" y="1185302"/>
            <a:ext cx="11417878" cy="7916396"/>
          </a:xfrm>
          <a:prstGeom prst="rect">
            <a:avLst/>
          </a:prstGeom>
        </p:spPr>
      </p:pic>
      <p:grpSp>
        <p:nvGrpSpPr>
          <p:cNvPr id="3" name="Group 3"/>
          <p:cNvGrpSpPr/>
          <p:nvPr/>
        </p:nvGrpSpPr>
        <p:grpSpPr>
          <a:xfrm>
            <a:off x="1028700" y="-313967"/>
            <a:ext cx="8385423" cy="8119650"/>
            <a:chOff x="0" y="0"/>
            <a:chExt cx="11180564" cy="10826200"/>
          </a:xfrm>
          <a:solidFill>
            <a:schemeClr val="bg1">
              <a:lumMod val="95000"/>
            </a:schemeClr>
          </a:solidFill>
        </p:grpSpPr>
        <p:sp>
          <p:nvSpPr>
            <p:cNvPr id="4" name="AutoShape 4"/>
            <p:cNvSpPr/>
            <p:nvPr/>
          </p:nvSpPr>
          <p:spPr>
            <a:xfrm>
              <a:off x="0" y="0"/>
              <a:ext cx="11180564" cy="10826200"/>
            </a:xfrm>
            <a:prstGeom prst="rect">
              <a:avLst/>
            </a:prstGeom>
            <a:grpFill/>
            <a:ln>
              <a:solidFill>
                <a:schemeClr val="accent3"/>
              </a:solidFill>
            </a:ln>
          </p:spPr>
          <p:txBody>
            <a:bodyPr/>
            <a:lstStyle/>
            <a:p>
              <a:endParaRPr lang="en-US" dirty="0"/>
            </a:p>
          </p:txBody>
        </p:sp>
        <p:sp>
          <p:nvSpPr>
            <p:cNvPr id="5" name="TextBox 5"/>
            <p:cNvSpPr txBox="1"/>
            <p:nvPr/>
          </p:nvSpPr>
          <p:spPr>
            <a:xfrm>
              <a:off x="982007" y="1694973"/>
              <a:ext cx="9216551" cy="2831544"/>
            </a:xfrm>
            <a:prstGeom prst="rect">
              <a:avLst/>
            </a:prstGeom>
            <a:grpFill/>
          </p:spPr>
          <p:txBody>
            <a:bodyPr lIns="0" tIns="0" rIns="0" bIns="0" rtlCol="0" anchor="t">
              <a:spAutoFit/>
            </a:bodyPr>
            <a:lstStyle/>
            <a:p>
              <a:pPr algn="l">
                <a:lnSpc>
                  <a:spcPts val="8370"/>
                </a:lnSpc>
              </a:pPr>
              <a:r>
                <a:rPr lang="en-US" sz="6200" spc="310" dirty="0" err="1">
                  <a:solidFill>
                    <a:srgbClr val="456A2C"/>
                  </a:solidFill>
                  <a:latin typeface="League Spartan"/>
                </a:rPr>
                <a:t>Resumen</a:t>
              </a:r>
              <a:r>
                <a:rPr lang="en-US" sz="6200" spc="310" dirty="0">
                  <a:solidFill>
                    <a:srgbClr val="456A2C"/>
                  </a:solidFill>
                  <a:latin typeface="League Spartan"/>
                </a:rPr>
                <a:t> de la </a:t>
              </a:r>
              <a:r>
                <a:rPr lang="en-US" sz="6200" spc="310" dirty="0" err="1">
                  <a:solidFill>
                    <a:srgbClr val="456A2C"/>
                  </a:solidFill>
                  <a:latin typeface="League Spartan"/>
                </a:rPr>
                <a:t>presentaci</a:t>
              </a:r>
              <a:r>
                <a:rPr lang="en-US" sz="6200" b="1" spc="310" dirty="0" err="1">
                  <a:solidFill>
                    <a:srgbClr val="456A2C"/>
                  </a:solidFill>
                  <a:latin typeface="League Spartan"/>
                </a:rPr>
                <a:t>ó</a:t>
              </a:r>
              <a:r>
                <a:rPr lang="en-US" sz="6200" spc="310" dirty="0" err="1">
                  <a:solidFill>
                    <a:srgbClr val="456A2C"/>
                  </a:solidFill>
                  <a:latin typeface="League Spartan"/>
                </a:rPr>
                <a:t>n</a:t>
              </a:r>
              <a:endParaRPr lang="en-US" sz="6200" spc="310" dirty="0">
                <a:solidFill>
                  <a:srgbClr val="456A2C"/>
                </a:solidFill>
                <a:latin typeface="League Spartan"/>
              </a:endParaRPr>
            </a:p>
          </p:txBody>
        </p:sp>
        <p:sp>
          <p:nvSpPr>
            <p:cNvPr id="6" name="TextBox 6"/>
            <p:cNvSpPr txBox="1"/>
            <p:nvPr/>
          </p:nvSpPr>
          <p:spPr>
            <a:xfrm>
              <a:off x="982007" y="6492487"/>
              <a:ext cx="9214823" cy="538609"/>
            </a:xfrm>
            <a:prstGeom prst="rect">
              <a:avLst/>
            </a:prstGeom>
            <a:grpFill/>
          </p:spPr>
          <p:txBody>
            <a:bodyPr lIns="0" tIns="0" rIns="0" bIns="0" rtlCol="0" anchor="t">
              <a:spAutoFit/>
            </a:bodyPr>
            <a:lstStyle/>
            <a:p>
              <a:pPr algn="l">
                <a:lnSpc>
                  <a:spcPts val="3359"/>
                </a:lnSpc>
              </a:pPr>
              <a:r>
                <a:rPr lang="es-ES" sz="2400" spc="120" dirty="0">
                  <a:solidFill>
                    <a:srgbClr val="456A2C"/>
                  </a:solidFill>
                  <a:latin typeface="Glacial Indifference"/>
                </a:rPr>
                <a:t>- Proceso de diseño de edificios</a:t>
              </a:r>
              <a:endParaRPr lang="en-US" sz="2400" spc="120" dirty="0">
                <a:solidFill>
                  <a:srgbClr val="456A2C"/>
                </a:solidFill>
                <a:latin typeface="Glacial Indifference"/>
              </a:endParaRPr>
            </a:p>
          </p:txBody>
        </p:sp>
        <p:sp>
          <p:nvSpPr>
            <p:cNvPr id="7" name="TextBox 7"/>
            <p:cNvSpPr txBox="1"/>
            <p:nvPr/>
          </p:nvSpPr>
          <p:spPr>
            <a:xfrm>
              <a:off x="982007" y="4952983"/>
              <a:ext cx="9215776" cy="820737"/>
            </a:xfrm>
            <a:prstGeom prst="rect">
              <a:avLst/>
            </a:prstGeom>
            <a:grpFill/>
          </p:spPr>
          <p:txBody>
            <a:bodyPr lIns="0" tIns="0" rIns="0" bIns="0" rtlCol="0" anchor="t">
              <a:spAutoFit/>
            </a:bodyPr>
            <a:lstStyle/>
            <a:p>
              <a:pPr algn="l">
                <a:lnSpc>
                  <a:spcPts val="4810"/>
                </a:lnSpc>
              </a:pPr>
              <a:r>
                <a:rPr lang="en-US" sz="3700" spc="185" dirty="0">
                  <a:solidFill>
                    <a:srgbClr val="456A2C"/>
                  </a:solidFill>
                  <a:latin typeface="League Spartan"/>
                </a:rPr>
                <a:t>TEMAS TRATADOS</a:t>
              </a:r>
            </a:p>
          </p:txBody>
        </p:sp>
      </p:grpSp>
      <p:sp>
        <p:nvSpPr>
          <p:cNvPr id="10" name="AutoShape 10"/>
          <p:cNvSpPr/>
          <p:nvPr/>
        </p:nvSpPr>
        <p:spPr>
          <a:xfrm>
            <a:off x="2057400" y="9462135"/>
            <a:ext cx="16230600" cy="38100"/>
          </a:xfrm>
          <a:prstGeom prst="rect">
            <a:avLst/>
          </a:prstGeom>
          <a:solidFill>
            <a:srgbClr val="52584D"/>
          </a:solidFill>
        </p:spPr>
      </p:sp>
      <p:sp>
        <p:nvSpPr>
          <p:cNvPr id="13" name="Θέση αριθμού διαφάνειας 12">
            <a:extLst>
              <a:ext uri="{FF2B5EF4-FFF2-40B4-BE49-F238E27FC236}">
                <a16:creationId xmlns:a16="http://schemas.microsoft.com/office/drawing/2014/main" id="{253C7A8A-4238-4388-B3E7-7BE2F4FB7173}"/>
              </a:ext>
            </a:extLst>
          </p:cNvPr>
          <p:cNvSpPr>
            <a:spLocks noGrp="1"/>
          </p:cNvSpPr>
          <p:nvPr>
            <p:ph type="sldNum" sz="quarter" idx="12"/>
          </p:nvPr>
        </p:nvSpPr>
        <p:spPr>
          <a:xfrm>
            <a:off x="-76200" y="9783604"/>
            <a:ext cx="2133600" cy="365125"/>
          </a:xfrm>
        </p:spPr>
        <p:txBody>
          <a:bodyPr/>
          <a:lstStyle/>
          <a:p>
            <a:pPr algn="l"/>
            <a:fld id="{B6F15528-21DE-4FAA-801E-634DDDAF4B2B}" type="slidenum">
              <a:rPr lang="en-US" sz="2400" spc="120">
                <a:solidFill>
                  <a:srgbClr val="456A2C"/>
                </a:solidFill>
                <a:latin typeface="Glacial Indifference"/>
              </a:rPr>
              <a:pPr algn="l"/>
              <a:t>2</a:t>
            </a:fld>
            <a:endParaRPr lang="en-US" sz="2400" spc="120" dirty="0">
              <a:solidFill>
                <a:srgbClr val="456A2C"/>
              </a:solidFill>
              <a:latin typeface="Glacial Indifference"/>
            </a:endParaRPr>
          </a:p>
        </p:txBody>
      </p:sp>
      <p:sp>
        <p:nvSpPr>
          <p:cNvPr id="12" name="TextBox 5">
            <a:extLst>
              <a:ext uri="{FF2B5EF4-FFF2-40B4-BE49-F238E27FC236}">
                <a16:creationId xmlns:a16="http://schemas.microsoft.com/office/drawing/2014/main" id="{E80131B0-EC66-48F2-B46F-AB55F1E57D82}"/>
              </a:ext>
            </a:extLst>
          </p:cNvPr>
          <p:cNvSpPr txBox="1"/>
          <p:nvPr/>
        </p:nvSpPr>
        <p:spPr>
          <a:xfrm>
            <a:off x="9651560" y="9574054"/>
            <a:ext cx="8255440" cy="248914"/>
          </a:xfrm>
          <a:prstGeom prst="rect">
            <a:avLst/>
          </a:prstGeom>
        </p:spPr>
        <p:txBody>
          <a:bodyPr wrap="square" lIns="0" tIns="0" rIns="0" bIns="0" rtlCol="0" anchor="t">
            <a:spAutoFit/>
          </a:bodyPr>
          <a:lstStyle/>
          <a:p>
            <a:pPr marR="17780" algn="r">
              <a:lnSpc>
                <a:spcPct val="107000"/>
              </a:lnSpc>
              <a:spcAft>
                <a:spcPts val="800"/>
              </a:spcAft>
            </a:pPr>
            <a:r>
              <a:rPr lang="es-ES" sz="1600" spc="80" dirty="0">
                <a:solidFill>
                  <a:srgbClr val="52584D"/>
                </a:solidFill>
                <a:latin typeface="Glacial Indifference"/>
              </a:rPr>
              <a:t>LECCIÓN 4: Diseño arquitectónico - dibujos y esquemas.</a:t>
            </a:r>
            <a:endParaRPr lang="en-US" sz="1600" spc="80" dirty="0">
              <a:solidFill>
                <a:srgbClr val="52584D"/>
              </a:solidFill>
              <a:latin typeface="Glacial Indifference"/>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2"/>
          <p:cNvSpPr txBox="1"/>
          <p:nvPr/>
        </p:nvSpPr>
        <p:spPr>
          <a:xfrm>
            <a:off x="10145028" y="971550"/>
            <a:ext cx="7114272" cy="1682897"/>
          </a:xfrm>
          <a:prstGeom prst="rect">
            <a:avLst/>
          </a:prstGeom>
        </p:spPr>
        <p:txBody>
          <a:bodyPr lIns="0" tIns="0" rIns="0" bIns="0" rtlCol="0" anchor="t">
            <a:spAutoFit/>
          </a:bodyPr>
          <a:lstStyle/>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p:txBody>
      </p:sp>
      <p:sp>
        <p:nvSpPr>
          <p:cNvPr id="3" name="AutoShape 3"/>
          <p:cNvSpPr/>
          <p:nvPr/>
        </p:nvSpPr>
        <p:spPr>
          <a:xfrm>
            <a:off x="1028700" y="-335920"/>
            <a:ext cx="8385423" cy="10958840"/>
          </a:xfrm>
          <a:prstGeom prst="rect">
            <a:avLst/>
          </a:prstGeom>
          <a:solidFill>
            <a:srgbClr val="456A2C"/>
          </a:solidFill>
        </p:spPr>
        <p:txBody>
          <a:bodyPr/>
          <a:lstStyle/>
          <a:p>
            <a:endParaRPr lang="en-US" dirty="0"/>
          </a:p>
        </p:txBody>
      </p:sp>
      <p:sp>
        <p:nvSpPr>
          <p:cNvPr id="6" name="AutoShape 6"/>
          <p:cNvSpPr/>
          <p:nvPr/>
        </p:nvSpPr>
        <p:spPr>
          <a:xfrm>
            <a:off x="1028700" y="9252585"/>
            <a:ext cx="16230600" cy="38100"/>
          </a:xfrm>
          <a:prstGeom prst="rect">
            <a:avLst/>
          </a:prstGeom>
          <a:solidFill>
            <a:srgbClr val="52584D"/>
          </a:solidFill>
        </p:spPr>
      </p:sp>
      <p:grpSp>
        <p:nvGrpSpPr>
          <p:cNvPr id="7" name="Group 7"/>
          <p:cNvGrpSpPr/>
          <p:nvPr/>
        </p:nvGrpSpPr>
        <p:grpSpPr>
          <a:xfrm>
            <a:off x="1765205" y="957263"/>
            <a:ext cx="6912414" cy="4419778"/>
            <a:chOff x="0" y="-95249"/>
            <a:chExt cx="9216551" cy="5893039"/>
          </a:xfrm>
        </p:grpSpPr>
        <p:sp>
          <p:nvSpPr>
            <p:cNvPr id="8" name="TextBox 8"/>
            <p:cNvSpPr txBox="1"/>
            <p:nvPr/>
          </p:nvSpPr>
          <p:spPr>
            <a:xfrm>
              <a:off x="0" y="-95249"/>
              <a:ext cx="9216551" cy="2790509"/>
            </a:xfrm>
            <a:prstGeom prst="rect">
              <a:avLst/>
            </a:prstGeom>
          </p:spPr>
          <p:txBody>
            <a:bodyPr lIns="0" tIns="0" rIns="0" bIns="0" rtlCol="0" anchor="t">
              <a:spAutoFit/>
            </a:bodyPr>
            <a:lstStyle/>
            <a:p>
              <a:pPr algn="ctr">
                <a:lnSpc>
                  <a:spcPts val="8370"/>
                </a:lnSpc>
                <a:spcAft>
                  <a:spcPts val="600"/>
                </a:spcAft>
                <a:tabLst>
                  <a:tab pos="228600" algn="l"/>
                </a:tabLst>
              </a:pPr>
              <a:r>
                <a:rPr lang="es-ES" sz="5400" spc="150" dirty="0">
                  <a:solidFill>
                    <a:srgbClr val="FEFFF8"/>
                  </a:solidFill>
                  <a:latin typeface="Glacial Indifference Bold"/>
                </a:rPr>
                <a:t>DISEÑO ARQUITECTÓNICO</a:t>
              </a:r>
              <a:endParaRPr lang="en-US" sz="6200" spc="310" dirty="0">
                <a:solidFill>
                  <a:schemeClr val="bg1"/>
                </a:solidFill>
                <a:latin typeface="League Spartan"/>
              </a:endParaRPr>
            </a:p>
          </p:txBody>
        </p:sp>
        <p:sp>
          <p:nvSpPr>
            <p:cNvPr id="9" name="TextBox 9"/>
            <p:cNvSpPr txBox="1"/>
            <p:nvPr/>
          </p:nvSpPr>
          <p:spPr>
            <a:xfrm>
              <a:off x="0" y="4977052"/>
              <a:ext cx="9215776" cy="820738"/>
            </a:xfrm>
            <a:prstGeom prst="rect">
              <a:avLst/>
            </a:prstGeom>
          </p:spPr>
          <p:txBody>
            <a:bodyPr lIns="0" tIns="0" rIns="0" bIns="0" rtlCol="0" anchor="t">
              <a:spAutoFit/>
            </a:bodyPr>
            <a:lstStyle/>
            <a:p>
              <a:pPr algn="l">
                <a:lnSpc>
                  <a:spcPts val="4810"/>
                </a:lnSpc>
              </a:pPr>
              <a:endParaRPr lang="en-US" sz="3700" spc="185" dirty="0">
                <a:solidFill>
                  <a:schemeClr val="bg1"/>
                </a:solidFill>
                <a:latin typeface="League Spartan"/>
              </a:endParaRPr>
            </a:p>
          </p:txBody>
        </p:sp>
      </p:grpSp>
      <p:sp>
        <p:nvSpPr>
          <p:cNvPr id="13" name="Θέση αριθμού διαφάνειας 12">
            <a:extLst>
              <a:ext uri="{FF2B5EF4-FFF2-40B4-BE49-F238E27FC236}">
                <a16:creationId xmlns:a16="http://schemas.microsoft.com/office/drawing/2014/main" id="{7EFA6B45-4A81-43D2-9CF3-2C413345447A}"/>
              </a:ext>
            </a:extLst>
          </p:cNvPr>
          <p:cNvSpPr txBox="1">
            <a:spLocks/>
          </p:cNvSpPr>
          <p:nvPr/>
        </p:nvSpPr>
        <p:spPr>
          <a:xfrm>
            <a:off x="1524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D9D9D9"/>
                </a:solidFill>
                <a:latin typeface="Glacial Indifference"/>
              </a:rPr>
              <a:pPr algn="l"/>
              <a:t>3</a:t>
            </a:fld>
            <a:endParaRPr lang="en-US" sz="2400" spc="120" dirty="0">
              <a:solidFill>
                <a:srgbClr val="D9D9D9"/>
              </a:solidFill>
              <a:latin typeface="Glacial Indifference"/>
            </a:endParaRPr>
          </a:p>
        </p:txBody>
      </p:sp>
      <p:sp>
        <p:nvSpPr>
          <p:cNvPr id="12" name="TextBox 2">
            <a:extLst>
              <a:ext uri="{FF2B5EF4-FFF2-40B4-BE49-F238E27FC236}">
                <a16:creationId xmlns:a16="http://schemas.microsoft.com/office/drawing/2014/main" id="{53F2FB2F-FD56-411B-9E9A-321608A65697}"/>
              </a:ext>
            </a:extLst>
          </p:cNvPr>
          <p:cNvSpPr txBox="1"/>
          <p:nvPr/>
        </p:nvSpPr>
        <p:spPr>
          <a:xfrm>
            <a:off x="10145028" y="971550"/>
            <a:ext cx="7114272" cy="5197513"/>
          </a:xfrm>
          <a:prstGeom prst="rect">
            <a:avLst/>
          </a:prstGeom>
        </p:spPr>
        <p:txBody>
          <a:bodyPr lIns="0" tIns="0" rIns="0" bIns="0" rtlCol="0" anchor="t">
            <a:spAutoFit/>
          </a:bodyPr>
          <a:lstStyle/>
          <a:p>
            <a:pPr marR="17780" algn="just">
              <a:lnSpc>
                <a:spcPts val="3359"/>
              </a:lnSpc>
              <a:spcAft>
                <a:spcPts val="600"/>
              </a:spcAft>
              <a:buClr>
                <a:srgbClr val="385623"/>
              </a:buClr>
              <a:buSzPts val="2400"/>
            </a:pPr>
            <a:r>
              <a:rPr lang="es-ES" sz="2400" spc="120" dirty="0">
                <a:solidFill>
                  <a:srgbClr val="456A2C"/>
                </a:solidFill>
                <a:latin typeface="Glacial Indifference"/>
              </a:rPr>
              <a:t>El concepto de Diseño Arquitectónico se refiere generalmente a la representación de elementos relacionados con la arquitectura y la ingeniería. Por lo general, quien hace el diseño es un arquitecto encargado de representar los oficios de la edificación, pudiendo llegar a las necesidades específicas, hay cinco pasos que conducen al diseño final de un edificio. El diseño esquemático es la primera fase de la obra, el arquitecto habla con el cliente y establece los requisitos y objetivos del proyecto.</a:t>
            </a: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p:txBody>
      </p:sp>
      <p:pic>
        <p:nvPicPr>
          <p:cNvPr id="18" name="Imagen 17" descr="First sketches of the project-Jacobs Chang Source: web 1">
            <a:extLst>
              <a:ext uri="{FF2B5EF4-FFF2-40B4-BE49-F238E27FC236}">
                <a16:creationId xmlns:a16="http://schemas.microsoft.com/office/drawing/2014/main" id="{32C609B0-B4D9-44EB-B1D4-698835CDC1D5}"/>
              </a:ext>
            </a:extLst>
          </p:cNvPr>
          <p:cNvPicPr/>
          <p:nvPr/>
        </p:nvPicPr>
        <p:blipFill rotWithShape="1">
          <a:blip r:embed="rId2">
            <a:extLst>
              <a:ext uri="{28A0092B-C50C-407E-A947-70E740481C1C}">
                <a14:useLocalDpi xmlns:a14="http://schemas.microsoft.com/office/drawing/2010/main" val="0"/>
              </a:ext>
            </a:extLst>
          </a:blip>
          <a:srcRect l="1" t="15444" r="49650" b="33494"/>
          <a:stretch/>
        </p:blipFill>
        <p:spPr bwMode="auto">
          <a:xfrm>
            <a:off x="11658600" y="6302367"/>
            <a:ext cx="4800600" cy="2841507"/>
          </a:xfrm>
          <a:prstGeom prst="rect">
            <a:avLst/>
          </a:prstGeom>
          <a:ln>
            <a:noFill/>
          </a:ln>
          <a:extLst>
            <a:ext uri="{53640926-AAD7-44D8-BBD7-CCE9431645EC}">
              <a14:shadowObscured xmlns:a14="http://schemas.microsoft.com/office/drawing/2010/main"/>
            </a:ext>
          </a:extLst>
        </p:spPr>
      </p:pic>
      <p:sp>
        <p:nvSpPr>
          <p:cNvPr id="14" name="TextBox 5">
            <a:extLst>
              <a:ext uri="{FF2B5EF4-FFF2-40B4-BE49-F238E27FC236}">
                <a16:creationId xmlns:a16="http://schemas.microsoft.com/office/drawing/2014/main" id="{E8575CC4-C568-4E78-A029-C56A3D222D78}"/>
              </a:ext>
            </a:extLst>
          </p:cNvPr>
          <p:cNvSpPr txBox="1"/>
          <p:nvPr/>
        </p:nvSpPr>
        <p:spPr>
          <a:xfrm>
            <a:off x="9651560" y="9574054"/>
            <a:ext cx="8255440" cy="248914"/>
          </a:xfrm>
          <a:prstGeom prst="rect">
            <a:avLst/>
          </a:prstGeom>
        </p:spPr>
        <p:txBody>
          <a:bodyPr wrap="square" lIns="0" tIns="0" rIns="0" bIns="0" rtlCol="0" anchor="t">
            <a:spAutoFit/>
          </a:bodyPr>
          <a:lstStyle/>
          <a:p>
            <a:pPr marR="17780" algn="r">
              <a:lnSpc>
                <a:spcPct val="107000"/>
              </a:lnSpc>
              <a:spcAft>
                <a:spcPts val="800"/>
              </a:spcAft>
            </a:pPr>
            <a:r>
              <a:rPr lang="es-ES" sz="1600" spc="80" dirty="0">
                <a:solidFill>
                  <a:srgbClr val="52584D"/>
                </a:solidFill>
                <a:latin typeface="Glacial Indifference"/>
              </a:rPr>
              <a:t>LECCIÓN 4: Diseño arquitectónico - dibujos y esquemas.</a:t>
            </a:r>
            <a:endParaRPr lang="en-US" sz="1600" spc="80" dirty="0">
              <a:solidFill>
                <a:srgbClr val="52584D"/>
              </a:solidFill>
              <a:latin typeface="Glacial Indifference"/>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9"/>
          <p:cNvGrpSpPr/>
          <p:nvPr/>
        </p:nvGrpSpPr>
        <p:grpSpPr>
          <a:xfrm>
            <a:off x="1028700" y="-313966"/>
            <a:ext cx="8385423" cy="3263400"/>
            <a:chOff x="0" y="0"/>
            <a:chExt cx="11180564" cy="5344201"/>
          </a:xfrm>
          <a:solidFill>
            <a:srgbClr val="52584D"/>
          </a:solidFill>
        </p:grpSpPr>
        <p:sp>
          <p:nvSpPr>
            <p:cNvPr id="10" name="AutoShape 10"/>
            <p:cNvSpPr/>
            <p:nvPr/>
          </p:nvSpPr>
          <p:spPr>
            <a:xfrm>
              <a:off x="0" y="0"/>
              <a:ext cx="11180564" cy="5344201"/>
            </a:xfrm>
            <a:prstGeom prst="rect">
              <a:avLst/>
            </a:prstGeom>
            <a:grpFill/>
          </p:spPr>
        </p:sp>
        <p:sp>
          <p:nvSpPr>
            <p:cNvPr id="11" name="TextBox 11"/>
            <p:cNvSpPr txBox="1"/>
            <p:nvPr/>
          </p:nvSpPr>
          <p:spPr>
            <a:xfrm>
              <a:off x="982007" y="1063808"/>
              <a:ext cx="9838393" cy="1713668"/>
            </a:xfrm>
            <a:prstGeom prst="rect">
              <a:avLst/>
            </a:prstGeom>
            <a:grpFill/>
          </p:spPr>
          <p:txBody>
            <a:bodyPr wrap="square" lIns="0" tIns="0" rIns="0" bIns="0" rtlCol="0" anchor="t">
              <a:spAutoFit/>
            </a:bodyPr>
            <a:lstStyle/>
            <a:p>
              <a:pPr algn="l">
                <a:lnSpc>
                  <a:spcPts val="8370"/>
                </a:lnSpc>
              </a:pPr>
              <a:r>
                <a:rPr lang="en-US" sz="6200" spc="310" dirty="0" err="1">
                  <a:solidFill>
                    <a:srgbClr val="FEFFF8"/>
                  </a:solidFill>
                  <a:latin typeface="League Spartan"/>
                </a:rPr>
                <a:t>Proceso</a:t>
              </a:r>
              <a:endParaRPr lang="en-US" sz="6200" spc="310" dirty="0">
                <a:solidFill>
                  <a:srgbClr val="FEFFF8"/>
                </a:solidFill>
                <a:latin typeface="League Spartan"/>
              </a:endParaRPr>
            </a:p>
          </p:txBody>
        </p:sp>
      </p:grpSp>
      <p:sp>
        <p:nvSpPr>
          <p:cNvPr id="14" name="AutoShape 14"/>
          <p:cNvSpPr/>
          <p:nvPr/>
        </p:nvSpPr>
        <p:spPr>
          <a:xfrm>
            <a:off x="1028700" y="9252585"/>
            <a:ext cx="16230600" cy="38100"/>
          </a:xfrm>
          <a:prstGeom prst="rect">
            <a:avLst/>
          </a:prstGeom>
          <a:solidFill>
            <a:srgbClr val="52584D"/>
          </a:solidFill>
          <a:ln>
            <a:solidFill>
              <a:srgbClr val="52584D"/>
            </a:solidFill>
          </a:ln>
        </p:spPr>
      </p:sp>
      <p:sp>
        <p:nvSpPr>
          <p:cNvPr id="23" name="Θέση αριθμού διαφάνειας 12">
            <a:extLst>
              <a:ext uri="{FF2B5EF4-FFF2-40B4-BE49-F238E27FC236}">
                <a16:creationId xmlns:a16="http://schemas.microsoft.com/office/drawing/2014/main" id="{57F4E76C-F604-452D-850E-4C073A183D39}"/>
              </a:ext>
            </a:extLst>
          </p:cNvPr>
          <p:cNvSpPr>
            <a:spLocks noGrp="1"/>
          </p:cNvSpPr>
          <p:nvPr>
            <p:ph type="sldNum" sz="quarter" idx="12"/>
          </p:nvPr>
        </p:nvSpPr>
        <p:spPr>
          <a:xfrm>
            <a:off x="15240" y="9775984"/>
            <a:ext cx="2133600" cy="365125"/>
          </a:xfrm>
        </p:spPr>
        <p:txBody>
          <a:bodyPr/>
          <a:lstStyle/>
          <a:p>
            <a:pPr algn="l"/>
            <a:fld id="{B6F15528-21DE-4FAA-801E-634DDDAF4B2B}" type="slidenum">
              <a:rPr lang="en-US" sz="2400" spc="120">
                <a:solidFill>
                  <a:srgbClr val="D9D9D9"/>
                </a:solidFill>
                <a:latin typeface="Glacial Indifference"/>
              </a:rPr>
              <a:pPr algn="l"/>
              <a:t>4</a:t>
            </a:fld>
            <a:endParaRPr lang="en-US" sz="2400" spc="120" dirty="0">
              <a:solidFill>
                <a:srgbClr val="D9D9D9"/>
              </a:solidFill>
              <a:latin typeface="Glacial Indifference"/>
            </a:endParaRPr>
          </a:p>
        </p:txBody>
      </p:sp>
      <p:sp>
        <p:nvSpPr>
          <p:cNvPr id="20" name="TextBox 7">
            <a:extLst>
              <a:ext uri="{FF2B5EF4-FFF2-40B4-BE49-F238E27FC236}">
                <a16:creationId xmlns:a16="http://schemas.microsoft.com/office/drawing/2014/main" id="{CD3826F4-81EC-4FBE-B627-096145F5BFAD}"/>
              </a:ext>
            </a:extLst>
          </p:cNvPr>
          <p:cNvSpPr txBox="1"/>
          <p:nvPr/>
        </p:nvSpPr>
        <p:spPr>
          <a:xfrm>
            <a:off x="10150628" y="4116492"/>
            <a:ext cx="7607740" cy="3892091"/>
          </a:xfrm>
          <a:prstGeom prst="rect">
            <a:avLst/>
          </a:prstGeom>
        </p:spPr>
        <p:txBody>
          <a:bodyPr lIns="0" tIns="0" rIns="0" bIns="0" rtlCol="0" anchor="t">
            <a:spAutoFit/>
          </a:bodyPr>
          <a:lstStyle/>
          <a:p>
            <a:pPr marR="17780" algn="just">
              <a:lnSpc>
                <a:spcPts val="3359"/>
              </a:lnSpc>
              <a:spcAft>
                <a:spcPts val="600"/>
              </a:spcAft>
              <a:buClr>
                <a:srgbClr val="385623"/>
              </a:buClr>
              <a:buSzPts val="2400"/>
            </a:pPr>
            <a:r>
              <a:rPr lang="es-ES" sz="2400" spc="120" dirty="0">
                <a:solidFill>
                  <a:srgbClr val="456A2C"/>
                </a:solidFill>
                <a:latin typeface="Glacial Indifference"/>
              </a:rPr>
              <a:t>Después del diseño esquemático, se da la fase de diseño adecuada, con un resumen de todos los datos recopilados en los pasos anteriores. En este proceso de analizan los materiales, posiciones de agujeros y detalles estructurales generales. Una vez llegados a esta parte del diseño, cuando el arquitecto y el cliente se sienten cómodos con todo el proceso realizado, se pueden completar los documentos constructivos.</a:t>
            </a:r>
            <a:endParaRPr lang="en-GB" sz="2400" b="1" spc="120" dirty="0">
              <a:solidFill>
                <a:srgbClr val="456A2C"/>
              </a:solidFill>
              <a:latin typeface="Glacial Indifference"/>
            </a:endParaRPr>
          </a:p>
        </p:txBody>
      </p:sp>
      <p:pic>
        <p:nvPicPr>
          <p:cNvPr id="27" name="Imagen 26">
            <a:extLst>
              <a:ext uri="{FF2B5EF4-FFF2-40B4-BE49-F238E27FC236}">
                <a16:creationId xmlns:a16="http://schemas.microsoft.com/office/drawing/2014/main" id="{4B1994CB-660D-4555-845E-EE66F3246014}"/>
              </a:ext>
            </a:extLst>
          </p:cNvPr>
          <p:cNvPicPr>
            <a:picLocks noChangeAspect="1"/>
          </p:cNvPicPr>
          <p:nvPr/>
        </p:nvPicPr>
        <p:blipFill>
          <a:blip r:embed="rId3"/>
          <a:stretch>
            <a:fillRect/>
          </a:stretch>
        </p:blipFill>
        <p:spPr>
          <a:xfrm rot="5400000">
            <a:off x="2513729" y="1949704"/>
            <a:ext cx="5294453" cy="8264512"/>
          </a:xfrm>
          <a:prstGeom prst="rect">
            <a:avLst/>
          </a:prstGeom>
        </p:spPr>
      </p:pic>
      <p:sp>
        <p:nvSpPr>
          <p:cNvPr id="12" name="TextBox 5">
            <a:extLst>
              <a:ext uri="{FF2B5EF4-FFF2-40B4-BE49-F238E27FC236}">
                <a16:creationId xmlns:a16="http://schemas.microsoft.com/office/drawing/2014/main" id="{0B0A75E3-E924-4C24-AE85-DC0C66FAE080}"/>
              </a:ext>
            </a:extLst>
          </p:cNvPr>
          <p:cNvSpPr txBox="1"/>
          <p:nvPr/>
        </p:nvSpPr>
        <p:spPr>
          <a:xfrm>
            <a:off x="9651560" y="9574054"/>
            <a:ext cx="8255440" cy="248914"/>
          </a:xfrm>
          <a:prstGeom prst="rect">
            <a:avLst/>
          </a:prstGeom>
        </p:spPr>
        <p:txBody>
          <a:bodyPr wrap="square" lIns="0" tIns="0" rIns="0" bIns="0" rtlCol="0" anchor="t">
            <a:spAutoFit/>
          </a:bodyPr>
          <a:lstStyle/>
          <a:p>
            <a:pPr marR="17780" algn="r">
              <a:lnSpc>
                <a:spcPct val="107000"/>
              </a:lnSpc>
              <a:spcAft>
                <a:spcPts val="800"/>
              </a:spcAft>
            </a:pPr>
            <a:r>
              <a:rPr lang="es-ES" sz="1600" spc="80" dirty="0">
                <a:solidFill>
                  <a:srgbClr val="52584D"/>
                </a:solidFill>
                <a:latin typeface="Glacial Indifference"/>
              </a:rPr>
              <a:t>LECCIÓN 4: Diseño arquitectónico - dibujos y esquemas.</a:t>
            </a:r>
            <a:endParaRPr lang="en-US" sz="1600" spc="80" dirty="0">
              <a:solidFill>
                <a:srgbClr val="52584D"/>
              </a:solidFill>
              <a:latin typeface="Glacial Indifference"/>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9"/>
          <p:cNvGrpSpPr/>
          <p:nvPr/>
        </p:nvGrpSpPr>
        <p:grpSpPr>
          <a:xfrm>
            <a:off x="1028700" y="-313966"/>
            <a:ext cx="8385423" cy="3263400"/>
            <a:chOff x="0" y="0"/>
            <a:chExt cx="11180564" cy="5344201"/>
          </a:xfrm>
          <a:solidFill>
            <a:srgbClr val="52584D"/>
          </a:solidFill>
        </p:grpSpPr>
        <p:sp>
          <p:nvSpPr>
            <p:cNvPr id="10" name="AutoShape 10"/>
            <p:cNvSpPr/>
            <p:nvPr/>
          </p:nvSpPr>
          <p:spPr>
            <a:xfrm>
              <a:off x="0" y="0"/>
              <a:ext cx="11180564" cy="5344201"/>
            </a:xfrm>
            <a:prstGeom prst="rect">
              <a:avLst/>
            </a:prstGeom>
            <a:grpFill/>
          </p:spPr>
        </p:sp>
        <p:sp>
          <p:nvSpPr>
            <p:cNvPr id="11" name="TextBox 11"/>
            <p:cNvSpPr txBox="1"/>
            <p:nvPr/>
          </p:nvSpPr>
          <p:spPr>
            <a:xfrm>
              <a:off x="982007" y="1063808"/>
              <a:ext cx="9838393" cy="1713668"/>
            </a:xfrm>
            <a:prstGeom prst="rect">
              <a:avLst/>
            </a:prstGeom>
            <a:grpFill/>
          </p:spPr>
          <p:txBody>
            <a:bodyPr wrap="square" lIns="0" tIns="0" rIns="0" bIns="0" rtlCol="0" anchor="t">
              <a:spAutoFit/>
            </a:bodyPr>
            <a:lstStyle/>
            <a:p>
              <a:pPr algn="l">
                <a:lnSpc>
                  <a:spcPts val="8370"/>
                </a:lnSpc>
              </a:pPr>
              <a:r>
                <a:rPr lang="en-US" sz="6200" spc="310" dirty="0" err="1">
                  <a:solidFill>
                    <a:srgbClr val="FEFFF8"/>
                  </a:solidFill>
                  <a:latin typeface="League Spartan"/>
                </a:rPr>
                <a:t>Proceso</a:t>
              </a:r>
              <a:endParaRPr lang="en-US" sz="6200" spc="310" dirty="0">
                <a:solidFill>
                  <a:srgbClr val="FEFFF8"/>
                </a:solidFill>
                <a:latin typeface="League Spartan"/>
              </a:endParaRPr>
            </a:p>
          </p:txBody>
        </p:sp>
      </p:grpSp>
      <p:sp>
        <p:nvSpPr>
          <p:cNvPr id="14" name="AutoShape 14"/>
          <p:cNvSpPr/>
          <p:nvPr/>
        </p:nvSpPr>
        <p:spPr>
          <a:xfrm>
            <a:off x="1028700" y="9252585"/>
            <a:ext cx="16230600" cy="38100"/>
          </a:xfrm>
          <a:prstGeom prst="rect">
            <a:avLst/>
          </a:prstGeom>
          <a:solidFill>
            <a:srgbClr val="52584D"/>
          </a:solidFill>
          <a:ln>
            <a:solidFill>
              <a:srgbClr val="52584D"/>
            </a:solidFill>
          </a:ln>
        </p:spPr>
      </p:sp>
      <p:sp>
        <p:nvSpPr>
          <p:cNvPr id="23" name="Θέση αριθμού διαφάνειας 12">
            <a:extLst>
              <a:ext uri="{FF2B5EF4-FFF2-40B4-BE49-F238E27FC236}">
                <a16:creationId xmlns:a16="http://schemas.microsoft.com/office/drawing/2014/main" id="{57F4E76C-F604-452D-850E-4C073A183D39}"/>
              </a:ext>
            </a:extLst>
          </p:cNvPr>
          <p:cNvSpPr>
            <a:spLocks noGrp="1"/>
          </p:cNvSpPr>
          <p:nvPr>
            <p:ph type="sldNum" sz="quarter" idx="12"/>
          </p:nvPr>
        </p:nvSpPr>
        <p:spPr>
          <a:xfrm>
            <a:off x="15240" y="9775984"/>
            <a:ext cx="2133600" cy="365125"/>
          </a:xfrm>
        </p:spPr>
        <p:txBody>
          <a:bodyPr/>
          <a:lstStyle/>
          <a:p>
            <a:pPr algn="l"/>
            <a:fld id="{B6F15528-21DE-4FAA-801E-634DDDAF4B2B}" type="slidenum">
              <a:rPr lang="en-US" sz="2400" spc="120">
                <a:solidFill>
                  <a:srgbClr val="D9D9D9"/>
                </a:solidFill>
                <a:latin typeface="Glacial Indifference"/>
              </a:rPr>
              <a:pPr algn="l"/>
              <a:t>5</a:t>
            </a:fld>
            <a:endParaRPr lang="en-US" sz="2400" spc="120" dirty="0">
              <a:solidFill>
                <a:srgbClr val="D9D9D9"/>
              </a:solidFill>
              <a:latin typeface="Glacial Indifference"/>
            </a:endParaRPr>
          </a:p>
        </p:txBody>
      </p:sp>
      <p:sp>
        <p:nvSpPr>
          <p:cNvPr id="20" name="TextBox 7">
            <a:extLst>
              <a:ext uri="{FF2B5EF4-FFF2-40B4-BE49-F238E27FC236}">
                <a16:creationId xmlns:a16="http://schemas.microsoft.com/office/drawing/2014/main" id="{CD3826F4-81EC-4FBE-B627-096145F5BFAD}"/>
              </a:ext>
            </a:extLst>
          </p:cNvPr>
          <p:cNvSpPr txBox="1"/>
          <p:nvPr/>
        </p:nvSpPr>
        <p:spPr>
          <a:xfrm>
            <a:off x="1417541" y="4116492"/>
            <a:ext cx="7607740" cy="4764125"/>
          </a:xfrm>
          <a:prstGeom prst="rect">
            <a:avLst/>
          </a:prstGeom>
        </p:spPr>
        <p:txBody>
          <a:bodyPr lIns="0" tIns="0" rIns="0" bIns="0" rtlCol="0" anchor="t">
            <a:spAutoFit/>
          </a:bodyPr>
          <a:lstStyle/>
          <a:p>
            <a:pPr marR="17780" algn="just">
              <a:lnSpc>
                <a:spcPts val="3359"/>
              </a:lnSpc>
              <a:spcAft>
                <a:spcPts val="600"/>
              </a:spcAft>
              <a:buClr>
                <a:srgbClr val="385623"/>
              </a:buClr>
              <a:buSzPts val="2400"/>
            </a:pPr>
            <a:r>
              <a:rPr lang="es-ES" sz="2400" spc="120" dirty="0">
                <a:solidFill>
                  <a:srgbClr val="456A2C"/>
                </a:solidFill>
                <a:latin typeface="Glacial Indifference"/>
              </a:rPr>
              <a:t>Los diseños ahora son mucho más detallados y se utilizan para la fase de construcción y las decisiones finales sobre materiales. Cuando se completa esta parte, el diseño se envía a los contratistas para los informes de precios y al departamento de construcción para las licencias de construcción. Dependiendo del tipo de proyectos, se requiere una fase de negociación. </a:t>
            </a:r>
            <a:r>
              <a:rPr lang="es-ES" sz="2400" spc="120">
                <a:solidFill>
                  <a:srgbClr val="456A2C"/>
                </a:solidFill>
                <a:latin typeface="Glacial Indifference"/>
              </a:rPr>
              <a:t>En la </a:t>
            </a:r>
            <a:r>
              <a:rPr lang="es-ES" sz="2400" spc="120" dirty="0">
                <a:solidFill>
                  <a:srgbClr val="456A2C"/>
                </a:solidFill>
                <a:latin typeface="Glacial Indifference"/>
              </a:rPr>
              <a:t>última fase es la construcción, gracias al diseño del edificio, es posible lograr la realización completa de la propuesta de acabado.</a:t>
            </a:r>
            <a:endParaRPr lang="en-GB" sz="2400" spc="120" dirty="0">
              <a:solidFill>
                <a:srgbClr val="456A2C"/>
              </a:solidFill>
              <a:latin typeface="Glacial Indifference"/>
            </a:endParaRPr>
          </a:p>
        </p:txBody>
      </p:sp>
      <p:pic>
        <p:nvPicPr>
          <p:cNvPr id="12" name="Imagen 11">
            <a:extLst>
              <a:ext uri="{FF2B5EF4-FFF2-40B4-BE49-F238E27FC236}">
                <a16:creationId xmlns:a16="http://schemas.microsoft.com/office/drawing/2014/main" id="{6AF9EC27-7D38-4E19-9A66-3CB4649147D3}"/>
              </a:ext>
            </a:extLst>
          </p:cNvPr>
          <p:cNvPicPr>
            <a:picLocks noChangeAspect="1"/>
          </p:cNvPicPr>
          <p:nvPr/>
        </p:nvPicPr>
        <p:blipFill>
          <a:blip r:embed="rId3"/>
          <a:stretch>
            <a:fillRect/>
          </a:stretch>
        </p:blipFill>
        <p:spPr>
          <a:xfrm>
            <a:off x="10880558" y="665144"/>
            <a:ext cx="5449461" cy="3302185"/>
          </a:xfrm>
          <a:prstGeom prst="rect">
            <a:avLst/>
          </a:prstGeom>
        </p:spPr>
      </p:pic>
      <p:pic>
        <p:nvPicPr>
          <p:cNvPr id="13" name="Imagen 12">
            <a:extLst>
              <a:ext uri="{FF2B5EF4-FFF2-40B4-BE49-F238E27FC236}">
                <a16:creationId xmlns:a16="http://schemas.microsoft.com/office/drawing/2014/main" id="{B47E2E3B-3790-437A-B30C-4BFFFF946B26}"/>
              </a:ext>
            </a:extLst>
          </p:cNvPr>
          <p:cNvPicPr>
            <a:picLocks noChangeAspect="1"/>
          </p:cNvPicPr>
          <p:nvPr/>
        </p:nvPicPr>
        <p:blipFill>
          <a:blip r:embed="rId4"/>
          <a:stretch>
            <a:fillRect/>
          </a:stretch>
        </p:blipFill>
        <p:spPr>
          <a:xfrm>
            <a:off x="10896599" y="4896405"/>
            <a:ext cx="5433419" cy="4072811"/>
          </a:xfrm>
          <a:prstGeom prst="rect">
            <a:avLst/>
          </a:prstGeom>
        </p:spPr>
      </p:pic>
      <p:sp>
        <p:nvSpPr>
          <p:cNvPr id="15" name="CuadroTexto 14">
            <a:extLst>
              <a:ext uri="{FF2B5EF4-FFF2-40B4-BE49-F238E27FC236}">
                <a16:creationId xmlns:a16="http://schemas.microsoft.com/office/drawing/2014/main" id="{4B291E98-DFB9-448E-A0C2-7E2275D30DD0}"/>
              </a:ext>
            </a:extLst>
          </p:cNvPr>
          <p:cNvSpPr txBox="1"/>
          <p:nvPr/>
        </p:nvSpPr>
        <p:spPr>
          <a:xfrm>
            <a:off x="10864516" y="4175681"/>
            <a:ext cx="6093724" cy="496290"/>
          </a:xfrm>
          <a:prstGeom prst="rect">
            <a:avLst/>
          </a:prstGeom>
          <a:noFill/>
        </p:spPr>
        <p:txBody>
          <a:bodyPr wrap="square">
            <a:spAutoFit/>
          </a:bodyPr>
          <a:lstStyle/>
          <a:p>
            <a:pPr marR="17780" algn="just">
              <a:lnSpc>
                <a:spcPts val="3359"/>
              </a:lnSpc>
              <a:spcAft>
                <a:spcPts val="600"/>
              </a:spcAft>
              <a:buClr>
                <a:srgbClr val="385623"/>
              </a:buClr>
              <a:buSzPts val="2400"/>
            </a:pPr>
            <a:r>
              <a:rPr lang="en-GB" sz="2400" spc="120" dirty="0">
                <a:solidFill>
                  <a:srgbClr val="456A2C"/>
                </a:solidFill>
                <a:latin typeface="Glacial Indifference"/>
              </a:rPr>
              <a:t>Half Tree House-Jacobs Chung </a:t>
            </a:r>
          </a:p>
        </p:txBody>
      </p:sp>
      <p:sp>
        <p:nvSpPr>
          <p:cNvPr id="17" name="TextBox 5">
            <a:extLst>
              <a:ext uri="{FF2B5EF4-FFF2-40B4-BE49-F238E27FC236}">
                <a16:creationId xmlns:a16="http://schemas.microsoft.com/office/drawing/2014/main" id="{2560DF3A-A39E-424A-94FC-11D73054E3AB}"/>
              </a:ext>
            </a:extLst>
          </p:cNvPr>
          <p:cNvSpPr txBox="1"/>
          <p:nvPr/>
        </p:nvSpPr>
        <p:spPr>
          <a:xfrm>
            <a:off x="9651560" y="9574054"/>
            <a:ext cx="8255440" cy="248914"/>
          </a:xfrm>
          <a:prstGeom prst="rect">
            <a:avLst/>
          </a:prstGeom>
        </p:spPr>
        <p:txBody>
          <a:bodyPr wrap="square" lIns="0" tIns="0" rIns="0" bIns="0" rtlCol="0" anchor="t">
            <a:spAutoFit/>
          </a:bodyPr>
          <a:lstStyle/>
          <a:p>
            <a:pPr marR="17780" algn="r">
              <a:lnSpc>
                <a:spcPct val="107000"/>
              </a:lnSpc>
              <a:spcAft>
                <a:spcPts val="800"/>
              </a:spcAft>
            </a:pPr>
            <a:r>
              <a:rPr lang="es-ES" sz="1600" spc="80" dirty="0">
                <a:solidFill>
                  <a:srgbClr val="52584D"/>
                </a:solidFill>
                <a:latin typeface="Glacial Indifference"/>
              </a:rPr>
              <a:t>LECCIÓN 4: Diseño arquitectónico - dibujos y esquemas.</a:t>
            </a:r>
            <a:endParaRPr lang="en-US" sz="1600" spc="80" dirty="0">
              <a:solidFill>
                <a:srgbClr val="52584D"/>
              </a:solidFill>
              <a:latin typeface="Glacial Indifference"/>
            </a:endParaRPr>
          </a:p>
        </p:txBody>
      </p:sp>
    </p:spTree>
    <p:extLst>
      <p:ext uri="{BB962C8B-B14F-4D97-AF65-F5344CB8AC3E}">
        <p14:creationId xmlns:p14="http://schemas.microsoft.com/office/powerpoint/2010/main" val="3984294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723</TotalTime>
  <Words>340</Words>
  <Application>Microsoft Office PowerPoint</Application>
  <PresentationFormat>Personalizado</PresentationFormat>
  <Paragraphs>26</Paragraphs>
  <Slides>5</Slides>
  <Notes>2</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5</vt:i4>
      </vt:variant>
    </vt:vector>
  </HeadingPairs>
  <TitlesOfParts>
    <vt:vector size="12" baseType="lpstr">
      <vt:lpstr>Glacial Indifference Bold</vt:lpstr>
      <vt:lpstr>Glacial Indifference</vt:lpstr>
      <vt:lpstr>Calibri</vt:lpstr>
      <vt:lpstr>Verdana</vt:lpstr>
      <vt:lpstr>Arial</vt:lpstr>
      <vt:lpstr>League Spartan</vt:lpstr>
      <vt:lpstr>Office Theme</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Washed Out Fishing Laws Wide Presentation</dc:title>
  <dc:creator>sakis</dc:creator>
  <cp:lastModifiedBy>Alonso García García</cp:lastModifiedBy>
  <cp:revision>64</cp:revision>
  <dcterms:created xsi:type="dcterms:W3CDTF">2006-08-16T00:00:00Z</dcterms:created>
  <dcterms:modified xsi:type="dcterms:W3CDTF">2022-01-14T12:53:13Z</dcterms:modified>
  <dc:identifier>DAD7Xzioke4</dc:identifier>
</cp:coreProperties>
</file>