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1" r:id="rId6"/>
    <p:sldId id="272" r:id="rId7"/>
    <p:sldId id="275" r:id="rId8"/>
    <p:sldId id="260"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League Spartan" panose="020B0604020202020204" charset="0"/>
      <p:regular r:id="rId15"/>
    </p:embeddedFon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53" y="7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pPr/>
              <a:t>8/27/2021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pPr/>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pPr/>
              <a:t>8/27/2021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4220933" y="0"/>
            <a:ext cx="14101901" cy="10287000"/>
          </a:xfrm>
          <a:prstGeom prst="rect">
            <a:avLst/>
          </a:prstGeom>
        </p:spPr>
      </p:pic>
      <p:grpSp>
        <p:nvGrpSpPr>
          <p:cNvPr id="3" name="Group 3"/>
          <p:cNvGrpSpPr/>
          <p:nvPr/>
        </p:nvGrpSpPr>
        <p:grpSpPr>
          <a:xfrm>
            <a:off x="-406310" y="2806797"/>
            <a:ext cx="14956263" cy="5414933"/>
            <a:chOff x="0" y="0"/>
            <a:chExt cx="19941685" cy="7219911"/>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4815507"/>
            </a:xfrm>
            <a:prstGeom prst="rect">
              <a:avLst/>
            </a:prstGeom>
            <a:grpFill/>
          </p:spPr>
          <p:txBody>
            <a:bodyPr lIns="0" tIns="0" rIns="0" bIns="0" rtlCol="0" anchor="t">
              <a:spAutoFit/>
            </a:bodyPr>
            <a:lstStyle/>
            <a:p>
              <a:pPr>
                <a:lnSpc>
                  <a:spcPts val="10580"/>
                </a:lnSpc>
              </a:pPr>
              <a:r>
                <a:rPr lang="el-GR" sz="6600" b="1" spc="92" dirty="0">
                  <a:solidFill>
                    <a:srgbClr val="FEFFF8"/>
                  </a:solidFill>
                  <a:latin typeface="League Spartan"/>
                </a:rPr>
                <a:t>Μάθημα</a:t>
              </a:r>
              <a:r>
                <a:rPr lang="en-US" sz="6600" spc="92" dirty="0">
                  <a:solidFill>
                    <a:srgbClr val="FEFFF8"/>
                  </a:solidFill>
                  <a:latin typeface="League Spartan"/>
                </a:rPr>
                <a:t> 3: </a:t>
              </a:r>
            </a:p>
            <a:p>
              <a:pPr marR="17780">
                <a:lnSpc>
                  <a:spcPct val="107000"/>
                </a:lnSpc>
                <a:spcAft>
                  <a:spcPts val="800"/>
                </a:spcAft>
              </a:pPr>
              <a:r>
                <a:rPr lang="el-GR" sz="2400" dirty="0">
                  <a:solidFill>
                    <a:schemeClr val="bg1"/>
                  </a:solidFill>
                  <a:latin typeface="Glacial Indifference"/>
                </a:rPr>
                <a:t>Εκπαίδευση για υδραυλικές εγκαταστάσεις, κατασκευή με ξηρά δόμηση και σύστημα στεγανοποίησης</a:t>
              </a:r>
              <a:r>
                <a:rPr lang="en-GB" sz="2400" spc="150" dirty="0">
                  <a:solidFill>
                    <a:schemeClr val="bg1"/>
                  </a:solidFill>
                  <a:latin typeface="Glacial Indifference"/>
                </a:rPr>
                <a:t>.</a:t>
              </a:r>
              <a:endParaRPr lang="es-ES" sz="2400" spc="150" dirty="0">
                <a:solidFill>
                  <a:schemeClr val="bg1"/>
                </a:solidFill>
                <a:latin typeface="Glacial Indifference"/>
              </a:endParaRPr>
            </a:p>
            <a:p>
              <a:pPr algn="l">
                <a:lnSpc>
                  <a:spcPts val="10580"/>
                </a:lnSpc>
              </a:pP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l-GR" sz="2700" spc="135" dirty="0">
                  <a:solidFill>
                    <a:srgbClr val="FEFFF8"/>
                  </a:solidFill>
                  <a:latin typeface="Glacial Indifference"/>
                </a:rPr>
                <a:t>Παρουσίαση</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6003"/>
            </a:xfrm>
            <a:prstGeom prst="rect">
              <a:avLst/>
            </a:prstGeom>
            <a:grpFill/>
          </p:spPr>
          <p:txBody>
            <a:bodyPr wrap="square" lIns="0" tIns="0" rIns="0" bIns="0" rtlCol="0" anchor="t">
              <a:spAutoFit/>
            </a:bodyPr>
            <a:lstStyle/>
            <a:p>
              <a:pPr>
                <a:lnSpc>
                  <a:spcPts val="3000"/>
                </a:lnSpc>
              </a:pPr>
              <a:r>
                <a:rPr lang="el-GR" sz="2400" spc="150" dirty="0">
                  <a:solidFill>
                    <a:srgbClr val="FEFFF8"/>
                  </a:solidFill>
                  <a:latin typeface="Glacial Indifference Bold"/>
                </a:rPr>
                <a:t>ΜΑΘΗΣΙΑΚΗ ΕΝΟΤΗΤΑ</a:t>
              </a:r>
              <a:r>
                <a:rPr lang="es-ES" sz="2400" spc="150" dirty="0">
                  <a:solidFill>
                    <a:srgbClr val="FEFFF8"/>
                  </a:solidFill>
                  <a:latin typeface="Glacial Indifference Bold"/>
                </a:rPr>
                <a:t> 4: </a:t>
              </a:r>
              <a:r>
                <a:rPr lang="el-GR" sz="2400" spc="150" dirty="0">
                  <a:solidFill>
                    <a:srgbClr val="FEFFF8"/>
                  </a:solidFill>
                  <a:latin typeface="Glacial Indifference Bold"/>
                </a:rPr>
                <a:t>Λειτουργικότητα και απόδοση των ξύλινων κτηρίων </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nSpc>
                  <a:spcPts val="8370"/>
                </a:lnSpc>
              </a:pPr>
              <a:r>
                <a:rPr lang="el-GR" sz="6200" b="1" spc="310" dirty="0">
                  <a:solidFill>
                    <a:srgbClr val="456A2C"/>
                  </a:solidFill>
                  <a:latin typeface="League Spartan"/>
                </a:rPr>
                <a:t>Επισκόπηση Παρουσίασης</a:t>
              </a:r>
              <a:endParaRPr lang="en-US" sz="6200" b="1" spc="310" dirty="0">
                <a:solidFill>
                  <a:srgbClr val="456A2C"/>
                </a:solidFill>
                <a:latin typeface="League Spartan"/>
              </a:endParaRPr>
            </a:p>
          </p:txBody>
        </p:sp>
        <p:sp>
          <p:nvSpPr>
            <p:cNvPr id="6" name="TextBox 6"/>
            <p:cNvSpPr txBox="1"/>
            <p:nvPr/>
          </p:nvSpPr>
          <p:spPr>
            <a:xfrm>
              <a:off x="982007" y="6492487"/>
              <a:ext cx="9214823" cy="1744067"/>
            </a:xfrm>
            <a:prstGeom prst="rect">
              <a:avLst/>
            </a:prstGeom>
            <a:grpFill/>
          </p:spPr>
          <p:txBody>
            <a:bodyPr lIns="0" tIns="0" rIns="0" bIns="0" rtlCol="0" anchor="t">
              <a:spAutoFit/>
            </a:bodyPr>
            <a:lstStyle/>
            <a:p>
              <a:pPr>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Υδραυλικές εγκαταστάσεις</a:t>
              </a:r>
              <a:endParaRPr lang="en-US" sz="2400" spc="120" dirty="0">
                <a:solidFill>
                  <a:srgbClr val="456A2C"/>
                </a:solidFill>
                <a:latin typeface="Glacial Indifference"/>
              </a:endParaRPr>
            </a:p>
            <a:p>
              <a:pPr algn="l">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Ξηρά δόμηση και σύστημα στεγανοποίησης</a:t>
              </a: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5" y="4952983"/>
              <a:ext cx="9736795" cy="820737"/>
            </a:xfrm>
            <a:prstGeom prst="rect">
              <a:avLst/>
            </a:prstGeom>
            <a:grpFill/>
          </p:spPr>
          <p:txBody>
            <a:bodyPr wrap="square" lIns="0" tIns="0" rIns="0" bIns="0" rtlCol="0" anchor="t">
              <a:spAutoFit/>
            </a:bodyPr>
            <a:lstStyle/>
            <a:p>
              <a:pPr>
                <a:lnSpc>
                  <a:spcPts val="4810"/>
                </a:lnSpc>
              </a:pPr>
              <a:r>
                <a:rPr lang="el-GR" sz="3700" b="1" spc="185" dirty="0">
                  <a:solidFill>
                    <a:srgbClr val="456A2C"/>
                  </a:solidFill>
                  <a:latin typeface="League Spartan"/>
                </a:rPr>
                <a:t>ΘΕΜΑΤΑ</a:t>
              </a:r>
              <a:endParaRPr lang="en-US" sz="3700" b="1"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7607740" cy="1128514"/>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3:</a:t>
            </a:r>
            <a:r>
              <a:rPr lang="el-GR" sz="1600" dirty="0">
                <a:solidFill>
                  <a:srgbClr val="52584D"/>
                </a:solidFill>
                <a:latin typeface="Glacial Indifference"/>
              </a:rPr>
              <a:t>Εκπαίδευση για υδραυλικές εγκαταστάσεις, κατασκευή με ξηρά δόμηση, και σύστημα στεγανοποίησης.</a:t>
            </a:r>
            <a:r>
              <a:rPr lang="en-GB" sz="1600" spc="150" dirty="0">
                <a:solidFill>
                  <a:schemeClr val="bg1"/>
                </a:solidFill>
                <a:latin typeface="Glacial Indifference"/>
              </a:rPr>
              <a:t>.</a:t>
            </a:r>
            <a:endParaRPr lang="es-ES" sz="1600" spc="150" dirty="0">
              <a:solidFill>
                <a:schemeClr val="bg1"/>
              </a:solidFill>
              <a:latin typeface="Glacial Indifference"/>
            </a:endParaRPr>
          </a:p>
          <a:p>
            <a:pPr algn="r">
              <a:lnSpc>
                <a:spcPts val="2240"/>
              </a:lnSpc>
            </a:pPr>
            <a:r>
              <a:rPr lang="en-GB" sz="1600" spc="80" dirty="0">
                <a:solidFill>
                  <a:srgbClr val="52584D"/>
                </a:solidFill>
                <a:latin typeface="Glacial Indifference"/>
              </a:rPr>
              <a:t>.</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411465"/>
            </a:xfrm>
            <a:prstGeom prst="rect">
              <a:avLst/>
            </a:prstGeom>
          </p:spPr>
          <p:txBody>
            <a:bodyPr lIns="0" tIns="0" rIns="0" bIns="0" rtlCol="0" anchor="t">
              <a:spAutoFit/>
            </a:bodyPr>
            <a:lstStyle/>
            <a:p>
              <a:pPr>
                <a:lnSpc>
                  <a:spcPts val="8370"/>
                </a:lnSpc>
                <a:spcAft>
                  <a:spcPts val="600"/>
                </a:spcAft>
                <a:tabLst>
                  <a:tab pos="228600" algn="l"/>
                </a:tabLst>
              </a:pPr>
              <a:r>
                <a:rPr lang="el-GR" sz="5400" spc="150" dirty="0">
                  <a:solidFill>
                    <a:srgbClr val="FEFFF8"/>
                  </a:solidFill>
                  <a:latin typeface="Glacial Indifference Bold"/>
                </a:rPr>
                <a:t>ΥΔΡΑΥΛΙΚΕΣ ΕΓΚΑΤΑΣΤΑΣΕΙΣ</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5386090"/>
          </a:xfrm>
          <a:prstGeom prst="rect">
            <a:avLst/>
          </a:prstGeom>
        </p:spPr>
        <p:txBody>
          <a:bodyPr lIns="0" tIns="0" rIns="0" bIns="0" rtlCol="0" anchor="t">
            <a:spAutoFit/>
          </a:bodyPr>
          <a:lstStyle/>
          <a:p>
            <a:pPr algn="just">
              <a:lnSpc>
                <a:spcPts val="3359"/>
              </a:lnSpc>
              <a:spcAft>
                <a:spcPts val="600"/>
              </a:spcAft>
            </a:pPr>
            <a:r>
              <a:rPr lang="el-GR" sz="2400" dirty="0">
                <a:solidFill>
                  <a:srgbClr val="456A2C"/>
                </a:solidFill>
                <a:latin typeface="Glacial Indifference"/>
              </a:rPr>
              <a:t>Προκειμένου να διαθέτετε επαρκή παροχή νερού, είναι σημαντικό να γνωρίζετε τις ιδιότητες των σωλήνων που εγκαθίστανται σε κάθε κτήριο και ικανοποιούν ένα ελάχιστο σύνολο προϋποθέσεων για το παρεχόμενο νερό, όπως </a:t>
            </a:r>
            <a:r>
              <a:rPr lang="el-GR" sz="2400" dirty="0" err="1">
                <a:solidFill>
                  <a:srgbClr val="456A2C"/>
                </a:solidFill>
                <a:latin typeface="Glacial Indifference"/>
              </a:rPr>
              <a:t>ποσιμότητα</a:t>
            </a:r>
            <a:r>
              <a:rPr lang="el-GR" sz="2400" dirty="0">
                <a:solidFill>
                  <a:srgbClr val="456A2C"/>
                </a:solidFill>
                <a:latin typeface="Glacial Indifference"/>
              </a:rPr>
              <a:t>, αντοχή στη διάβρωση, αντοχή στη διακύμανση θερμοκρασίας και αρκετή ροή και πίεση.</a:t>
            </a:r>
          </a:p>
          <a:p>
            <a:pPr algn="just">
              <a:lnSpc>
                <a:spcPts val="3359"/>
              </a:lnSpc>
              <a:spcAft>
                <a:spcPts val="600"/>
              </a:spcAft>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028" name="Picture 4" descr="Plumbing Services – TNOL Mechanical Ltd - Edmonton, Alberta">
            <a:extLst>
              <a:ext uri="{FF2B5EF4-FFF2-40B4-BE49-F238E27FC236}">
                <a16:creationId xmlns:a16="http://schemas.microsoft.com/office/drawing/2014/main" id="{6155622C-BF91-4F29-977A-04D6151D7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2164" y="4761488"/>
            <a:ext cx="7620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5">
            <a:extLst>
              <a:ext uri="{FF2B5EF4-FFF2-40B4-BE49-F238E27FC236}">
                <a16:creationId xmlns:a16="http://schemas.microsoft.com/office/drawing/2014/main" id="{1DBEC3BB-B32A-4BDC-8618-868CEB7F2220}"/>
              </a:ext>
            </a:extLst>
          </p:cNvPr>
          <p:cNvSpPr txBox="1"/>
          <p:nvPr/>
        </p:nvSpPr>
        <p:spPr>
          <a:xfrm>
            <a:off x="9651560" y="9574054"/>
            <a:ext cx="7607740" cy="846386"/>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3:</a:t>
            </a:r>
            <a:r>
              <a:rPr lang="el-GR" sz="1600" dirty="0">
                <a:solidFill>
                  <a:srgbClr val="52584D"/>
                </a:solidFill>
                <a:latin typeface="Glacial Indifference"/>
              </a:rPr>
              <a:t>Εκπαίδευση για υδραυλικές εγκαταστάσεις, κατασκευή με ξηρά δόμηση, και σύστημα στεγανοποίησης.</a:t>
            </a:r>
            <a:r>
              <a:rPr lang="en-GB" sz="1600" spc="80" dirty="0">
                <a:solidFill>
                  <a:srgbClr val="52584D"/>
                </a:solidFill>
                <a:latin typeface="Glacial Indifference"/>
              </a:rPr>
              <a:t>.</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37438" y="640274"/>
            <a:ext cx="7611751" cy="6255826"/>
            <a:chOff x="-5004" y="-517902"/>
            <a:chExt cx="9495473" cy="8341104"/>
          </a:xfrm>
        </p:grpSpPr>
        <p:sp>
          <p:nvSpPr>
            <p:cNvPr id="3" name="TextBox 3"/>
            <p:cNvSpPr txBox="1"/>
            <p:nvPr/>
          </p:nvSpPr>
          <p:spPr>
            <a:xfrm>
              <a:off x="0" y="-517902"/>
              <a:ext cx="9490469" cy="4042133"/>
            </a:xfrm>
            <a:prstGeom prst="rect">
              <a:avLst/>
            </a:prstGeom>
          </p:spPr>
          <p:txBody>
            <a:bodyPr lIns="0" tIns="0" rIns="0" bIns="0" rtlCol="0" anchor="t">
              <a:spAutoFit/>
            </a:bodyPr>
            <a:lstStyle/>
            <a:p>
              <a:pPr algn="just">
                <a:lnSpc>
                  <a:spcPct val="150000"/>
                </a:lnSpc>
                <a:spcAft>
                  <a:spcPts val="600"/>
                </a:spcAft>
              </a:pPr>
              <a:r>
                <a:rPr lang="el-GR" sz="2400" b="1" spc="120" dirty="0">
                  <a:solidFill>
                    <a:srgbClr val="456A2C"/>
                  </a:solidFill>
                  <a:latin typeface="Glacial Indifference"/>
                </a:rPr>
                <a:t>Συμβολή της ενέργειας από ανανεώσιμες πηγές στη θέρμανση νερού.</a:t>
              </a:r>
              <a:endParaRPr lang="en-US" sz="2400" b="1" spc="120" dirty="0">
                <a:solidFill>
                  <a:srgbClr val="456A2C"/>
                </a:solidFill>
                <a:latin typeface="Glacial Indifference"/>
              </a:endParaRPr>
            </a:p>
            <a:p>
              <a:pPr algn="just"/>
              <a:r>
                <a:rPr lang="el-GR" sz="2400" dirty="0">
                  <a:solidFill>
                    <a:srgbClr val="456A2C"/>
                  </a:solidFill>
                  <a:latin typeface="Glacial Indifference"/>
                </a:rPr>
                <a:t>Η εγκατάσταση ηλιακών θερμικών συλλεκτών είναι ένα πολύ βιώσιμο σύστημα που μπορεί να βοηθήσει στις διαδικασίες θέρμανσης, παρέχοντας σε κάθε κτήριο την ελάχιστη ποσότητα ζεστού νερού με χαμηλό ενεργειακό κόστος. </a:t>
              </a:r>
              <a:endParaRPr lang="es-ES" sz="2400" spc="120" dirty="0">
                <a:solidFill>
                  <a:srgbClr val="456A2C"/>
                </a:solidFill>
                <a:latin typeface="Glacial Indifference"/>
              </a:endParaRPr>
            </a:p>
          </p:txBody>
        </p:sp>
        <p:sp>
          <p:nvSpPr>
            <p:cNvPr id="7" name="TextBox 7"/>
            <p:cNvSpPr txBox="1"/>
            <p:nvPr/>
          </p:nvSpPr>
          <p:spPr>
            <a:xfrm>
              <a:off x="-5004" y="3651118"/>
              <a:ext cx="9490469" cy="4172084"/>
            </a:xfrm>
            <a:prstGeom prst="rect">
              <a:avLst/>
            </a:prstGeom>
          </p:spPr>
          <p:txBody>
            <a:bodyPr lIns="0" tIns="0" rIns="0" bIns="0" rtlCol="0" anchor="t">
              <a:spAutoFit/>
            </a:bodyPr>
            <a:lstStyle/>
            <a:p>
              <a:pPr algn="l">
                <a:lnSpc>
                  <a:spcPts val="3359"/>
                </a:lnSpc>
              </a:pPr>
              <a:r>
                <a:rPr lang="el-GR" sz="2400" b="1" spc="120" dirty="0">
                  <a:solidFill>
                    <a:srgbClr val="456A2C"/>
                  </a:solidFill>
                  <a:latin typeface="Glacial Indifference"/>
                </a:rPr>
                <a:t>Εγκαταστάσεις υγιεινής</a:t>
              </a:r>
              <a:endParaRPr lang="en-US" sz="2400" b="1" spc="120" dirty="0">
                <a:solidFill>
                  <a:srgbClr val="456A2C"/>
                </a:solidFill>
                <a:latin typeface="Glacial Indifference"/>
              </a:endParaRPr>
            </a:p>
            <a:p>
              <a:pPr algn="just">
                <a:lnSpc>
                  <a:spcPts val="3359"/>
                </a:lnSpc>
                <a:spcAft>
                  <a:spcPts val="600"/>
                </a:spcAft>
              </a:pPr>
              <a:r>
                <a:rPr lang="el-GR" sz="2400" dirty="0">
                  <a:solidFill>
                    <a:srgbClr val="456A2C"/>
                  </a:solidFill>
                  <a:latin typeface="Glacial Indifference"/>
                </a:rPr>
                <a:t>Εκτός από την παροχή καθαρού νερού, είναι πολύ σημαντικό να σχεδιάσουμε ένα κατάλληλο δίκτυο αποχέτευσης, προκειμένου να απομακρύνουμε όλο το βρώμικο νερό μέσα από τις κατοικίες, καθώς και τα όμβρια ύδατα από την οροφή και τις βεράντες.</a:t>
              </a:r>
            </a:p>
            <a:p>
              <a:pPr algn="just">
                <a:lnSpc>
                  <a:spcPts val="3359"/>
                </a:lnSpc>
                <a:spcAft>
                  <a:spcPts val="600"/>
                </a:spcAft>
              </a:pP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3477740"/>
            </a:xfrm>
            <a:prstGeom prst="rect">
              <a:avLst/>
            </a:prstGeom>
            <a:grpFill/>
          </p:spPr>
          <p:txBody>
            <a:bodyPr wrap="square" lIns="0" tIns="0" rIns="0" bIns="0" rtlCol="0" anchor="t">
              <a:spAutoFit/>
            </a:bodyPr>
            <a:lstStyle/>
            <a:p>
              <a:pPr algn="l">
                <a:lnSpc>
                  <a:spcPts val="8370"/>
                </a:lnSpc>
              </a:pPr>
              <a:r>
                <a:rPr lang="el-GR" sz="6200" b="1" spc="310" dirty="0">
                  <a:solidFill>
                    <a:srgbClr val="FEFFF8"/>
                  </a:solidFill>
                  <a:latin typeface="League Spartan"/>
                </a:rPr>
                <a:t>Θέματα προς εξέταση</a:t>
              </a:r>
              <a:endParaRPr lang="en-US" sz="6200" b="1"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6134966"/>
            <a:chOff x="0" y="859658"/>
            <a:chExt cx="9490469" cy="6529832"/>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036493"/>
            </a:xfrm>
            <a:prstGeom prst="rect">
              <a:avLst/>
            </a:prstGeom>
          </p:spPr>
          <p:txBody>
            <a:bodyPr lIns="0" tIns="0" rIns="0" bIns="0" rtlCol="0" anchor="t">
              <a:spAutoFit/>
            </a:bodyPr>
            <a:lstStyle/>
            <a:p>
              <a:pPr>
                <a:lnSpc>
                  <a:spcPts val="3359"/>
                </a:lnSpc>
              </a:pPr>
              <a:r>
                <a:rPr lang="el-GR" sz="2400" b="1" spc="120" dirty="0">
                  <a:solidFill>
                    <a:srgbClr val="456A2C"/>
                  </a:solidFill>
                  <a:latin typeface="Glacial Indifference"/>
                </a:rPr>
                <a:t>Παροχή κρύου νερού.</a:t>
              </a:r>
              <a:endParaRPr lang="en-GB" sz="2400" b="1" spc="120" dirty="0">
                <a:solidFill>
                  <a:srgbClr val="456A2C"/>
                </a:solidFill>
                <a:latin typeface="Glacial Indifference"/>
              </a:endParaRPr>
            </a:p>
            <a:p>
              <a:pPr algn="just"/>
              <a:r>
                <a:rPr lang="el-GR" sz="2400" dirty="0">
                  <a:solidFill>
                    <a:srgbClr val="456A2C"/>
                  </a:solidFill>
                  <a:latin typeface="Glacial Indifference"/>
                </a:rPr>
                <a:t>Στις περισσότερες περιπτώσεις, το νερό πρέπει να παρέχεται από ένα αστικό δίκτυο διανομής, όπου το δίκτυο σωληνώσεων του κτηρίου είναι συνδεδεμένο, παρέχοντας νερό σε ολόκληρο το κτήριο. </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10"/>
              <a:ext cx="9490469" cy="3286780"/>
            </a:xfrm>
            <a:prstGeom prst="rect">
              <a:avLst/>
            </a:prstGeom>
          </p:spPr>
          <p:txBody>
            <a:bodyPr lIns="0" tIns="0" rIns="0" bIns="0" rtlCol="0" anchor="t">
              <a:spAutoFit/>
            </a:bodyPr>
            <a:lstStyle/>
            <a:p>
              <a:pPr>
                <a:lnSpc>
                  <a:spcPts val="3359"/>
                </a:lnSpc>
              </a:pPr>
              <a:r>
                <a:rPr lang="el-GR" sz="2400" b="1" spc="120" dirty="0">
                  <a:solidFill>
                    <a:srgbClr val="456A2C"/>
                  </a:solidFill>
                  <a:latin typeface="Glacial Indifference"/>
                </a:rPr>
                <a:t>Παροχή ζεστού νερού.</a:t>
              </a:r>
              <a:endParaRPr lang="en-GB" sz="2400" b="1" spc="120" dirty="0">
                <a:solidFill>
                  <a:srgbClr val="456A2C"/>
                </a:solidFill>
                <a:latin typeface="Glacial Indifference"/>
              </a:endParaRPr>
            </a:p>
            <a:p>
              <a:pPr algn="just"/>
              <a:r>
                <a:rPr lang="el-GR" sz="2400" dirty="0">
                  <a:solidFill>
                    <a:srgbClr val="456A2C"/>
                  </a:solidFill>
                  <a:latin typeface="Glacial Indifference"/>
                </a:rPr>
                <a:t>Σε κάθε κατοικία πρέπει να παρέχεται ζεστό νερό για οικιακή χρήση, με ένα ιδιωτικό σύστημα θέρμανσης που είναι εγκατεστημένο μέσα στην κατοικία, ή μέσω ενός κοινού συστήματος θέρμανσης για ολόκληρο το κτήριο, ή ακόμα και με δημόσια παροχή ζεστού νερού.</a:t>
              </a:r>
            </a:p>
            <a:p>
              <a:pPr algn="just">
                <a:lnSpc>
                  <a:spcPts val="3359"/>
                </a:lnSpc>
              </a:pP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01343" y="6438900"/>
            <a:ext cx="7607740" cy="3088025"/>
          </a:xfrm>
          <a:prstGeom prst="rect">
            <a:avLst/>
          </a:prstGeom>
        </p:spPr>
        <p:txBody>
          <a:bodyPr lIns="0" tIns="0" rIns="0" bIns="0" rtlCol="0" anchor="t">
            <a:spAutoFit/>
          </a:bodyPr>
          <a:lstStyle/>
          <a:p>
            <a:pPr algn="l">
              <a:lnSpc>
                <a:spcPts val="3359"/>
              </a:lnSpc>
            </a:pPr>
            <a:r>
              <a:rPr lang="el-GR" sz="2400" b="1" spc="120" dirty="0">
                <a:solidFill>
                  <a:srgbClr val="456A2C"/>
                </a:solidFill>
                <a:latin typeface="Glacial Indifference"/>
              </a:rPr>
              <a:t>Υλικά</a:t>
            </a:r>
            <a:endParaRPr lang="en-GB" sz="2400" b="1" spc="120" dirty="0">
              <a:solidFill>
                <a:srgbClr val="456A2C"/>
              </a:solidFill>
              <a:latin typeface="Glacial Indifference"/>
            </a:endParaRPr>
          </a:p>
          <a:p>
            <a:pPr algn="just"/>
            <a:r>
              <a:rPr lang="el-GR" sz="2400" dirty="0">
                <a:solidFill>
                  <a:srgbClr val="456A2C"/>
                </a:solidFill>
                <a:latin typeface="Glacial Indifference"/>
              </a:rPr>
              <a:t>Τα υλικά που χρησιμοποιούνται για τους σωλήνες είναι το μέταλλο, υλικά που κατασκευάζονται με στοιχεία τσιμέντου ή το πλαστικό. Υπάρχουν πολλές διαφορετικές παραλλαγές για κάθε υλικό που χρησιμοποιείται, όμως τα πιο συνηθισμένα υλικά είναι το μέταλλο ή το πλαστικό.</a:t>
            </a:r>
          </a:p>
          <a:p>
            <a:pPr algn="just">
              <a:lnSpc>
                <a:spcPts val="3359"/>
              </a:lnSpc>
              <a:spcAft>
                <a:spcPts val="600"/>
              </a:spcAft>
            </a:pPr>
            <a:endParaRPr lang="es-ES" sz="2400" spc="120" dirty="0">
              <a:solidFill>
                <a:srgbClr val="456A2C"/>
              </a:solidFill>
              <a:latin typeface="Glacial Indifference"/>
            </a:endParaRPr>
          </a:p>
        </p:txBody>
      </p:sp>
      <p:sp>
        <p:nvSpPr>
          <p:cNvPr id="24" name="TextBox 5">
            <a:extLst>
              <a:ext uri="{FF2B5EF4-FFF2-40B4-BE49-F238E27FC236}">
                <a16:creationId xmlns:a16="http://schemas.microsoft.com/office/drawing/2014/main" id="{00EA1597-C745-48CE-8934-E0C751D53E03}"/>
              </a:ext>
            </a:extLst>
          </p:cNvPr>
          <p:cNvSpPr txBox="1"/>
          <p:nvPr/>
        </p:nvSpPr>
        <p:spPr>
          <a:xfrm>
            <a:off x="9651560" y="9574054"/>
            <a:ext cx="7607740" cy="846386"/>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3:</a:t>
            </a:r>
            <a:r>
              <a:rPr lang="el-GR" sz="1600" dirty="0">
                <a:solidFill>
                  <a:srgbClr val="52584D"/>
                </a:solidFill>
                <a:latin typeface="Glacial Indifference"/>
              </a:rPr>
              <a:t>Εκπαίδευση για υδραυλικές εγκαταστάσεις, κατασκευή με ξηρά δόμηση, και σύστημα στεγανοποίησης.</a:t>
            </a:r>
            <a:r>
              <a:rPr lang="en-GB" sz="1600" spc="150" dirty="0">
                <a:solidFill>
                  <a:schemeClr val="bg1"/>
                </a:solidFill>
                <a:latin typeface="Glacial Indifference"/>
              </a:rPr>
              <a:t>.</a:t>
            </a:r>
            <a:endParaRPr lang="es-ES" sz="1600" spc="150" dirty="0">
              <a:solidFill>
                <a:schemeClr val="bg1"/>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7407138" y="746756"/>
            <a:ext cx="10880862" cy="1077218"/>
          </a:xfrm>
          <a:prstGeom prst="rect">
            <a:avLst/>
          </a:prstGeom>
        </p:spPr>
        <p:txBody>
          <a:bodyPr wrap="square" lIns="0" tIns="0" rIns="0" bIns="0" rtlCol="0" anchor="t">
            <a:spAutoFit/>
          </a:bodyPr>
          <a:lstStyle/>
          <a:p>
            <a:pPr algn="l">
              <a:lnSpc>
                <a:spcPts val="8370"/>
              </a:lnSpc>
            </a:pPr>
            <a:r>
              <a:rPr lang="el-GR" sz="6200" b="1" spc="310" dirty="0">
                <a:solidFill>
                  <a:srgbClr val="456A2C"/>
                </a:solidFill>
                <a:latin typeface="League Spartan"/>
              </a:rPr>
              <a:t>Υλικά σωλήνων</a:t>
            </a:r>
            <a:endParaRPr lang="en-US" sz="6200" b="1" spc="310" dirty="0">
              <a:solidFill>
                <a:srgbClr val="456A2C"/>
              </a:solidFill>
              <a:latin typeface="League Spartan"/>
            </a:endParaRPr>
          </a:p>
        </p:txBody>
      </p:sp>
      <p:sp>
        <p:nvSpPr>
          <p:cNvPr id="10" name="AutoShape 10"/>
          <p:cNvSpPr/>
          <p:nvPr/>
        </p:nvSpPr>
        <p:spPr>
          <a:xfrm>
            <a:off x="2057400" y="9258300"/>
            <a:ext cx="16230600" cy="38100"/>
          </a:xfrm>
          <a:prstGeom prst="rect">
            <a:avLst/>
          </a:prstGeom>
          <a:solidFill>
            <a:srgbClr val="456A2C"/>
          </a:solidFill>
        </p:spPr>
      </p:sp>
      <p:sp>
        <p:nvSpPr>
          <p:cNvPr id="13" name="Θέση αριθμού διαφάνειας 12">
            <a:extLst>
              <a:ext uri="{FF2B5EF4-FFF2-40B4-BE49-F238E27FC236}">
                <a16:creationId xmlns:a16="http://schemas.microsoft.com/office/drawing/2014/main" id="{E8B5425E-13D9-4299-9B0F-22FC10AC31B9}"/>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pic>
        <p:nvPicPr>
          <p:cNvPr id="17" name="Picture 4" descr="Plumbing Services – TNOL Mechanical Ltd - Edmonton, Alberta">
            <a:extLst>
              <a:ext uri="{FF2B5EF4-FFF2-40B4-BE49-F238E27FC236}">
                <a16:creationId xmlns:a16="http://schemas.microsoft.com/office/drawing/2014/main" id="{E2022444-3713-4815-A6AA-C15ECFE239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0" r="18670"/>
          <a:stretch/>
        </p:blipFill>
        <p:spPr bwMode="auto">
          <a:xfrm>
            <a:off x="0" y="3297618"/>
            <a:ext cx="52578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FA469C7D-1059-4077-A5F4-1F4D6A85C4E3}"/>
              </a:ext>
            </a:extLst>
          </p:cNvPr>
          <p:cNvPicPr/>
          <p:nvPr/>
        </p:nvPicPr>
        <p:blipFill rotWithShape="1">
          <a:blip r:embed="rId3" cstate="print">
            <a:extLst>
              <a:ext uri="{28A0092B-C50C-407E-A947-70E740481C1C}">
                <a14:useLocalDpi xmlns:a14="http://schemas.microsoft.com/office/drawing/2010/main" val="0"/>
              </a:ext>
            </a:extLst>
          </a:blip>
          <a:srcRect t="9696" b="13181"/>
          <a:stretch/>
        </p:blipFill>
        <p:spPr bwMode="auto">
          <a:xfrm>
            <a:off x="5748377" y="1988328"/>
            <a:ext cx="1175385" cy="1212215"/>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0E5096AF-E617-42E8-8B02-9055A2268924}"/>
              </a:ext>
            </a:extLst>
          </p:cNvPr>
          <p:cNvPicPr/>
          <p:nvPr/>
        </p:nvPicPr>
        <p:blipFill rotWithShape="1">
          <a:blip r:embed="rId4" cstate="print">
            <a:extLst>
              <a:ext uri="{28A0092B-C50C-407E-A947-70E740481C1C}">
                <a14:useLocalDpi xmlns:a14="http://schemas.microsoft.com/office/drawing/2010/main" val="0"/>
              </a:ext>
            </a:extLst>
          </a:blip>
          <a:srcRect l="10338" t="19205" r="21553" b="31706"/>
          <a:stretch/>
        </p:blipFill>
        <p:spPr bwMode="auto">
          <a:xfrm>
            <a:off x="8900488" y="3452940"/>
            <a:ext cx="1322705" cy="1274445"/>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C3728504-2BCF-4DCC-AE2E-B07CD450BC4C}"/>
              </a:ext>
            </a:extLst>
          </p:cNvPr>
          <p:cNvPicPr/>
          <p:nvPr/>
        </p:nvPicPr>
        <p:blipFill rotWithShape="1">
          <a:blip r:embed="rId5" cstate="print">
            <a:extLst>
              <a:ext uri="{28A0092B-C50C-407E-A947-70E740481C1C}">
                <a14:useLocalDpi xmlns:a14="http://schemas.microsoft.com/office/drawing/2010/main" val="0"/>
              </a:ext>
            </a:extLst>
          </a:blip>
          <a:srcRect l="4547" t="15026" r="21583" b="30560"/>
          <a:stretch/>
        </p:blipFill>
        <p:spPr bwMode="auto">
          <a:xfrm>
            <a:off x="5748377" y="4727385"/>
            <a:ext cx="1254002" cy="1288404"/>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338B26DE-32A5-4954-BBEB-020D67A64305}"/>
              </a:ext>
            </a:extLst>
          </p:cNvPr>
          <p:cNvPicPr/>
          <p:nvPr/>
        </p:nvPicPr>
        <p:blipFill rotWithShape="1">
          <a:blip r:embed="rId6" cstate="print">
            <a:extLst>
              <a:ext uri="{28A0092B-C50C-407E-A947-70E740481C1C}">
                <a14:useLocalDpi xmlns:a14="http://schemas.microsoft.com/office/drawing/2010/main" val="0"/>
              </a:ext>
            </a:extLst>
          </a:blip>
          <a:srcRect l="15969" t="30666" r="20709" b="25119"/>
          <a:stretch/>
        </p:blipFill>
        <p:spPr bwMode="auto">
          <a:xfrm>
            <a:off x="8897608" y="6143307"/>
            <a:ext cx="1239520" cy="1156335"/>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5470368-410F-4EF7-BF2E-9BE510B78039}"/>
              </a:ext>
            </a:extLst>
          </p:cNvPr>
          <p:cNvPicPr/>
          <p:nvPr/>
        </p:nvPicPr>
        <p:blipFill rotWithShape="1">
          <a:blip r:embed="rId7" cstate="print">
            <a:extLst>
              <a:ext uri="{28A0092B-C50C-407E-A947-70E740481C1C}">
                <a14:useLocalDpi xmlns:a14="http://schemas.microsoft.com/office/drawing/2010/main" val="0"/>
              </a:ext>
            </a:extLst>
          </a:blip>
          <a:srcRect l="10599" t="17690" r="21757" b="29266"/>
          <a:stretch/>
        </p:blipFill>
        <p:spPr bwMode="auto">
          <a:xfrm>
            <a:off x="5806161" y="7360049"/>
            <a:ext cx="1196218" cy="1226357"/>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2FE5254E-6BD4-488C-BD30-48A15499B173}"/>
              </a:ext>
            </a:extLst>
          </p:cNvPr>
          <p:cNvPicPr/>
          <p:nvPr/>
        </p:nvPicPr>
        <p:blipFill rotWithShape="1">
          <a:blip r:embed="rId8" cstate="print">
            <a:extLst>
              <a:ext uri="{28A0092B-C50C-407E-A947-70E740481C1C}">
                <a14:useLocalDpi xmlns:a14="http://schemas.microsoft.com/office/drawing/2010/main" val="0"/>
              </a:ext>
            </a:extLst>
          </a:blip>
          <a:srcRect l="5785" t="23922" r="25620" b="28612"/>
          <a:stretch/>
        </p:blipFill>
        <p:spPr bwMode="auto">
          <a:xfrm>
            <a:off x="11801022" y="1988329"/>
            <a:ext cx="1070610" cy="989780"/>
          </a:xfrm>
          <a:prstGeom prst="rect">
            <a:avLst/>
          </a:prstGeom>
          <a:noFill/>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14983BB8-FEA5-45C6-BF5C-FDFC8EBF2F3E}"/>
              </a:ext>
            </a:extLst>
          </p:cNvPr>
          <p:cNvPicPr/>
          <p:nvPr/>
        </p:nvPicPr>
        <p:blipFill rotWithShape="1">
          <a:blip r:embed="rId9" cstate="print">
            <a:extLst>
              <a:ext uri="{28A0092B-C50C-407E-A947-70E740481C1C}">
                <a14:useLocalDpi xmlns:a14="http://schemas.microsoft.com/office/drawing/2010/main" val="0"/>
              </a:ext>
            </a:extLst>
          </a:blip>
          <a:srcRect l="3995" t="20378" r="25737" b="27575"/>
          <a:stretch/>
        </p:blipFill>
        <p:spPr bwMode="auto">
          <a:xfrm>
            <a:off x="16003537" y="2958432"/>
            <a:ext cx="1159510" cy="1146810"/>
          </a:xfrm>
          <a:prstGeom prst="rect">
            <a:avLst/>
          </a:prstGeom>
          <a:noFill/>
          <a:ln>
            <a:noFill/>
          </a:ln>
          <a:extLst>
            <a:ext uri="{53640926-AAD7-44D8-BBD7-CCE9431645EC}">
              <a14:shadowObscured xmlns:a14="http://schemas.microsoft.com/office/drawing/2010/main"/>
            </a:ext>
          </a:extLst>
        </p:spPr>
      </p:pic>
      <p:pic>
        <p:nvPicPr>
          <p:cNvPr id="25" name="Imagen 24">
            <a:extLst>
              <a:ext uri="{FF2B5EF4-FFF2-40B4-BE49-F238E27FC236}">
                <a16:creationId xmlns:a16="http://schemas.microsoft.com/office/drawing/2014/main" id="{11F356E2-125F-4242-ACD6-45508EA2058E}"/>
              </a:ext>
            </a:extLst>
          </p:cNvPr>
          <p:cNvPicPr/>
          <p:nvPr/>
        </p:nvPicPr>
        <p:blipFill rotWithShape="1">
          <a:blip r:embed="rId10" cstate="print">
            <a:extLst>
              <a:ext uri="{28A0092B-C50C-407E-A947-70E740481C1C}">
                <a14:useLocalDpi xmlns:a14="http://schemas.microsoft.com/office/drawing/2010/main" val="0"/>
              </a:ext>
            </a:extLst>
          </a:blip>
          <a:srcRect l="11715" t="23294" r="27158" b="32172"/>
          <a:stretch/>
        </p:blipFill>
        <p:spPr bwMode="auto">
          <a:xfrm>
            <a:off x="11811182" y="4124569"/>
            <a:ext cx="1088261" cy="1059093"/>
          </a:xfrm>
          <a:prstGeom prst="rect">
            <a:avLst/>
          </a:prstGeom>
          <a:noFill/>
          <a:ln>
            <a:noFill/>
          </a:ln>
          <a:extLst>
            <a:ext uri="{53640926-AAD7-44D8-BBD7-CCE9431645EC}">
              <a14:shadowObscured xmlns:a14="http://schemas.microsoft.com/office/drawing/2010/main"/>
            </a:ext>
          </a:extLst>
        </p:spPr>
      </p:pic>
      <p:pic>
        <p:nvPicPr>
          <p:cNvPr id="26" name="Imagen 25">
            <a:extLst>
              <a:ext uri="{FF2B5EF4-FFF2-40B4-BE49-F238E27FC236}">
                <a16:creationId xmlns:a16="http://schemas.microsoft.com/office/drawing/2014/main" id="{066096BD-387E-43F4-9F5B-AE92770A5A2F}"/>
              </a:ext>
            </a:extLst>
          </p:cNvPr>
          <p:cNvPicPr/>
          <p:nvPr/>
        </p:nvPicPr>
        <p:blipFill rotWithShape="1">
          <a:blip r:embed="rId11" cstate="print">
            <a:extLst>
              <a:ext uri="{28A0092B-C50C-407E-A947-70E740481C1C}">
                <a14:useLocalDpi xmlns:a14="http://schemas.microsoft.com/office/drawing/2010/main" val="0"/>
              </a:ext>
            </a:extLst>
          </a:blip>
          <a:srcRect l="12234" t="15354" r="21929" b="35905"/>
          <a:stretch/>
        </p:blipFill>
        <p:spPr bwMode="auto">
          <a:xfrm>
            <a:off x="16339460" y="5208080"/>
            <a:ext cx="966853" cy="989780"/>
          </a:xfrm>
          <a:prstGeom prst="rect">
            <a:avLst/>
          </a:prstGeom>
          <a:noFill/>
          <a:ln>
            <a:noFill/>
          </a:ln>
          <a:extLst>
            <a:ext uri="{53640926-AAD7-44D8-BBD7-CCE9431645EC}">
              <a14:shadowObscured xmlns:a14="http://schemas.microsoft.com/office/drawing/2010/main"/>
            </a:ext>
          </a:extLst>
        </p:spPr>
      </p:pic>
      <p:pic>
        <p:nvPicPr>
          <p:cNvPr id="27" name="Imagen 26">
            <a:extLst>
              <a:ext uri="{FF2B5EF4-FFF2-40B4-BE49-F238E27FC236}">
                <a16:creationId xmlns:a16="http://schemas.microsoft.com/office/drawing/2014/main" id="{5155514C-3015-4F25-9343-FB45E82D6ECB}"/>
              </a:ext>
            </a:extLst>
          </p:cNvPr>
          <p:cNvPicPr/>
          <p:nvPr/>
        </p:nvPicPr>
        <p:blipFill rotWithShape="1">
          <a:blip r:embed="rId12" cstate="print">
            <a:extLst>
              <a:ext uri="{28A0092B-C50C-407E-A947-70E740481C1C}">
                <a14:useLocalDpi xmlns:a14="http://schemas.microsoft.com/office/drawing/2010/main" val="0"/>
              </a:ext>
            </a:extLst>
          </a:blip>
          <a:srcRect l="10015" t="27202" r="26764" b="28901"/>
          <a:stretch/>
        </p:blipFill>
        <p:spPr bwMode="auto">
          <a:xfrm>
            <a:off x="15271238" y="5184150"/>
            <a:ext cx="1067766" cy="989780"/>
          </a:xfrm>
          <a:prstGeom prst="rect">
            <a:avLst/>
          </a:prstGeom>
          <a:noFill/>
          <a:ln>
            <a:noFill/>
          </a:ln>
          <a:extLst>
            <a:ext uri="{53640926-AAD7-44D8-BBD7-CCE9431645EC}">
              <a14:shadowObscured xmlns:a14="http://schemas.microsoft.com/office/drawing/2010/main"/>
            </a:ext>
          </a:extLst>
        </p:spPr>
      </p:pic>
      <p:pic>
        <p:nvPicPr>
          <p:cNvPr id="28" name="Imagen 27">
            <a:extLst>
              <a:ext uri="{FF2B5EF4-FFF2-40B4-BE49-F238E27FC236}">
                <a16:creationId xmlns:a16="http://schemas.microsoft.com/office/drawing/2014/main" id="{0B82E67C-2167-4EAB-AFCF-78F76FDB3FEF}"/>
              </a:ext>
            </a:extLst>
          </p:cNvPr>
          <p:cNvPicPr/>
          <p:nvPr/>
        </p:nvPicPr>
        <p:blipFill rotWithShape="1">
          <a:blip r:embed="rId13" cstate="print">
            <a:extLst>
              <a:ext uri="{28A0092B-C50C-407E-A947-70E740481C1C}">
                <a14:useLocalDpi xmlns:a14="http://schemas.microsoft.com/office/drawing/2010/main" val="0"/>
              </a:ext>
            </a:extLst>
          </a:blip>
          <a:srcRect l="8698" t="16574" r="21336" b="26613"/>
          <a:stretch/>
        </p:blipFill>
        <p:spPr bwMode="auto">
          <a:xfrm>
            <a:off x="11811182" y="6346616"/>
            <a:ext cx="1105884" cy="1199634"/>
          </a:xfrm>
          <a:prstGeom prst="rect">
            <a:avLst/>
          </a:prstGeom>
          <a:noFill/>
          <a:ln>
            <a:noFill/>
          </a:ln>
          <a:extLst>
            <a:ext uri="{53640926-AAD7-44D8-BBD7-CCE9431645EC}">
              <a14:shadowObscured xmlns:a14="http://schemas.microsoft.com/office/drawing/2010/main"/>
            </a:ext>
          </a:extLst>
        </p:spPr>
      </p:pic>
      <p:pic>
        <p:nvPicPr>
          <p:cNvPr id="29" name="Imagen 28">
            <a:extLst>
              <a:ext uri="{FF2B5EF4-FFF2-40B4-BE49-F238E27FC236}">
                <a16:creationId xmlns:a16="http://schemas.microsoft.com/office/drawing/2014/main" id="{0EFB84AB-F7F4-4C3F-A434-17EA86D7DB0E}"/>
              </a:ext>
            </a:extLst>
          </p:cNvPr>
          <p:cNvPicPr/>
          <p:nvPr/>
        </p:nvPicPr>
        <p:blipFill rotWithShape="1">
          <a:blip r:embed="rId14" cstate="print">
            <a:extLst>
              <a:ext uri="{28A0092B-C50C-407E-A947-70E740481C1C}">
                <a14:useLocalDpi xmlns:a14="http://schemas.microsoft.com/office/drawing/2010/main" val="0"/>
              </a:ext>
            </a:extLst>
          </a:blip>
          <a:srcRect l="717" t="15442" r="23295" b="24981"/>
          <a:stretch/>
        </p:blipFill>
        <p:spPr bwMode="auto">
          <a:xfrm>
            <a:off x="16110520" y="7336395"/>
            <a:ext cx="1067767" cy="1117969"/>
          </a:xfrm>
          <a:prstGeom prst="rect">
            <a:avLst/>
          </a:prstGeom>
          <a:noFill/>
          <a:ln>
            <a:noFill/>
          </a:ln>
          <a:extLst>
            <a:ext uri="{53640926-AAD7-44D8-BBD7-CCE9431645EC}">
              <a14:shadowObscured xmlns:a14="http://schemas.microsoft.com/office/drawing/2010/main"/>
            </a:ext>
          </a:extLst>
        </p:spPr>
      </p:pic>
      <p:pic>
        <p:nvPicPr>
          <p:cNvPr id="30" name="Imagen 29">
            <a:extLst>
              <a:ext uri="{FF2B5EF4-FFF2-40B4-BE49-F238E27FC236}">
                <a16:creationId xmlns:a16="http://schemas.microsoft.com/office/drawing/2014/main" id="{C1F1ACEA-EBE9-407E-A9F5-0A048B2AC6B3}"/>
              </a:ext>
            </a:extLst>
          </p:cNvPr>
          <p:cNvPicPr/>
          <p:nvPr/>
        </p:nvPicPr>
        <p:blipFill rotWithShape="1">
          <a:blip r:embed="rId15" cstate="print">
            <a:extLst>
              <a:ext uri="{28A0092B-C50C-407E-A947-70E740481C1C}">
                <a14:useLocalDpi xmlns:a14="http://schemas.microsoft.com/office/drawing/2010/main" val="0"/>
              </a:ext>
            </a:extLst>
          </a:blip>
          <a:srcRect l="7464" t="16762" r="15918" b="30051"/>
          <a:stretch/>
        </p:blipFill>
        <p:spPr bwMode="auto">
          <a:xfrm>
            <a:off x="11801023" y="8255819"/>
            <a:ext cx="1067766" cy="989780"/>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5762A9E-88C7-47E6-8965-D39E0184B78B}"/>
              </a:ext>
            </a:extLst>
          </p:cNvPr>
          <p:cNvSpPr txBox="1"/>
          <p:nvPr/>
        </p:nvSpPr>
        <p:spPr>
          <a:xfrm>
            <a:off x="7002379" y="1988328"/>
            <a:ext cx="4427621" cy="528350"/>
          </a:xfrm>
          <a:prstGeom prst="rect">
            <a:avLst/>
          </a:prstGeom>
          <a:noFill/>
        </p:spPr>
        <p:txBody>
          <a:bodyPr wrap="square" rtlCol="0">
            <a:spAutoFit/>
          </a:bodyPr>
          <a:lstStyle/>
          <a:p>
            <a:pPr>
              <a:lnSpc>
                <a:spcPts val="3359"/>
              </a:lnSpc>
            </a:pPr>
            <a:r>
              <a:rPr lang="el-GR" sz="2400" b="1" spc="120" dirty="0">
                <a:solidFill>
                  <a:srgbClr val="456A2C"/>
                </a:solidFill>
                <a:latin typeface="Glacial Indifference"/>
              </a:rPr>
              <a:t>Σωλήνες από χυτοσίδηρο</a:t>
            </a:r>
            <a:endParaRPr lang="en-GB" sz="2400" b="1" spc="120" dirty="0">
              <a:solidFill>
                <a:srgbClr val="456A2C"/>
              </a:solidFill>
              <a:latin typeface="Glacial Indifference"/>
            </a:endParaRPr>
          </a:p>
        </p:txBody>
      </p:sp>
      <p:sp>
        <p:nvSpPr>
          <p:cNvPr id="31" name="CuadroTexto 30">
            <a:extLst>
              <a:ext uri="{FF2B5EF4-FFF2-40B4-BE49-F238E27FC236}">
                <a16:creationId xmlns:a16="http://schemas.microsoft.com/office/drawing/2014/main" id="{5134F2A8-F95E-4502-A118-9C8627AF0C5C}"/>
              </a:ext>
            </a:extLst>
          </p:cNvPr>
          <p:cNvSpPr txBox="1"/>
          <p:nvPr/>
        </p:nvSpPr>
        <p:spPr>
          <a:xfrm>
            <a:off x="7002379" y="4733848"/>
            <a:ext cx="4199021" cy="964367"/>
          </a:xfrm>
          <a:prstGeom prst="rect">
            <a:avLst/>
          </a:prstGeom>
          <a:noFill/>
        </p:spPr>
        <p:txBody>
          <a:bodyPr wrap="square" rtlCol="0">
            <a:spAutoFit/>
          </a:bodyPr>
          <a:lstStyle/>
          <a:p>
            <a:pPr>
              <a:lnSpc>
                <a:spcPts val="3359"/>
              </a:lnSpc>
            </a:pPr>
            <a:r>
              <a:rPr lang="el-GR" sz="2400" b="1" spc="120" dirty="0">
                <a:solidFill>
                  <a:srgbClr val="456A2C"/>
                </a:solidFill>
                <a:latin typeface="Glacial Indifference"/>
              </a:rPr>
              <a:t>Σωλήνες από ανοξείδωτο ατσάλι</a:t>
            </a:r>
            <a:endParaRPr lang="en-GB" sz="2400" b="1" spc="120" dirty="0">
              <a:solidFill>
                <a:srgbClr val="456A2C"/>
              </a:solidFill>
              <a:latin typeface="Glacial Indifference"/>
            </a:endParaRPr>
          </a:p>
        </p:txBody>
      </p:sp>
      <p:sp>
        <p:nvSpPr>
          <p:cNvPr id="32" name="CuadroTexto 31">
            <a:extLst>
              <a:ext uri="{FF2B5EF4-FFF2-40B4-BE49-F238E27FC236}">
                <a16:creationId xmlns:a16="http://schemas.microsoft.com/office/drawing/2014/main" id="{E0E8D7E4-1AB8-4ECA-BA8C-7B42848BE90B}"/>
              </a:ext>
            </a:extLst>
          </p:cNvPr>
          <p:cNvSpPr txBox="1"/>
          <p:nvPr/>
        </p:nvSpPr>
        <p:spPr>
          <a:xfrm>
            <a:off x="7002379" y="7382650"/>
            <a:ext cx="4122821" cy="496290"/>
          </a:xfrm>
          <a:prstGeom prst="rect">
            <a:avLst/>
          </a:prstGeom>
          <a:noFill/>
        </p:spPr>
        <p:txBody>
          <a:bodyPr wrap="square" rtlCol="0">
            <a:spAutoFit/>
          </a:bodyPr>
          <a:lstStyle/>
          <a:p>
            <a:pPr>
              <a:lnSpc>
                <a:spcPts val="3359"/>
              </a:lnSpc>
            </a:pPr>
            <a:r>
              <a:rPr lang="el-GR" sz="2400" b="1" spc="120" dirty="0">
                <a:solidFill>
                  <a:srgbClr val="456A2C"/>
                </a:solidFill>
                <a:latin typeface="Glacial Indifference"/>
              </a:rPr>
              <a:t>Χάλκινοι σωλήνες</a:t>
            </a:r>
            <a:endParaRPr lang="en-GB" sz="2400" b="1" spc="120" dirty="0">
              <a:solidFill>
                <a:srgbClr val="456A2C"/>
              </a:solidFill>
              <a:latin typeface="Glacial Indifference"/>
            </a:endParaRPr>
          </a:p>
        </p:txBody>
      </p:sp>
      <p:sp>
        <p:nvSpPr>
          <p:cNvPr id="33" name="CuadroTexto 32">
            <a:extLst>
              <a:ext uri="{FF2B5EF4-FFF2-40B4-BE49-F238E27FC236}">
                <a16:creationId xmlns:a16="http://schemas.microsoft.com/office/drawing/2014/main" id="{CCC8BE24-8887-474C-9E18-81CC35B11FB4}"/>
              </a:ext>
            </a:extLst>
          </p:cNvPr>
          <p:cNvSpPr txBox="1"/>
          <p:nvPr/>
        </p:nvSpPr>
        <p:spPr>
          <a:xfrm>
            <a:off x="4744997" y="6133187"/>
            <a:ext cx="4122821" cy="964367"/>
          </a:xfrm>
          <a:prstGeom prst="rect">
            <a:avLst/>
          </a:prstGeom>
          <a:noFill/>
        </p:spPr>
        <p:txBody>
          <a:bodyPr wrap="square" rtlCol="0">
            <a:spAutoFit/>
          </a:bodyPr>
          <a:lstStyle/>
          <a:p>
            <a:pPr algn="r">
              <a:lnSpc>
                <a:spcPts val="3359"/>
              </a:lnSpc>
            </a:pPr>
            <a:r>
              <a:rPr lang="el-GR" sz="2400" b="1" spc="120" dirty="0">
                <a:solidFill>
                  <a:srgbClr val="456A2C"/>
                </a:solidFill>
                <a:latin typeface="Glacial Indifference"/>
              </a:rPr>
              <a:t>Γαλβανισμένο</a:t>
            </a:r>
          </a:p>
          <a:p>
            <a:pPr algn="r">
              <a:lnSpc>
                <a:spcPts val="3359"/>
              </a:lnSpc>
            </a:pPr>
            <a:r>
              <a:rPr lang="el-GR" sz="2400" b="1" spc="120" dirty="0">
                <a:solidFill>
                  <a:srgbClr val="456A2C"/>
                </a:solidFill>
                <a:latin typeface="Glacial Indifference"/>
              </a:rPr>
              <a:t> ατσάλι</a:t>
            </a:r>
            <a:endParaRPr lang="en-GB" sz="2400" b="1" spc="120" dirty="0">
              <a:solidFill>
                <a:srgbClr val="456A2C"/>
              </a:solidFill>
              <a:latin typeface="Glacial Indifference"/>
            </a:endParaRPr>
          </a:p>
        </p:txBody>
      </p:sp>
      <p:sp>
        <p:nvSpPr>
          <p:cNvPr id="34" name="CuadroTexto 33">
            <a:extLst>
              <a:ext uri="{FF2B5EF4-FFF2-40B4-BE49-F238E27FC236}">
                <a16:creationId xmlns:a16="http://schemas.microsoft.com/office/drawing/2014/main" id="{28ED929D-FAF7-41E0-B522-531B27190A59}"/>
              </a:ext>
            </a:extLst>
          </p:cNvPr>
          <p:cNvSpPr txBox="1"/>
          <p:nvPr/>
        </p:nvSpPr>
        <p:spPr>
          <a:xfrm>
            <a:off x="4744997" y="3415468"/>
            <a:ext cx="4122821" cy="528350"/>
          </a:xfrm>
          <a:prstGeom prst="rect">
            <a:avLst/>
          </a:prstGeom>
          <a:noFill/>
        </p:spPr>
        <p:txBody>
          <a:bodyPr wrap="square" rtlCol="0">
            <a:spAutoFit/>
          </a:bodyPr>
          <a:lstStyle/>
          <a:p>
            <a:pPr algn="r">
              <a:lnSpc>
                <a:spcPts val="3359"/>
              </a:lnSpc>
            </a:pPr>
            <a:r>
              <a:rPr lang="el-GR" sz="2400" b="1" spc="120" dirty="0">
                <a:solidFill>
                  <a:srgbClr val="456A2C"/>
                </a:solidFill>
                <a:latin typeface="Glacial Indifference"/>
              </a:rPr>
              <a:t>Σωλήνες από ατσάλι</a:t>
            </a:r>
            <a:endParaRPr lang="en-GB" sz="2400" b="1" spc="120" dirty="0">
              <a:solidFill>
                <a:srgbClr val="456A2C"/>
              </a:solidFill>
              <a:latin typeface="Glacial Indifference"/>
            </a:endParaRPr>
          </a:p>
        </p:txBody>
      </p:sp>
      <p:sp>
        <p:nvSpPr>
          <p:cNvPr id="35" name="CuadroTexto 34">
            <a:extLst>
              <a:ext uri="{FF2B5EF4-FFF2-40B4-BE49-F238E27FC236}">
                <a16:creationId xmlns:a16="http://schemas.microsoft.com/office/drawing/2014/main" id="{D4A7636A-CE15-4832-B2E7-46CB8A935B82}"/>
              </a:ext>
            </a:extLst>
          </p:cNvPr>
          <p:cNvSpPr txBox="1"/>
          <p:nvPr/>
        </p:nvSpPr>
        <p:spPr>
          <a:xfrm>
            <a:off x="12847569" y="1988327"/>
            <a:ext cx="4122821" cy="496290"/>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PVC-U</a:t>
            </a:r>
          </a:p>
        </p:txBody>
      </p:sp>
      <p:sp>
        <p:nvSpPr>
          <p:cNvPr id="36" name="CuadroTexto 35">
            <a:extLst>
              <a:ext uri="{FF2B5EF4-FFF2-40B4-BE49-F238E27FC236}">
                <a16:creationId xmlns:a16="http://schemas.microsoft.com/office/drawing/2014/main" id="{3D741003-A91D-4D00-AA6D-07B2541ED025}"/>
              </a:ext>
            </a:extLst>
          </p:cNvPr>
          <p:cNvSpPr txBox="1"/>
          <p:nvPr/>
        </p:nvSpPr>
        <p:spPr>
          <a:xfrm>
            <a:off x="12847569" y="4130313"/>
            <a:ext cx="4122821" cy="925382"/>
          </a:xfrm>
          <a:prstGeom prst="rect">
            <a:avLst/>
          </a:prstGeom>
          <a:noFill/>
        </p:spPr>
        <p:txBody>
          <a:bodyPr wrap="square" rtlCol="0">
            <a:spAutoFit/>
          </a:bodyPr>
          <a:lstStyle/>
          <a:p>
            <a:pPr>
              <a:lnSpc>
                <a:spcPts val="3359"/>
              </a:lnSpc>
            </a:pPr>
            <a:r>
              <a:rPr lang="el-GR" sz="2400" b="1" spc="120" dirty="0">
                <a:solidFill>
                  <a:srgbClr val="456A2C"/>
                </a:solidFill>
                <a:latin typeface="Glacial Indifference"/>
              </a:rPr>
              <a:t>Σωλήνες πολυαιθυλενίου</a:t>
            </a:r>
            <a:endParaRPr lang="en-GB" sz="2400" b="1" spc="120" dirty="0">
              <a:solidFill>
                <a:srgbClr val="456A2C"/>
              </a:solidFill>
              <a:latin typeface="Glacial Indifference"/>
            </a:endParaRPr>
          </a:p>
        </p:txBody>
      </p:sp>
      <p:sp>
        <p:nvSpPr>
          <p:cNvPr id="37" name="CuadroTexto 36">
            <a:extLst>
              <a:ext uri="{FF2B5EF4-FFF2-40B4-BE49-F238E27FC236}">
                <a16:creationId xmlns:a16="http://schemas.microsoft.com/office/drawing/2014/main" id="{5D55BB17-2261-41E1-838A-1BD35FEBB4A7}"/>
              </a:ext>
            </a:extLst>
          </p:cNvPr>
          <p:cNvSpPr txBox="1"/>
          <p:nvPr/>
        </p:nvSpPr>
        <p:spPr>
          <a:xfrm>
            <a:off x="12910939" y="6388899"/>
            <a:ext cx="3193454" cy="496290"/>
          </a:xfrm>
          <a:prstGeom prst="rect">
            <a:avLst/>
          </a:prstGeom>
          <a:noFill/>
        </p:spPr>
        <p:txBody>
          <a:bodyPr wrap="square" rtlCol="0">
            <a:spAutoFit/>
          </a:bodyPr>
          <a:lstStyle/>
          <a:p>
            <a:pPr>
              <a:lnSpc>
                <a:spcPts val="3359"/>
              </a:lnSpc>
            </a:pPr>
            <a:r>
              <a:rPr lang="el-GR" sz="2400" b="1" spc="120" dirty="0">
                <a:solidFill>
                  <a:srgbClr val="456A2C"/>
                </a:solidFill>
                <a:latin typeface="Glacial Indifference"/>
              </a:rPr>
              <a:t>Πολυπροπυλένιο</a:t>
            </a:r>
            <a:endParaRPr lang="en-GB" sz="2400" b="1" spc="120" dirty="0">
              <a:solidFill>
                <a:srgbClr val="456A2C"/>
              </a:solidFill>
              <a:latin typeface="Glacial Indifference"/>
            </a:endParaRPr>
          </a:p>
        </p:txBody>
      </p:sp>
      <p:sp>
        <p:nvSpPr>
          <p:cNvPr id="38" name="CuadroTexto 37">
            <a:extLst>
              <a:ext uri="{FF2B5EF4-FFF2-40B4-BE49-F238E27FC236}">
                <a16:creationId xmlns:a16="http://schemas.microsoft.com/office/drawing/2014/main" id="{4AA95FFD-27E2-47AD-974A-B726B35A8932}"/>
              </a:ext>
            </a:extLst>
          </p:cNvPr>
          <p:cNvSpPr txBox="1"/>
          <p:nvPr/>
        </p:nvSpPr>
        <p:spPr>
          <a:xfrm>
            <a:off x="12917066" y="8292917"/>
            <a:ext cx="3193454" cy="925382"/>
          </a:xfrm>
          <a:prstGeom prst="rect">
            <a:avLst/>
          </a:prstGeom>
          <a:noFill/>
        </p:spPr>
        <p:txBody>
          <a:bodyPr wrap="square" rtlCol="0">
            <a:spAutoFit/>
          </a:bodyPr>
          <a:lstStyle/>
          <a:p>
            <a:pPr>
              <a:lnSpc>
                <a:spcPts val="3359"/>
              </a:lnSpc>
            </a:pPr>
            <a:r>
              <a:rPr lang="el-GR" sz="2400" b="1" spc="120" dirty="0" err="1">
                <a:solidFill>
                  <a:srgbClr val="456A2C"/>
                </a:solidFill>
                <a:latin typeface="Glacial Indifference"/>
              </a:rPr>
              <a:t>Πολυστρωματικοί</a:t>
            </a:r>
            <a:r>
              <a:rPr lang="el-GR" sz="2400" b="1" spc="120" dirty="0">
                <a:solidFill>
                  <a:srgbClr val="456A2C"/>
                </a:solidFill>
                <a:latin typeface="Glacial Indifference"/>
              </a:rPr>
              <a:t> σύνθετοι σωλήνες</a:t>
            </a:r>
            <a:endParaRPr lang="en-GB" sz="2400" b="1" spc="120" dirty="0">
              <a:solidFill>
                <a:srgbClr val="456A2C"/>
              </a:solidFill>
              <a:latin typeface="Glacial Indifference"/>
            </a:endParaRPr>
          </a:p>
        </p:txBody>
      </p:sp>
      <p:sp>
        <p:nvSpPr>
          <p:cNvPr id="39" name="CuadroTexto 38">
            <a:extLst>
              <a:ext uri="{FF2B5EF4-FFF2-40B4-BE49-F238E27FC236}">
                <a16:creationId xmlns:a16="http://schemas.microsoft.com/office/drawing/2014/main" id="{21DC0684-4F39-47F1-9C14-CD62DD79EFFE}"/>
              </a:ext>
            </a:extLst>
          </p:cNvPr>
          <p:cNvSpPr txBox="1"/>
          <p:nvPr/>
        </p:nvSpPr>
        <p:spPr>
          <a:xfrm>
            <a:off x="12837390" y="2969832"/>
            <a:ext cx="3193454" cy="496290"/>
          </a:xfrm>
          <a:prstGeom prst="rect">
            <a:avLst/>
          </a:prstGeom>
          <a:noFill/>
        </p:spPr>
        <p:txBody>
          <a:bodyPr wrap="square" rtlCol="0">
            <a:spAutoFit/>
          </a:bodyPr>
          <a:lstStyle/>
          <a:p>
            <a:pPr algn="r">
              <a:lnSpc>
                <a:spcPts val="3359"/>
              </a:lnSpc>
            </a:pPr>
            <a:r>
              <a:rPr lang="en-GB" sz="2400" b="1" spc="120" dirty="0">
                <a:solidFill>
                  <a:srgbClr val="456A2C"/>
                </a:solidFill>
                <a:latin typeface="Glacial Indifference"/>
              </a:rPr>
              <a:t>PVC-C</a:t>
            </a:r>
          </a:p>
        </p:txBody>
      </p:sp>
      <p:sp>
        <p:nvSpPr>
          <p:cNvPr id="40" name="CuadroTexto 39">
            <a:extLst>
              <a:ext uri="{FF2B5EF4-FFF2-40B4-BE49-F238E27FC236}">
                <a16:creationId xmlns:a16="http://schemas.microsoft.com/office/drawing/2014/main" id="{80E91954-5D80-4AE2-A665-7300252C1A36}"/>
              </a:ext>
            </a:extLst>
          </p:cNvPr>
          <p:cNvSpPr txBox="1"/>
          <p:nvPr/>
        </p:nvSpPr>
        <p:spPr>
          <a:xfrm>
            <a:off x="10744200" y="5182750"/>
            <a:ext cx="4137568" cy="489365"/>
          </a:xfrm>
          <a:prstGeom prst="rect">
            <a:avLst/>
          </a:prstGeom>
          <a:noFill/>
        </p:spPr>
        <p:txBody>
          <a:bodyPr wrap="square" rtlCol="0">
            <a:spAutoFit/>
          </a:bodyPr>
          <a:lstStyle/>
          <a:p>
            <a:pPr algn="r">
              <a:lnSpc>
                <a:spcPts val="3359"/>
              </a:lnSpc>
            </a:pPr>
            <a:r>
              <a:rPr lang="el-GR" sz="2400" b="1" spc="120" dirty="0">
                <a:solidFill>
                  <a:srgbClr val="456A2C"/>
                </a:solidFill>
                <a:latin typeface="Glacial Indifference"/>
              </a:rPr>
              <a:t>Πολυαιθυλένιο </a:t>
            </a:r>
            <a:r>
              <a:rPr lang="en-GB" sz="2400" b="1" spc="120" dirty="0">
                <a:solidFill>
                  <a:srgbClr val="456A2C"/>
                </a:solidFill>
                <a:latin typeface="Glacial Indifference"/>
              </a:rPr>
              <a:t>PEX/PER</a:t>
            </a:r>
          </a:p>
        </p:txBody>
      </p:sp>
      <p:sp>
        <p:nvSpPr>
          <p:cNvPr id="41" name="CuadroTexto 40">
            <a:extLst>
              <a:ext uri="{FF2B5EF4-FFF2-40B4-BE49-F238E27FC236}">
                <a16:creationId xmlns:a16="http://schemas.microsoft.com/office/drawing/2014/main" id="{7573D1C5-9304-450D-B266-AF38F1E47AF2}"/>
              </a:ext>
            </a:extLst>
          </p:cNvPr>
          <p:cNvSpPr txBox="1"/>
          <p:nvPr/>
        </p:nvSpPr>
        <p:spPr>
          <a:xfrm>
            <a:off x="12837390" y="7327534"/>
            <a:ext cx="3193454" cy="496290"/>
          </a:xfrm>
          <a:prstGeom prst="rect">
            <a:avLst/>
          </a:prstGeom>
          <a:noFill/>
        </p:spPr>
        <p:txBody>
          <a:bodyPr wrap="square" rtlCol="0">
            <a:spAutoFit/>
          </a:bodyPr>
          <a:lstStyle/>
          <a:p>
            <a:pPr algn="r">
              <a:lnSpc>
                <a:spcPts val="3359"/>
              </a:lnSpc>
            </a:pPr>
            <a:r>
              <a:rPr lang="el-GR" sz="2400" b="1" spc="120" dirty="0" err="1">
                <a:solidFill>
                  <a:srgbClr val="456A2C"/>
                </a:solidFill>
                <a:latin typeface="Glacial Indifference"/>
              </a:rPr>
              <a:t>Πολυβουτυλένιο</a:t>
            </a:r>
            <a:endParaRPr lang="en-GB" sz="2400" b="1" spc="120" dirty="0">
              <a:solidFill>
                <a:srgbClr val="456A2C"/>
              </a:solidFill>
              <a:latin typeface="Glacial Indifference"/>
            </a:endParaRPr>
          </a:p>
        </p:txBody>
      </p:sp>
      <p:sp>
        <p:nvSpPr>
          <p:cNvPr id="42" name="TextBox 5">
            <a:extLst>
              <a:ext uri="{FF2B5EF4-FFF2-40B4-BE49-F238E27FC236}">
                <a16:creationId xmlns:a16="http://schemas.microsoft.com/office/drawing/2014/main" id="{1B1BA195-A0C3-468C-9DB8-57DD4D16D74F}"/>
              </a:ext>
            </a:extLst>
          </p:cNvPr>
          <p:cNvSpPr txBox="1"/>
          <p:nvPr/>
        </p:nvSpPr>
        <p:spPr>
          <a:xfrm>
            <a:off x="9651560" y="9574054"/>
            <a:ext cx="7607740" cy="1128514"/>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3:</a:t>
            </a:r>
            <a:r>
              <a:rPr lang="el-GR" sz="1600" dirty="0">
                <a:solidFill>
                  <a:srgbClr val="52584D"/>
                </a:solidFill>
                <a:latin typeface="Glacial Indifference"/>
              </a:rPr>
              <a:t>Εκπαίδευση για υδραυλικές εγκαταστάσεις, κατασκευή με ξηρά δόμηση, και σύστημα στεγανοποίησης.</a:t>
            </a:r>
            <a:r>
              <a:rPr lang="en-GB" sz="1600" spc="150" dirty="0">
                <a:solidFill>
                  <a:schemeClr val="bg1"/>
                </a:solidFill>
                <a:latin typeface="Glacial Indifference"/>
              </a:rPr>
              <a:t>.</a:t>
            </a:r>
            <a:endParaRPr lang="es-ES" sz="1600" spc="150" dirty="0">
              <a:solidFill>
                <a:schemeClr val="bg1"/>
              </a:solidFill>
              <a:latin typeface="Glacial Indifference"/>
            </a:endParaRPr>
          </a:p>
          <a:p>
            <a:pPr algn="r">
              <a:lnSpc>
                <a:spcPts val="2240"/>
              </a:lnSpc>
            </a:pPr>
            <a:r>
              <a:rPr lang="en-GB" sz="1600" spc="80" dirty="0">
                <a:solidFill>
                  <a:srgbClr val="52584D"/>
                </a:solidFill>
                <a:latin typeface="Glacial Indifference"/>
              </a:rPr>
              <a:t>.</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26800"/>
            </a:xfrm>
            <a:prstGeom prst="rect">
              <a:avLst/>
            </a:prstGeom>
          </p:spPr>
          <p:txBody>
            <a:bodyPr lIns="0" tIns="0" rIns="0" bIns="0" rtlCol="0" anchor="t">
              <a:spAutoFit/>
            </a:bodyPr>
            <a:lstStyle/>
            <a:p>
              <a:pPr>
                <a:lnSpc>
                  <a:spcPts val="8370"/>
                </a:lnSpc>
                <a:spcAft>
                  <a:spcPts val="600"/>
                </a:spcAft>
                <a:tabLst>
                  <a:tab pos="228600" algn="l"/>
                </a:tabLst>
              </a:pPr>
              <a:r>
                <a:rPr lang="el-GR" sz="5400" spc="150" dirty="0">
                  <a:solidFill>
                    <a:srgbClr val="FEFFF8"/>
                  </a:solidFill>
                  <a:latin typeface="Glacial Indifference Bold"/>
                </a:rPr>
                <a:t>ΞΗΡΑ ΔΟΜΗΣΗ ΚΑΙ ΣΥΣΤΗΜΑ ΣΤΕΓΑΝΟΠΟΙΗΣΗΣ</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812395"/>
          </a:xfrm>
          <a:prstGeom prst="rect">
            <a:avLst/>
          </a:prstGeom>
        </p:spPr>
        <p:txBody>
          <a:bodyPr lIns="0" tIns="0" rIns="0" bIns="0" rtlCol="0" anchor="t">
            <a:spAutoFit/>
          </a:bodyPr>
          <a:lstStyle/>
          <a:p>
            <a:pPr algn="just">
              <a:lnSpc>
                <a:spcPts val="3359"/>
              </a:lnSpc>
              <a:spcAft>
                <a:spcPts val="600"/>
              </a:spcAft>
            </a:pPr>
            <a:r>
              <a:rPr lang="el-GR" sz="2400" b="1" dirty="0">
                <a:solidFill>
                  <a:srgbClr val="456A2C"/>
                </a:solidFill>
                <a:latin typeface="Glacial Indifference"/>
              </a:rPr>
              <a:t>Σήμερα, οι διάφοροι τύποι βιομηχανικών κλεισιμάτων προσόψεως, όπως τα ελαφριά συστήματα που αποτελούνται από μέταλλο και ξύλινα πάνελ, οι προκατασκευασμένες γυψοσανίδες και οι διάφορες κατασκευές κρεμαστών παραπετασμάτων, αποτελούν μια τεχνολογική και οικονομικά ανταγωνιστική εναλλακτική σε σύγκριση με τα παραδοσιακά κλεισίματα που κατασκευάζονται από διάφορα τμήματα κεραμικών πλινθοδομών ή από σκυρόδεμα.</a:t>
            </a:r>
          </a:p>
          <a:p>
            <a:pPr algn="just"/>
            <a:r>
              <a:rPr lang="el-GR" sz="2400" b="1" dirty="0">
                <a:solidFill>
                  <a:srgbClr val="456A2C"/>
                </a:solidFill>
                <a:latin typeface="Glacial Indifference"/>
              </a:rPr>
              <a:t>Αυτός ο τύπος βιομηχανικού συστήματος κατασκευής για να εγγυηθεί σταθερότητα και αντοχή, χρειάζεται μια δομή στήριξης που έχει  στοιχεία </a:t>
            </a:r>
            <a:r>
              <a:rPr lang="el-GR" sz="2400" b="1" dirty="0" err="1">
                <a:solidFill>
                  <a:srgbClr val="456A2C"/>
                </a:solidFill>
                <a:latin typeface="Glacial Indifference"/>
              </a:rPr>
              <a:t>αγκύρωσης</a:t>
            </a:r>
            <a:r>
              <a:rPr lang="el-GR" sz="2400" b="1" dirty="0">
                <a:solidFill>
                  <a:srgbClr val="456A2C"/>
                </a:solidFill>
                <a:latin typeface="Glacial Indifference"/>
              </a:rPr>
              <a:t> και στερέωσης.</a:t>
            </a:r>
          </a:p>
          <a:p>
            <a:pPr>
              <a:lnSpc>
                <a:spcPts val="3359"/>
              </a:lnSpc>
              <a:spcAft>
                <a:spcPts val="600"/>
              </a:spcAft>
            </a:pPr>
            <a:endParaRPr lang="es-ES" sz="2400" b="1" spc="120" dirty="0">
              <a:solidFill>
                <a:srgbClr val="456A2C"/>
              </a:solidFill>
              <a:latin typeface="Glacial Indifference"/>
            </a:endParaRPr>
          </a:p>
          <a:p>
            <a:pPr algn="just">
              <a:lnSpc>
                <a:spcPts val="3359"/>
              </a:lnSpc>
              <a:spcAft>
                <a:spcPts val="600"/>
              </a:spcAft>
            </a:pPr>
            <a:endParaRPr lang="es-ES" sz="2400" b="1"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16" name="TextBox 5">
            <a:extLst>
              <a:ext uri="{FF2B5EF4-FFF2-40B4-BE49-F238E27FC236}">
                <a16:creationId xmlns:a16="http://schemas.microsoft.com/office/drawing/2014/main" id="{EF8827BB-7295-4F96-A626-ABF6C422278C}"/>
              </a:ext>
            </a:extLst>
          </p:cNvPr>
          <p:cNvSpPr txBox="1"/>
          <p:nvPr/>
        </p:nvSpPr>
        <p:spPr>
          <a:xfrm>
            <a:off x="9651560" y="9574054"/>
            <a:ext cx="7607740" cy="1128514"/>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3:</a:t>
            </a:r>
            <a:r>
              <a:rPr lang="el-GR" sz="1600" dirty="0">
                <a:solidFill>
                  <a:srgbClr val="52584D"/>
                </a:solidFill>
                <a:latin typeface="Glacial Indifference"/>
              </a:rPr>
              <a:t>Εκπαίδευση για υδραυλικές εγκαταστάσεις, κατασκευή με ξηρά δόμηση, και σύστημα στεγανοποίησης.</a:t>
            </a:r>
            <a:r>
              <a:rPr lang="en-GB" sz="1600" spc="150" dirty="0">
                <a:solidFill>
                  <a:schemeClr val="bg1"/>
                </a:solidFill>
                <a:latin typeface="Glacial Indifference"/>
              </a:rPr>
              <a:t>.</a:t>
            </a:r>
            <a:endParaRPr lang="es-ES" sz="1600" spc="150" dirty="0">
              <a:solidFill>
                <a:schemeClr val="bg1"/>
              </a:solidFill>
              <a:latin typeface="Glacial Indifference"/>
            </a:endParaRPr>
          </a:p>
          <a:p>
            <a:pPr algn="r">
              <a:lnSpc>
                <a:spcPts val="2240"/>
              </a:lnSpc>
            </a:pPr>
            <a:r>
              <a:rPr lang="en-GB" sz="1600" spc="80" dirty="0">
                <a:solidFill>
                  <a:srgbClr val="52584D"/>
                </a:solidFill>
                <a:latin typeface="Glacial Indifference"/>
              </a:rPr>
              <a:t>.</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7438" y="450054"/>
            <a:ext cx="7611751" cy="8530979"/>
            <a:chOff x="-5004" y="-517902"/>
            <a:chExt cx="9495473" cy="11374637"/>
          </a:xfrm>
        </p:grpSpPr>
        <p:sp>
          <p:nvSpPr>
            <p:cNvPr id="3" name="TextBox 3"/>
            <p:cNvSpPr txBox="1"/>
            <p:nvPr/>
          </p:nvSpPr>
          <p:spPr>
            <a:xfrm>
              <a:off x="0" y="-517902"/>
              <a:ext cx="9490469" cy="3898502"/>
            </a:xfrm>
            <a:prstGeom prst="rect">
              <a:avLst/>
            </a:prstGeom>
          </p:spPr>
          <p:txBody>
            <a:bodyPr lIns="0" tIns="0" rIns="0" bIns="0" rtlCol="0" anchor="t">
              <a:spAutoFit/>
            </a:bodyPr>
            <a:lstStyle/>
            <a:p>
              <a:pPr algn="just">
                <a:lnSpc>
                  <a:spcPct val="150000"/>
                </a:lnSpc>
                <a:spcAft>
                  <a:spcPts val="600"/>
                </a:spcAft>
              </a:pPr>
              <a:r>
                <a:rPr lang="el-GR" sz="2400" b="1" spc="120" dirty="0">
                  <a:solidFill>
                    <a:srgbClr val="456A2C"/>
                  </a:solidFill>
                  <a:latin typeface="Glacial Indifference"/>
                </a:rPr>
                <a:t>Πάνελ</a:t>
              </a:r>
              <a:endParaRPr lang="es-ES" sz="2400" b="1" spc="120" dirty="0">
                <a:solidFill>
                  <a:srgbClr val="456A2C"/>
                </a:solidFill>
                <a:latin typeface="Glacial Indifference"/>
              </a:endParaRPr>
            </a:p>
            <a:p>
              <a:pPr algn="just">
                <a:lnSpc>
                  <a:spcPct val="150000"/>
                </a:lnSpc>
                <a:spcAft>
                  <a:spcPts val="600"/>
                </a:spcAft>
              </a:pPr>
              <a:r>
                <a:rPr lang="el-GR" sz="2400" dirty="0">
                  <a:solidFill>
                    <a:srgbClr val="456A2C"/>
                  </a:solidFill>
                  <a:latin typeface="Glacial Indifference"/>
                </a:rPr>
                <a:t>Τα πάνελ αποτελούν το στοιχείο που δίνει την εξωτερική εμφάνιση του κλεισίματος ανάλογα με την υφή και το χρώμα που επιλέγεται</a:t>
              </a:r>
              <a:r>
                <a:rPr lang="el-GR" sz="2400" dirty="0"/>
                <a:t>.</a:t>
              </a:r>
              <a:endParaRPr lang="es-ES" sz="2400" spc="120" dirty="0">
                <a:solidFill>
                  <a:srgbClr val="456A2C"/>
                </a:solidFill>
                <a:latin typeface="Glacial Indifference"/>
              </a:endParaRPr>
            </a:p>
            <a:p>
              <a:pPr algn="just">
                <a:lnSpc>
                  <a:spcPct val="150000"/>
                </a:lnSpc>
                <a:spcAft>
                  <a:spcPts val="600"/>
                </a:spcAft>
              </a:pPr>
              <a:endParaRPr lang="es-ES" sz="2400" spc="120" dirty="0">
                <a:solidFill>
                  <a:srgbClr val="456A2C"/>
                </a:solidFill>
                <a:latin typeface="Glacial Indifference"/>
              </a:endParaRPr>
            </a:p>
          </p:txBody>
        </p:sp>
        <p:sp>
          <p:nvSpPr>
            <p:cNvPr id="7" name="TextBox 7"/>
            <p:cNvSpPr txBox="1"/>
            <p:nvPr/>
          </p:nvSpPr>
          <p:spPr>
            <a:xfrm>
              <a:off x="-5004" y="3166078"/>
              <a:ext cx="9490469" cy="3898502"/>
            </a:xfrm>
            <a:prstGeom prst="rect">
              <a:avLst/>
            </a:prstGeom>
          </p:spPr>
          <p:txBody>
            <a:bodyPr lIns="0" tIns="0" rIns="0" bIns="0" rtlCol="0" anchor="t">
              <a:spAutoFit/>
            </a:bodyPr>
            <a:lstStyle/>
            <a:p>
              <a:pPr algn="just">
                <a:lnSpc>
                  <a:spcPct val="150000"/>
                </a:lnSpc>
                <a:spcAft>
                  <a:spcPts val="600"/>
                </a:spcAft>
              </a:pPr>
              <a:r>
                <a:rPr lang="el-GR" sz="2400" b="1" spc="120" dirty="0">
                  <a:solidFill>
                    <a:srgbClr val="456A2C"/>
                  </a:solidFill>
                  <a:latin typeface="Glacial Indifference"/>
                </a:rPr>
                <a:t>Βοηθητική Κατασκευή</a:t>
              </a:r>
              <a:endParaRPr lang="en-GB" sz="2400" b="1" spc="120" dirty="0">
                <a:solidFill>
                  <a:srgbClr val="456A2C"/>
                </a:solidFill>
                <a:latin typeface="Glacial Indifference"/>
              </a:endParaRPr>
            </a:p>
            <a:p>
              <a:pPr algn="just">
                <a:lnSpc>
                  <a:spcPct val="150000"/>
                </a:lnSpc>
                <a:spcAft>
                  <a:spcPts val="600"/>
                </a:spcAft>
              </a:pPr>
              <a:r>
                <a:rPr lang="el-GR" sz="2400" dirty="0">
                  <a:solidFill>
                    <a:srgbClr val="456A2C"/>
                  </a:solidFill>
                  <a:latin typeface="Glacial Indifference"/>
                </a:rPr>
                <a:t>Η βοηθητική κατασκευή είναι αυτή που μεταδίδει τις κινήσεις που λαμβάνει, κυρίως το δικό της βάρος και την κίνηση του ανέμου, στη φέρουσα δομή του κτηρίου.</a:t>
              </a:r>
            </a:p>
            <a:p>
              <a:pPr algn="just">
                <a:lnSpc>
                  <a:spcPct val="150000"/>
                </a:lnSpc>
                <a:spcAft>
                  <a:spcPts val="600"/>
                </a:spcAft>
              </a:pPr>
              <a:endParaRPr lang="es-ES" sz="2400" spc="120" dirty="0">
                <a:solidFill>
                  <a:srgbClr val="456A2C"/>
                </a:solidFill>
                <a:latin typeface="Glacial Indifference"/>
              </a:endParaRPr>
            </a:p>
          </p:txBody>
        </p:sp>
        <p:sp>
          <p:nvSpPr>
            <p:cNvPr id="17" name="TextBox 7">
              <a:extLst>
                <a:ext uri="{FF2B5EF4-FFF2-40B4-BE49-F238E27FC236}">
                  <a16:creationId xmlns:a16="http://schemas.microsoft.com/office/drawing/2014/main" id="{F9A1D6BE-5BEA-483E-B16E-B750AC8DF9D8}"/>
                </a:ext>
              </a:extLst>
            </p:cNvPr>
            <p:cNvSpPr txBox="1"/>
            <p:nvPr/>
          </p:nvSpPr>
          <p:spPr>
            <a:xfrm>
              <a:off x="-5004" y="7060825"/>
              <a:ext cx="9490469" cy="3795910"/>
            </a:xfrm>
            <a:prstGeom prst="rect">
              <a:avLst/>
            </a:prstGeom>
          </p:spPr>
          <p:txBody>
            <a:bodyPr lIns="0" tIns="0" rIns="0" bIns="0" rtlCol="0" anchor="t">
              <a:spAutoFit/>
            </a:bodyPr>
            <a:lstStyle/>
            <a:p>
              <a:pPr algn="just">
                <a:lnSpc>
                  <a:spcPct val="150000"/>
                </a:lnSpc>
                <a:spcAft>
                  <a:spcPts val="600"/>
                </a:spcAft>
              </a:pPr>
              <a:r>
                <a:rPr lang="el-GR" sz="2400" b="1" spc="120" dirty="0">
                  <a:solidFill>
                    <a:srgbClr val="456A2C"/>
                  </a:solidFill>
                  <a:latin typeface="Glacial Indifference"/>
                </a:rPr>
                <a:t>Μόνωση</a:t>
              </a:r>
              <a:endParaRPr lang="en-GB" sz="2400" b="1" spc="120" dirty="0">
                <a:solidFill>
                  <a:srgbClr val="456A2C"/>
                </a:solidFill>
                <a:latin typeface="Glacial Indifference"/>
              </a:endParaRPr>
            </a:p>
            <a:p>
              <a:pPr algn="just">
                <a:lnSpc>
                  <a:spcPct val="150000"/>
                </a:lnSpc>
                <a:spcAft>
                  <a:spcPts val="600"/>
                </a:spcAft>
              </a:pPr>
              <a:r>
                <a:rPr lang="el-GR" sz="2400" dirty="0">
                  <a:solidFill>
                    <a:srgbClr val="456A2C"/>
                  </a:solidFill>
                  <a:latin typeface="Glacial Indifference"/>
                </a:rPr>
                <a:t>Στις περισσότερες περιπτώσεις, προκειμένου να παρέχονται οι καλύτερες υδροθερμικές και θερμικές συνθήκες στη σύνθεση του τοιχώματος, εφαρμόζεται κάποιο μονωτικό υλικό μεταξύ των πλαισίων.</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815266"/>
              <a:ext cx="9216551" cy="1764071"/>
            </a:xfrm>
            <a:prstGeom prst="rect">
              <a:avLst/>
            </a:prstGeom>
            <a:grpFill/>
          </p:spPr>
          <p:txBody>
            <a:bodyPr lIns="0" tIns="0" rIns="0" bIns="0" rtlCol="0" anchor="t">
              <a:spAutoFit/>
            </a:bodyPr>
            <a:lstStyle/>
            <a:p>
              <a:pPr algn="l">
                <a:lnSpc>
                  <a:spcPts val="8370"/>
                </a:lnSpc>
              </a:pPr>
              <a:r>
                <a:rPr lang="el-GR" sz="6200" b="1" spc="310" dirty="0">
                  <a:solidFill>
                    <a:srgbClr val="FEFFF8"/>
                  </a:solidFill>
                  <a:latin typeface="League Spartan"/>
                </a:rPr>
                <a:t>Στοιχεία</a:t>
              </a:r>
              <a:endParaRPr lang="en-US" sz="6200" b="1"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7</a:t>
            </a:fld>
            <a:endParaRPr lang="en-US" sz="2400" spc="120" dirty="0">
              <a:solidFill>
                <a:srgbClr val="D9D9D9"/>
              </a:solidFill>
              <a:latin typeface="Glacial Indifference"/>
            </a:endParaRPr>
          </a:p>
        </p:txBody>
      </p:sp>
      <p:pic>
        <p:nvPicPr>
          <p:cNvPr id="5" name="Imagen 4">
            <a:extLst>
              <a:ext uri="{FF2B5EF4-FFF2-40B4-BE49-F238E27FC236}">
                <a16:creationId xmlns:a16="http://schemas.microsoft.com/office/drawing/2014/main" id="{6E26A5A9-F83E-4C7A-A19A-AFCFDD75545A}"/>
              </a:ext>
            </a:extLst>
          </p:cNvPr>
          <p:cNvPicPr>
            <a:picLocks noChangeAspect="1"/>
          </p:cNvPicPr>
          <p:nvPr/>
        </p:nvPicPr>
        <p:blipFill>
          <a:blip r:embed="rId2" cstate="print"/>
          <a:stretch>
            <a:fillRect/>
          </a:stretch>
        </p:blipFill>
        <p:spPr>
          <a:xfrm>
            <a:off x="1196666" y="3322787"/>
            <a:ext cx="7787737" cy="5646429"/>
          </a:xfrm>
          <a:prstGeom prst="rect">
            <a:avLst/>
          </a:prstGeom>
        </p:spPr>
      </p:pic>
      <p:sp>
        <p:nvSpPr>
          <p:cNvPr id="21" name="TextBox 5">
            <a:extLst>
              <a:ext uri="{FF2B5EF4-FFF2-40B4-BE49-F238E27FC236}">
                <a16:creationId xmlns:a16="http://schemas.microsoft.com/office/drawing/2014/main" id="{938E0C3B-22DC-48CF-B5E9-A0E4031B1B2C}"/>
              </a:ext>
            </a:extLst>
          </p:cNvPr>
          <p:cNvSpPr txBox="1"/>
          <p:nvPr/>
        </p:nvSpPr>
        <p:spPr>
          <a:xfrm>
            <a:off x="9651560" y="9574054"/>
            <a:ext cx="7607740" cy="846386"/>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3:</a:t>
            </a:r>
            <a:r>
              <a:rPr lang="el-GR" sz="1600" dirty="0">
                <a:solidFill>
                  <a:srgbClr val="52584D"/>
                </a:solidFill>
                <a:latin typeface="Glacial Indifference"/>
              </a:rPr>
              <a:t>Εκπαίδευση για υδραυλικές εγκαταστάσεις, κατασκευή με ξηρά δόμηση, και σύστημα στεγανοποίησης.</a:t>
            </a:r>
            <a:r>
              <a:rPr lang="en-GB" sz="1600" spc="150" dirty="0">
                <a:solidFill>
                  <a:schemeClr val="bg1"/>
                </a:solidFill>
                <a:latin typeface="Glacial Indifference"/>
              </a:rPr>
              <a:t>.</a:t>
            </a:r>
            <a:endParaRPr lang="es-ES" sz="1600" spc="150" dirty="0">
              <a:solidFill>
                <a:schemeClr val="bg1"/>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48525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958516" y="962977"/>
            <a:ext cx="16573500" cy="859210"/>
          </a:xfrm>
          <a:prstGeom prst="rect">
            <a:avLst/>
          </a:prstGeom>
        </p:spPr>
        <p:txBody>
          <a:bodyPr wrap="square" lIns="0" tIns="0" rIns="0" bIns="0" rtlCol="0" anchor="t">
            <a:spAutoFit/>
          </a:bodyPr>
          <a:lstStyle/>
          <a:p>
            <a:pPr algn="l">
              <a:lnSpc>
                <a:spcPts val="6682"/>
              </a:lnSpc>
            </a:pPr>
            <a:r>
              <a:rPr lang="el-GR" sz="5000" b="1" spc="100" dirty="0">
                <a:solidFill>
                  <a:srgbClr val="456A2C"/>
                </a:solidFill>
                <a:latin typeface="League Spartan"/>
              </a:rPr>
              <a:t>Πλεονεκτήματα ξηράς δόμησης</a:t>
            </a:r>
            <a:endParaRPr lang="en-US" sz="5000" b="1"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43381"/>
            <a:chOff x="0" y="-19050"/>
            <a:chExt cx="9013889" cy="2724507"/>
          </a:xfrm>
        </p:grpSpPr>
        <p:sp>
          <p:nvSpPr>
            <p:cNvPr id="5" name="TextBox 5"/>
            <p:cNvSpPr txBox="1"/>
            <p:nvPr/>
          </p:nvSpPr>
          <p:spPr>
            <a:xfrm>
              <a:off x="1105" y="-19050"/>
              <a:ext cx="9012784" cy="654282"/>
            </a:xfrm>
            <a:prstGeom prst="rect">
              <a:avLst/>
            </a:prstGeom>
          </p:spPr>
          <p:txBody>
            <a:bodyPr lIns="0" tIns="0" rIns="0" bIns="0" rtlCol="0" anchor="t">
              <a:spAutoFit/>
            </a:bodyPr>
            <a:lstStyle/>
            <a:p>
              <a:pPr lvl="1" algn="ctr">
                <a:lnSpc>
                  <a:spcPts val="4125"/>
                </a:lnSpc>
              </a:pPr>
              <a:r>
                <a:rPr lang="el-GR" sz="3300" b="1" spc="165" dirty="0">
                  <a:solidFill>
                    <a:srgbClr val="456A2C"/>
                  </a:solidFill>
                  <a:latin typeface="Glacial Indifference"/>
                </a:rPr>
                <a:t>ΠΟΙΟΤΗΤΑ</a:t>
              </a:r>
              <a:endParaRPr lang="en-US" sz="3300" b="1" spc="165" dirty="0">
                <a:solidFill>
                  <a:srgbClr val="456A2C"/>
                </a:solidFill>
                <a:latin typeface="Glacial Indifference"/>
              </a:endParaRPr>
            </a:p>
          </p:txBody>
        </p:sp>
        <p:sp>
          <p:nvSpPr>
            <p:cNvPr id="6" name="TextBox 6"/>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Υψηλός ποιοτικός έλεγχος και ομοιογένεια του προϊόντος, καθώς κατασκευάζεται σε βιομηχανικές εγκαταστάσεις.</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txBody>
          <a:bodyPr/>
          <a:lstStyle/>
          <a:p>
            <a:endParaRPr lang="en-GB" dirty="0"/>
          </a:p>
        </p:txBody>
      </p:sp>
      <p:grpSp>
        <p:nvGrpSpPr>
          <p:cNvPr id="8" name="Group 8"/>
          <p:cNvGrpSpPr/>
          <p:nvPr/>
        </p:nvGrpSpPr>
        <p:grpSpPr>
          <a:xfrm>
            <a:off x="1557306" y="3090408"/>
            <a:ext cx="6760417" cy="2479398"/>
            <a:chOff x="0" y="-19050"/>
            <a:chExt cx="9013889" cy="3305863"/>
          </a:xfrm>
        </p:grpSpPr>
        <p:sp>
          <p:nvSpPr>
            <p:cNvPr id="9" name="TextBox 9"/>
            <p:cNvSpPr txBox="1"/>
            <p:nvPr/>
          </p:nvSpPr>
          <p:spPr>
            <a:xfrm>
              <a:off x="1105" y="-19050"/>
              <a:ext cx="9012784" cy="65428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ΧΑΜΗΛΟ ΒΑΡΟΣ</a:t>
              </a:r>
              <a:endParaRPr lang="en-US" sz="3300" b="1" spc="165" dirty="0">
                <a:solidFill>
                  <a:srgbClr val="456A2C"/>
                </a:solidFill>
                <a:latin typeface="Glacial Indifference"/>
              </a:endParaRPr>
            </a:p>
          </p:txBody>
        </p:sp>
        <p:sp>
          <p:nvSpPr>
            <p:cNvPr id="10" name="TextBox 10"/>
            <p:cNvSpPr txBox="1"/>
            <p:nvPr/>
          </p:nvSpPr>
          <p:spPr>
            <a:xfrm>
              <a:off x="0" y="961391"/>
              <a:ext cx="9013889" cy="2325422"/>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είτε επειδή τα υλικά που απαρτίζουν τα πάνελ και τα στοιχεία της βοηθητικής κατασκευής είναι ελαφριά, είτε επειδή μπορούν να επιτύχουν την απαραίτητη σκληρότητα με μικρό πάχος.</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79398"/>
            <a:chOff x="0" y="-19050"/>
            <a:chExt cx="9013889" cy="3305862"/>
          </a:xfrm>
        </p:grpSpPr>
        <p:sp>
          <p:nvSpPr>
            <p:cNvPr id="13" name="TextBox 13"/>
            <p:cNvSpPr txBox="1"/>
            <p:nvPr/>
          </p:nvSpPr>
          <p:spPr>
            <a:xfrm>
              <a:off x="1105" y="-19050"/>
              <a:ext cx="9012784" cy="65428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ΤΑΧΥΤΗΤΑ ΚΑΤΑΣΚΕΥΗΣ</a:t>
              </a:r>
              <a:endParaRPr lang="en-US" sz="3300" b="1" spc="165" dirty="0">
                <a:solidFill>
                  <a:srgbClr val="456A2C"/>
                </a:solidFill>
                <a:latin typeface="Glacial Indifference"/>
              </a:endParaRPr>
            </a:p>
          </p:txBody>
        </p:sp>
        <p:sp>
          <p:nvSpPr>
            <p:cNvPr id="14" name="TextBox 14"/>
            <p:cNvSpPr txBox="1"/>
            <p:nvPr/>
          </p:nvSpPr>
          <p:spPr>
            <a:xfrm>
              <a:off x="0" y="961391"/>
              <a:ext cx="9013889" cy="2325421"/>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Τα πάνελ κατασκευάζονται σε εργαστήριο, ενώ οι άλλες εργασίες πραγματοποιούνται επί τόπου. Όταν φτάνουν στον τόπο εργασίας, συναρμολογούνται με ξηρά συστήματα.</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556342"/>
            <a:chOff x="0" y="-19050"/>
            <a:chExt cx="9013889" cy="3408455"/>
          </a:xfrm>
        </p:grpSpPr>
        <p:sp>
          <p:nvSpPr>
            <p:cNvPr id="17" name="TextBox 17"/>
            <p:cNvSpPr txBox="1"/>
            <p:nvPr/>
          </p:nvSpPr>
          <p:spPr>
            <a:xfrm>
              <a:off x="1105" y="-19050"/>
              <a:ext cx="9012784" cy="70104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ΜΕΓΑΛΕΣ ΔΥΝΑΤΟΤΗΤΕΣ</a:t>
              </a:r>
              <a:endParaRPr lang="en-US" sz="3300" b="1" spc="165" dirty="0">
                <a:solidFill>
                  <a:srgbClr val="456A2C"/>
                </a:solidFill>
                <a:latin typeface="Glacial Indifference"/>
              </a:endParaRPr>
            </a:p>
          </p:txBody>
        </p:sp>
        <p:sp>
          <p:nvSpPr>
            <p:cNvPr id="18" name="TextBox 18"/>
            <p:cNvSpPr txBox="1"/>
            <p:nvPr/>
          </p:nvSpPr>
          <p:spPr>
            <a:xfrm>
              <a:off x="0" y="961391"/>
              <a:ext cx="9013889" cy="2428014"/>
            </a:xfrm>
            <a:prstGeom prst="rect">
              <a:avLst/>
            </a:prstGeom>
          </p:spPr>
          <p:txBody>
            <a:bodyPr lIns="0" tIns="0" rIns="0" bIns="0" rtlCol="0" anchor="t">
              <a:spAutoFit/>
            </a:bodyPr>
            <a:lstStyle/>
            <a:p>
              <a:pPr algn="ctr">
                <a:lnSpc>
                  <a:spcPts val="3359"/>
                </a:lnSpc>
                <a:spcAft>
                  <a:spcPts val="600"/>
                </a:spcAft>
              </a:pPr>
              <a:r>
                <a:rPr lang="el-GR" sz="2400" dirty="0">
                  <a:solidFill>
                    <a:srgbClr val="456A2C"/>
                  </a:solidFill>
                  <a:latin typeface="Glacial Indifference"/>
                </a:rPr>
                <a:t>Μεγάλες πλαστικές δυνατότητες, με μεγάλη γκάμα υλικών φινιρίσματος, σχημάτων, διαστάσεων, επιφανειακών υφών και χρωμάτων.</a:t>
              </a:r>
            </a:p>
            <a:p>
              <a:pPr algn="ctr">
                <a:lnSpc>
                  <a:spcPts val="3359"/>
                </a:lnSpc>
                <a:spcAft>
                  <a:spcPts val="600"/>
                </a:spcAft>
              </a:pPr>
              <a:endParaRPr lang="es-E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8</a:t>
            </a:fld>
            <a:endParaRPr lang="en-US" sz="2400" spc="120" dirty="0">
              <a:solidFill>
                <a:srgbClr val="1E4D65"/>
              </a:solidFill>
              <a:latin typeface="Glacial Indifference"/>
            </a:endParaRPr>
          </a:p>
        </p:txBody>
      </p:sp>
      <p:sp>
        <p:nvSpPr>
          <p:cNvPr id="24" name="TextBox 5">
            <a:extLst>
              <a:ext uri="{FF2B5EF4-FFF2-40B4-BE49-F238E27FC236}">
                <a16:creationId xmlns:a16="http://schemas.microsoft.com/office/drawing/2014/main" id="{810CA8A6-9FE7-46B5-8016-589B391D593B}"/>
              </a:ext>
            </a:extLst>
          </p:cNvPr>
          <p:cNvSpPr txBox="1"/>
          <p:nvPr/>
        </p:nvSpPr>
        <p:spPr>
          <a:xfrm>
            <a:off x="9651560" y="9574054"/>
            <a:ext cx="7607740" cy="1128514"/>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3:</a:t>
            </a:r>
            <a:r>
              <a:rPr lang="el-GR" sz="1600" dirty="0">
                <a:solidFill>
                  <a:srgbClr val="52584D"/>
                </a:solidFill>
                <a:latin typeface="Glacial Indifference"/>
              </a:rPr>
              <a:t>Εκπαίδευση για υδραυλικές εγκαταστάσεις, κατασκευή με ξηρά δόμηση, και σύστημα στεγανοποίησης.</a:t>
            </a:r>
            <a:r>
              <a:rPr lang="en-GB" sz="1600" spc="150" dirty="0">
                <a:solidFill>
                  <a:schemeClr val="bg1"/>
                </a:solidFill>
                <a:latin typeface="Glacial Indifference"/>
              </a:rPr>
              <a:t>.</a:t>
            </a:r>
            <a:endParaRPr lang="es-ES" sz="1600" spc="150" dirty="0">
              <a:solidFill>
                <a:schemeClr val="bg1"/>
              </a:solidFill>
              <a:latin typeface="Glacial Indifference"/>
            </a:endParaRPr>
          </a:p>
          <a:p>
            <a:pPr algn="r">
              <a:lnSpc>
                <a:spcPts val="2240"/>
              </a:lnSpc>
            </a:pPr>
            <a:r>
              <a:rPr lang="en-GB" sz="1600" spc="80" dirty="0">
                <a:solidFill>
                  <a:srgbClr val="52584D"/>
                </a:solidFill>
                <a:latin typeface="Glacial Indifference"/>
              </a:rPr>
              <a:t>.</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TotalTime>
  <Words>735</Words>
  <Application>Microsoft Office PowerPoint</Application>
  <PresentationFormat>Custom</PresentationFormat>
  <Paragraphs>81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Glacial Indifference</vt:lpstr>
      <vt:lpstr>Calibri</vt:lpstr>
      <vt:lpstr>League Spartan</vt:lpstr>
      <vt:lpstr>Verdana</vt:lpstr>
      <vt:lpstr>Glacial Indifference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90</cp:revision>
  <dcterms:created xsi:type="dcterms:W3CDTF">2006-08-16T00:00:00Z</dcterms:created>
  <dcterms:modified xsi:type="dcterms:W3CDTF">2021-08-27T08:44:11Z</dcterms:modified>
  <dc:identifier>DAD7Xzioke4</dc:identifier>
</cp:coreProperties>
</file>