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79" r:id="rId8"/>
    <p:sldId id="267" r:id="rId9"/>
    <p:sldId id="283" r:id="rId10"/>
    <p:sldId id="26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20EF3-50DF-4E01-8863-C3F7AF4A7426}" v="2" dt="2020-12-31T15:42:53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WOODEN TRUSSES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istuminen, rakennus&#10;&#10;Kuvaus luotu automaattisesti">
            <a:extLst>
              <a:ext uri="{FF2B5EF4-FFF2-40B4-BE49-F238E27FC236}">
                <a16:creationId xmlns:a16="http://schemas.microsoft.com/office/drawing/2014/main" id="{6DDE828B-5668-4C87-B0F0-D2F59F4E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505046"/>
            <a:ext cx="16078328" cy="120587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169790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WOODEN TRUSSES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02-6/ LU2: </a:t>
              </a: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TIMBER CONSTRUCTION, RENOVATION AND RECONSTRUCTION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sisä, juna, asema&#10;&#10;Kuvaus luotu automaattisesti">
            <a:extLst>
              <a:ext uri="{FF2B5EF4-FFF2-40B4-BE49-F238E27FC236}">
                <a16:creationId xmlns:a16="http://schemas.microsoft.com/office/drawing/2014/main" id="{4346AB9A-B192-443F-8318-756A1DB6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0" y="495300"/>
            <a:ext cx="11338030" cy="8503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90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4008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>
                  <a:solidFill>
                    <a:srgbClr val="456A2C"/>
                  </a:solidFill>
                  <a:latin typeface="League Spartan"/>
                </a:rPr>
                <a:t>PRESENTATION OVERVIEW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292128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In general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Storage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Installation of truss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Benefits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Frequently asked questions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7076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Topics covered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-114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36503" y="1045064"/>
            <a:ext cx="7940535" cy="2913512"/>
            <a:chOff x="-1371602" y="21819"/>
            <a:chExt cx="10587378" cy="3884683"/>
          </a:xfrm>
        </p:grpSpPr>
        <p:sp>
          <p:nvSpPr>
            <p:cNvPr id="8" name="TextBox 8"/>
            <p:cNvSpPr txBox="1"/>
            <p:nvPr/>
          </p:nvSpPr>
          <p:spPr>
            <a:xfrm>
              <a:off x="-1371602" y="21819"/>
              <a:ext cx="10543999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In general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960914C-7804-489C-B2A1-1D9E4EF597BE}"/>
              </a:ext>
            </a:extLst>
          </p:cNvPr>
          <p:cNvSpPr txBox="1"/>
          <p:nvPr/>
        </p:nvSpPr>
        <p:spPr>
          <a:xfrm>
            <a:off x="8644505" y="84006"/>
            <a:ext cx="9521576" cy="9996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Roof trusses are used, for example, as a load-bearing upper floor structure for detached houses, terraced and apartment buildings, and warehouse buildings.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Roof trusses are CE marked and manufactured under quality control.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Roof trusses use mechanically dried, planed and strength graded spruce.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truss delivery usually includes NR structural drawings, strength calculations, and installation and handling instructions for NR structures.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Parts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of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the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roof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truss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Brush height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Diagonal rod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Vertical rod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Eaves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Support height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Tie (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bottom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flange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)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026" name="Picture 2" descr="TUENTAMALLIEN VAIKUTUS KATTORISTIKKOSUUNNIT- TELUSSA">
            <a:extLst>
              <a:ext uri="{FF2B5EF4-FFF2-40B4-BE49-F238E27FC236}">
                <a16:creationId xmlns:a16="http://schemas.microsoft.com/office/drawing/2014/main" id="{702A95A3-F372-45AD-8ABF-2025B358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15448" r="51738" b="20189"/>
          <a:stretch/>
        </p:blipFill>
        <p:spPr bwMode="auto">
          <a:xfrm>
            <a:off x="12141708" y="6591302"/>
            <a:ext cx="42915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9C31B00E-6F1B-4225-B770-95C2ACABCC85}"/>
              </a:ext>
            </a:extLst>
          </p:cNvPr>
          <p:cNvCxnSpPr>
            <a:cxnSpLocks/>
          </p:cNvCxnSpPr>
          <p:nvPr/>
        </p:nvCxnSpPr>
        <p:spPr>
          <a:xfrm flipV="1">
            <a:off x="11201400" y="8382006"/>
            <a:ext cx="1066800" cy="114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33D1A2E-8A96-4E71-8FAE-295983D30020}"/>
              </a:ext>
            </a:extLst>
          </p:cNvPr>
          <p:cNvCxnSpPr>
            <a:cxnSpLocks/>
          </p:cNvCxnSpPr>
          <p:nvPr/>
        </p:nvCxnSpPr>
        <p:spPr>
          <a:xfrm flipV="1">
            <a:off x="10972800" y="6947688"/>
            <a:ext cx="4800600" cy="30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53786E5B-D307-48A9-8F3B-C4DD9DCE4564}"/>
              </a:ext>
            </a:extLst>
          </p:cNvPr>
          <p:cNvCxnSpPr>
            <a:cxnSpLocks/>
          </p:cNvCxnSpPr>
          <p:nvPr/>
        </p:nvCxnSpPr>
        <p:spPr>
          <a:xfrm flipV="1">
            <a:off x="10972800" y="8093368"/>
            <a:ext cx="3810000" cy="4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B7882691-D74F-4BB5-BDE2-75B866F8B2F4}"/>
              </a:ext>
            </a:extLst>
          </p:cNvPr>
          <p:cNvCxnSpPr>
            <a:cxnSpLocks/>
          </p:cNvCxnSpPr>
          <p:nvPr/>
        </p:nvCxnSpPr>
        <p:spPr>
          <a:xfrm flipV="1">
            <a:off x="11212067" y="8496300"/>
            <a:ext cx="1589533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C3A8989D-1D14-4E60-8BCD-9B044DF92360}"/>
              </a:ext>
            </a:extLst>
          </p:cNvPr>
          <p:cNvCxnSpPr>
            <a:cxnSpLocks/>
          </p:cNvCxnSpPr>
          <p:nvPr/>
        </p:nvCxnSpPr>
        <p:spPr>
          <a:xfrm flipV="1">
            <a:off x="11882626" y="8737209"/>
            <a:ext cx="2087882" cy="64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DB1259A9-9878-411B-9AC8-0E6C693F4A5F}"/>
              </a:ext>
            </a:extLst>
          </p:cNvPr>
          <p:cNvCxnSpPr>
            <a:cxnSpLocks/>
          </p:cNvCxnSpPr>
          <p:nvPr/>
        </p:nvCxnSpPr>
        <p:spPr>
          <a:xfrm flipV="1">
            <a:off x="10972800" y="7636168"/>
            <a:ext cx="4419600" cy="2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591207"/>
            <a:ext cx="9521576" cy="7816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Wooden roof trusses can be stored on site on a horizontal surface to prevent the formation of permanent deflections.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nail plate structures are stored in a vertical position bundled and supported by their support points, and care must be taken to prevent the gratings from falling over.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When stored in a horizontal position, the base trees must be sufficiently dense and high (500 mm) and horizontal.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gratings must be protected from rain, snow, ice and ground contact in the warehouse.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A waterproof cover is used to protect the truss, which must be kept in place even in high winds.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A ventilation gap must be left under the cover to ensure adequate ventilation in the area under protection.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5534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159596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Storage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8862683"/>
            <a:chOff x="-1" y="-3114570"/>
            <a:chExt cx="13500331" cy="5557020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Installation of truss 1/2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4900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Transportation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grids must be transported in an upright position. If two or more trusses are transported horizontally, the structures must be tied together.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Reception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delivery of the trusses includes strength calculations as well as a drawing from which it is checked that the requirements presented in it are fulfilled in the structure.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plans must ensure the following: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Location of support points and minimum width of the support surface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Maximum row spacing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Deflection-supported rods and on-site extensions, e.g., connection of NR structures delivered in two or more parts.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Make sure that the delivery quantity of the trusses corresponds to the order contract.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Storage</a:t>
              </a:r>
            </a:p>
            <a:p>
              <a:pPr lvl="2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grids can be stored both vertically and horizontally on a flat surface, preferably away from site traffic.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33400" y="-571500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8862682"/>
            <a:chOff x="-1" y="-3114570"/>
            <a:chExt cx="13500331" cy="5557020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Installation of truss 2/2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4900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Handling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Trusses are designed in a vertical position, so they should be handled and moved in a vertical position.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Lifting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Trusses can be lifted as a bundle over the load-bearing walls from the car or site warehouse. In the case of long trusses, it is advisable to use a lifting beam.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Installation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installation, fixing and support of the trusses are carried out in accordance with the instructions.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Installation</a:t>
              </a: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support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support during installation must be made so that the trusses remain attached to the building and wind load.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fi-FI" sz="2400" spc="120" dirty="0" err="1">
                  <a:solidFill>
                    <a:srgbClr val="456A2C"/>
                  </a:solidFill>
                  <a:latin typeface="Glacial Indifference"/>
                </a:rPr>
                <a:t>Protection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Trusses are protected from getting wet as soon as possible after installation.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6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Benefits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80357" y="6672746"/>
            <a:ext cx="7276657" cy="1750502"/>
            <a:chOff x="-18731" y="394344"/>
            <a:chExt cx="9060779" cy="2334002"/>
          </a:xfrm>
        </p:grpSpPr>
        <p:sp>
          <p:nvSpPr>
            <p:cNvPr id="5" name="TextBox 5"/>
            <p:cNvSpPr txBox="1"/>
            <p:nvPr/>
          </p:nvSpPr>
          <p:spPr>
            <a:xfrm>
              <a:off x="-18731" y="394344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ENVIRONMENT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159" y="160838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A lattice made of wood is an ecological building material that can be recycled.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PRODUCTIVITY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Wooden trusses are strong but lightweight building components that are easy to install and fasten.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EFFICIENCY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With the truss structure, the upper floor can be quickly protected from the weather, even in buildings with long spans.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186518"/>
            <a:chOff x="0" y="-19050"/>
            <a:chExt cx="9013889" cy="2356221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COSTS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2147"/>
              <a:ext cx="9013889" cy="1375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The roof structure made of mechanically sawn wood is strong, yet inexpensive and quick to manufacture.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590</Words>
  <Application>Microsoft Office PowerPoint</Application>
  <PresentationFormat>Mukautettu</PresentationFormat>
  <Paragraphs>84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League Spartan</vt:lpstr>
      <vt:lpstr>Glacial Indifference Bold</vt:lpstr>
      <vt:lpstr>Glacial Indifference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59</cp:revision>
  <dcterms:created xsi:type="dcterms:W3CDTF">2006-08-16T00:00:00Z</dcterms:created>
  <dcterms:modified xsi:type="dcterms:W3CDTF">2021-02-15T15:55:41Z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