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79" r:id="rId7"/>
    <p:sldId id="282" r:id="rId8"/>
    <p:sldId id="281" r:id="rId9"/>
    <p:sldId id="267" r:id="rId10"/>
    <p:sldId id="260" r:id="rId11"/>
  </p:sldIdLst>
  <p:sldSz cx="18288000" cy="10287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lacial Indifference" panose="020B0604020202020204" charset="0"/>
      <p:regular r:id="rId18"/>
    </p:embeddedFont>
    <p:embeddedFont>
      <p:font typeface="League Spartan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70653-F493-46AE-AFE5-D80322C0700B}" v="1" dt="2021-01-05T16:53:45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8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2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KUNNOSTUS, REKONSTRUKTOINTI JA PURKAMINEN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rakennus, pöytä&#10;&#10;Kuvaus luotu automaattisesti">
            <a:extLst>
              <a:ext uri="{FF2B5EF4-FFF2-40B4-BE49-F238E27FC236}">
                <a16:creationId xmlns:a16="http://schemas.microsoft.com/office/drawing/2014/main" id="{6AA1EBE2-49E0-405A-950A-D4E8CB87B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6" y="-179439"/>
            <a:ext cx="16078328" cy="10733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36998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4400" spc="92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LUENTO 6: KUNNOSTUS, REKONSTRUKTOINTI JA PURKAMINEN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100574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OPINTOYKSIKKÖ 2: </a:t>
              </a:r>
              <a:r>
                <a:rPr lang="fi-FI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PUURAKENTAMINEN, REKONSTRUKTOINTI JA PURKAMINEN</a:t>
              </a:r>
              <a:endParaRPr lang="en-US" sz="2400" spc="150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sisä, rakennus, ikkuna, pöytä&#10;&#10;Kuvaus luotu automaattisesti">
            <a:extLst>
              <a:ext uri="{FF2B5EF4-FFF2-40B4-BE49-F238E27FC236}">
                <a16:creationId xmlns:a16="http://schemas.microsoft.com/office/drawing/2014/main" id="{616FECED-BE4C-406A-BC76-6593D2BC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30" y="533400"/>
            <a:ext cx="12557670" cy="838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472889"/>
            <a:ext cx="8385423" cy="9576389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838393" cy="240081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ESITYKSEN SISÄLTÖ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02624" y="7574685"/>
              <a:ext cx="9214823" cy="193544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- 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Termistöä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Elinkaari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Rakennuksen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purkaminen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Edut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01671" y="6425817"/>
              <a:ext cx="9215776" cy="69588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456A2C"/>
                  </a:solidFill>
                  <a:latin typeface="League Spartan"/>
                </a:rPr>
                <a:t>Käsiteltävät</a:t>
              </a:r>
              <a:r>
                <a:rPr lang="en-US" sz="3700" spc="185" dirty="0">
                  <a:solidFill>
                    <a:srgbClr val="456A2C"/>
                  </a:solidFill>
                  <a:latin typeface="League Spartan"/>
                </a:rPr>
                <a:t> </a:t>
              </a:r>
              <a:r>
                <a:rPr lang="en-US" sz="3700" spc="185" dirty="0" err="1">
                  <a:solidFill>
                    <a:srgbClr val="456A2C"/>
                  </a:solidFill>
                  <a:latin typeface="League Spartan"/>
                </a:rPr>
                <a:t>aiheet</a:t>
              </a:r>
              <a:endParaRPr lang="en-US" sz="3700" spc="185" dirty="0">
                <a:solidFill>
                  <a:srgbClr val="456A2C"/>
                </a:solidFill>
                <a:latin typeface="League Spartan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86801" y="163218"/>
            <a:ext cx="9521576" cy="7380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Konservointi: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Rakennuksen vikojen korjaamista konservoinnin asiantuntijan toimenpiteillä.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Korjaus: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Viallisen rakenteen, osan tai laitteen korjaaminen tai vaihtaminen toimivaan, käyttökelpoiseksi saattamista.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Korjausrakentaminen: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Rakennuksen kuntoa ylläpidetään tai parannetaan paremmin soveltumaan tarkoitukseensa.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Kunnossapito: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Ylläpitoon kuuluva toiminta, jossa kohteen ominaisuudet pysytetään uusimalla.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Kunnostus: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Kohde saatetaan esimerkiksi käytön tai säilymisen kannalta riittävään kuntoon.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Kuntoarviointi: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Kiinteistön, rakennuksen tai sen osan kunnon ja korjaustarpeiden selvittäminen.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-49530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159596" cy="3001313"/>
            <a:chOff x="-1" y="-95249"/>
            <a:chExt cx="9838392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Termistöä</a:t>
              </a:r>
              <a:endParaRPr lang="en-US" sz="62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9468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86801" y="163218"/>
            <a:ext cx="9521576" cy="868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Peruskorjaus: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Suhteellisen suurena hankkeena toteutettava korjausrakentaminen.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Perusparantaminen: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Kohteen laatutaso nostetaan olennaisesti alkuperäistä paremmaksi.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Rekonstruointi: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Rakennuksen tai rakennuksen osan rakentaminen uudelleen säilyneiden osien ja/tai asiakirjojen perusteella.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Restaurointi, entistäminen: 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Rakennettuun ympäristöön tai rakennukseen sisältyvien antikvaaristen ja arkkitehtonisten arvojen ylläpitämiseen.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Uusiminen: 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Toimenpide, jossa kohde tai merkittävän monet sen osista korvataan uusilla.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Vuosikorjaus: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Vuositalousarvioon sisältyvä tavanomainen kiinteistön korjaus. Korjaukset voivat olla joko kuntoarvion perusteella ennakoituja tai ennakoimattomia.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-548872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219200" y="957263"/>
            <a:ext cx="6705601" cy="3001313"/>
            <a:chOff x="-1" y="-95249"/>
            <a:chExt cx="9838392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Termistöä</a:t>
              </a:r>
              <a:endParaRPr lang="en-US" sz="62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44744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7039" y="163218"/>
            <a:ext cx="9531338" cy="7816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Elinkaariarviointi 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(LCA, Life 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Cycle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Assessment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) on menetelmä, jolla selvitetään tuotteen tai palvelun koko elinkaari, joka muodostuu materiaalin hankinnasta luonnosta, materiaalin käsittely ja kuljetus, tuotteen valmistus, jakelu, käyttö, uudelleenkäyttö, huolto, kierrätys ja hävittäminen.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Puutuotteen elinkaari alkaa metsästä tai tilalta, jossa puu kasvaa.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Puu kestää suojaamattomana aikaa ja mekaanista rasitusta vain, jos se pysyy kuivana.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Mitä vähemmän puuta on käsitelty, sitä helpompi sille on löytää uutta käyttöä.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Materiaalien kierrätyksen huono puoli on se, että materiaalin määrä, laatu ja koko vaikuttavat siihen, mitä materiaalista voi valmistaa.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-49530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4" y="957263"/>
            <a:ext cx="7378795" cy="3001313"/>
            <a:chOff x="-1" y="-95249"/>
            <a:chExt cx="9838392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Elinkaari</a:t>
              </a:r>
              <a:endParaRPr lang="en-US" sz="62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09800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71168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10434" y="419099"/>
            <a:ext cx="13325166" cy="7990650"/>
            <a:chOff x="-1" y="-3114570"/>
            <a:chExt cx="13500331" cy="5010243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56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Rakennuksen</a:t>
              </a: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62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purkaminen</a:t>
              </a:r>
              <a:endParaRPr lang="en-US" sz="6200" spc="310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458438"/>
              <a:ext cx="13500331" cy="43541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Jos rakennus on suojeltu rakennusperintölain tai kaavamääräysten nojalla, tai on mahdollisesti rakennushistoriallisesti arvokas, on hyvä olla yhteydessä museoviranomaisiin jo muutostöiden suunnittelun alkuvaiheessa.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Rakennus- ja purkuhankkeeseen ryhtyvän vastuut ja velvollisuudet on määritelty maankäyttö- ja rakennuslainsäädännössä. 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Purkuhankkeet ovat tärkeässä roolissa rakentamisen kiertotalouden edistämisessä, koska noin 85 % rakennusjätteestä syntyy rakennusten korjaamisessa ja purkamisessa. 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Jätteiden lajittelua on käytännössä tehtävä koko purkutyön etenemisen ajan. Se vaatii ammattitaitoa, toimivia välineitä ja myös aikaa. Monivaiheinen purkutyö ja huolellinen lajittelu kuitenkin palkitaan jätehuoltokustannuksissa.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Asbestikartoitus on pakollinen kaikissa ennen vuotta 1994 valmistuneissa rakennuksissa, myös saneerauksen yhteydessä. Asbestipurkutyöt ovat myös tarkasti säänneltyä.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79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2998"/>
            <a:ext cx="16192500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Edut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295400" y="6362700"/>
            <a:ext cx="7239000" cy="2883355"/>
            <a:chOff x="0" y="-19050"/>
            <a:chExt cx="9013889" cy="3844472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YMPÄRISTÖ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2864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Puumateriaali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sitoo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hiiltä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sekä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kasvun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aikana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mutta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myös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toimiessaa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puurakenteen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rakennusmateriaalina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Elinkaaren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lopussa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puusta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saadaan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energiaa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joloin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varastoitu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hiili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pääseen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takaisin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kiertoon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011321"/>
            <a:chOff x="0" y="-19050"/>
            <a:chExt cx="9013889" cy="2681760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TUOTTAVUUS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Puuelementtien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kotomaisuusaste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korkea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raaka-aine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prosessiteollisuus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työvoima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löytyy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kotimaasta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TEHOKKUUS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Puumateriaalin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korjaaminen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tehokasta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kosta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kunnostusmenetemiä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lukuisia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samoin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kiinnitys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-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liittämistekniikoita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360121"/>
            <a:ext cx="6760417" cy="2885934"/>
            <a:chOff x="0" y="-355939"/>
            <a:chExt cx="9013889" cy="3109922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355939"/>
              <a:ext cx="9012784" cy="53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KUSTANNUKSET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39243"/>
              <a:ext cx="9013889" cy="2314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Puurakentamisen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kustannukset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ovat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olleet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historiassa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muuta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rakentamista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korkeammat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kerrostalojen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rakentamisessa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,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mutta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muuttunut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lainsäädäntö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,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osaaminen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ja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teknologia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ovat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laskeneet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kustannuksia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.</a:t>
              </a:r>
              <a:endParaRPr lang="en-US" sz="2400" spc="12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 + Glacial Indifference">
      <a:majorFont>
        <a:latin typeface="Arial Black"/>
        <a:ea typeface=""/>
        <a:cs typeface=""/>
      </a:majorFont>
      <a:minorFont>
        <a:latin typeface="Glacial Indifferen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7273497FECFA840B381477AA875FD96" ma:contentTypeVersion="13" ma:contentTypeDescription="Luo uusi asiakirja." ma:contentTypeScope="" ma:versionID="c0f63d8873ff35f837ec53615287f594">
  <xsd:schema xmlns:xsd="http://www.w3.org/2001/XMLSchema" xmlns:xs="http://www.w3.org/2001/XMLSchema" xmlns:p="http://schemas.microsoft.com/office/2006/metadata/properties" xmlns:ns3="1cc6191c-6909-4a73-8e19-1cb9511cdd07" xmlns:ns4="8952ce25-076f-40b9-9831-29aad45b40fe" targetNamespace="http://schemas.microsoft.com/office/2006/metadata/properties" ma:root="true" ma:fieldsID="ddbacf80b9744cb5ad7e4e6e29c21a21" ns3:_="" ns4:_="">
    <xsd:import namespace="1cc6191c-6909-4a73-8e19-1cb9511cdd07"/>
    <xsd:import namespace="8952ce25-076f-40b9-9831-29aad45b40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6191c-6909-4a73-8e19-1cb9511cdd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2ce25-076f-40b9-9831-29aad45b4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2FB1E-FE09-4C80-AE1C-28D3908F1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c6191c-6909-4a73-8e19-1cb9511cdd07"/>
    <ds:schemaRef ds:uri="8952ce25-076f-40b9-9831-29aad45b4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087952-FF45-45D6-B941-A19415494F9D}">
  <ds:schemaRefs>
    <ds:schemaRef ds:uri="http://schemas.microsoft.com/office/2006/documentManagement/types"/>
    <ds:schemaRef ds:uri="http://schemas.openxmlformats.org/package/2006/metadata/core-properties"/>
    <ds:schemaRef ds:uri="8952ce25-076f-40b9-9831-29aad45b40f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1cc6191c-6909-4a73-8e19-1cb9511cdd0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26A5DA-3EE6-4AA2-95E9-13887C4B86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3934</TotalTime>
  <Words>485</Words>
  <Application>Microsoft Office PowerPoint</Application>
  <PresentationFormat>Mukautettu</PresentationFormat>
  <Paragraphs>69</Paragraphs>
  <Slides>7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 Black</vt:lpstr>
      <vt:lpstr>Glacial Indifference</vt:lpstr>
      <vt:lpstr>League Spartan</vt:lpstr>
      <vt:lpstr>Calibri</vt:lpstr>
      <vt:lpstr>Arial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65</cp:revision>
  <dcterms:created xsi:type="dcterms:W3CDTF">2006-08-16T00:00:00Z</dcterms:created>
  <dcterms:modified xsi:type="dcterms:W3CDTF">2022-04-19T19:09:19Z</dcterms:modified>
  <dc:identifier>DAD7Xzioke4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0x01010077273497FECFA840B381477AA875FD96</vt:lpwstr>
  </property>
</Properties>
</file>