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8" r:id="rId7"/>
    <p:sldId id="270" r:id="rId8"/>
    <p:sldId id="265" r:id="rId9"/>
    <p:sldId id="269" r:id="rId10"/>
    <p:sldId id="266" r:id="rId11"/>
    <p:sldId id="264" r:id="rId12"/>
  </p:sldIdLst>
  <p:sldSz cx="18288000" cy="10287000"/>
  <p:notesSz cx="6858000" cy="9144000"/>
  <p:embeddedFontLst>
    <p:embeddedFont>
      <p:font typeface="Glacial Indifference Bold" panose="020B0604020202020204" charset="0"/>
      <p:regular r:id="rId14"/>
    </p:embeddedFont>
    <p:embeddedFont>
      <p:font typeface="Glacial Indifference" panose="020B0604020202020204" charset="0"/>
      <p:regular r:id="rId15"/>
    </p:embeddedFont>
    <p:embeddedFont>
      <p:font typeface="League Spartan" panose="020B0604020202020204" charset="-7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ＭＳ Ｐゴシック" panose="020B0600070205080204" pitchFamily="34" charset="-128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nergysaver/weatherize/insulation/types-insulation#concreteblock" TargetMode="External"/><Relationship Id="rId2" Type="http://schemas.openxmlformats.org/officeDocument/2006/relationships/hyperlink" Target="https://www.energy.gov/energysaver/weatherize/insulation/types-insulation#batt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ergy.gov/energysaver/weatherize/insulation/types-insulation#loosefill" TargetMode="External"/><Relationship Id="rId5" Type="http://schemas.openxmlformats.org/officeDocument/2006/relationships/hyperlink" Target="https://www.energy.gov/energysaver/weatherize/insulation/types-insulation#icf" TargetMode="External"/><Relationship Id="rId4" Type="http://schemas.openxmlformats.org/officeDocument/2006/relationships/hyperlink" Target="https://www.energy.gov/energysaver/weatherize/insulation/types-insulation#fo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nergysaver/weatherize/insulation/types-insulation#rigidfiber" TargetMode="External"/><Relationship Id="rId2" Type="http://schemas.openxmlformats.org/officeDocument/2006/relationships/hyperlink" Target="https://www.energy.gov/energysaver/weatherize/insulation/types-insulation#radian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nergy.gov/energysaver/weatherize/insulation/types-insulation#sips" TargetMode="External"/><Relationship Id="rId4" Type="http://schemas.openxmlformats.org/officeDocument/2006/relationships/hyperlink" Target="https://www.energy.gov/energysaver/weatherize/insulation/types-insulation#sprayedfoa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6600" spc="92" dirty="0">
                  <a:solidFill>
                    <a:srgbClr val="FEFFF8"/>
                  </a:solidFill>
                  <a:latin typeface="League Spartan"/>
                </a:rPr>
                <a:t>7. lekcija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1229247" cy="58212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lv-LV" sz="2700" spc="135" dirty="0">
                  <a:solidFill>
                    <a:srgbClr val="FEFFF8"/>
                  </a:solidFill>
                  <a:latin typeface="Glacial Indifference"/>
                </a:rPr>
                <a:t>Siltuma izolējošie materiāli</a:t>
              </a:r>
              <a:endParaRPr lang="en-US" sz="27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3. daļa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38EC514D-BA10-407F-8740-11CD3DA43EE3}"/>
              </a:ext>
            </a:extLst>
          </p:cNvPr>
          <p:cNvSpPr txBox="1"/>
          <p:nvPr/>
        </p:nvSpPr>
        <p:spPr>
          <a:xfrm>
            <a:off x="8763000" y="3238500"/>
            <a:ext cx="9105899" cy="5203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Pasīvās mājas (</a:t>
            </a:r>
            <a:r>
              <a:rPr lang="lv-LV" sz="2400" b="1" spc="120" dirty="0" err="1">
                <a:solidFill>
                  <a:srgbClr val="456A2C"/>
                </a:solidFill>
                <a:latin typeface="Glacial Indifference"/>
              </a:rPr>
              <a:t>Passive</a:t>
            </a: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400" b="1" spc="120" dirty="0" err="1">
                <a:solidFill>
                  <a:srgbClr val="456A2C"/>
                </a:solidFill>
                <a:latin typeface="Glacial Indifference"/>
              </a:rPr>
              <a:t>house</a:t>
            </a: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) 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enerģijas slieksnis 15 </a:t>
            </a:r>
            <a:r>
              <a:rPr lang="lv-LV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/(m²gadā) apkurei parasti attiecas uz apkures slodzi 10 W/m² tipiskā Centrāleiropas klimatā, tomēr tas ir paredzēts tikai kā aptuvens etalons, kas var mainīties atkarībā no dažādiem klimatiskajiem apstākļiem: Stokholmā māja ar apkures slodzi 10W/m² var izmantot vairāk kā 20kWh/(m²gadā); Romā tas varētu būt pat 10 </a:t>
            </a:r>
            <a:r>
              <a:rPr lang="lv-LV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/(m² gadā).</a:t>
            </a:r>
          </a:p>
          <a:p>
            <a:pPr algn="just">
              <a:lnSpc>
                <a:spcPts val="3359"/>
              </a:lnSpc>
            </a:pP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Zemas enerģijas ēkas (t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he low-energy house (LEH)</a:t>
            </a: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)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izrādījās rentablāks un vienkāršāks standarts, ko varētu ātri ieviest. Zemas enerģijas patēriņa māju apkure gadā ir mazāka par 70 </a:t>
            </a:r>
            <a:r>
              <a:rPr lang="lv-LV" sz="2400" spc="120" dirty="0" err="1">
                <a:solidFill>
                  <a:srgbClr val="456A2C"/>
                </a:solidFill>
                <a:latin typeface="Glacial Indifference"/>
              </a:rPr>
              <a:t>kWh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/(m²gadā), ņemot vērā dzīvojamo platību.</a:t>
            </a: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4F2C77DD-EC23-4C02-AB38-FC134740D7A2}"/>
              </a:ext>
            </a:extLst>
          </p:cNvPr>
          <p:cNvGrpSpPr/>
          <p:nvPr/>
        </p:nvGrpSpPr>
        <p:grpSpPr>
          <a:xfrm>
            <a:off x="-76200" y="30405"/>
            <a:ext cx="8458200" cy="2636595"/>
            <a:chOff x="-1473200" y="459163"/>
            <a:chExt cx="11180563" cy="5344201"/>
          </a:xfrm>
          <a:solidFill>
            <a:srgbClr val="52584D"/>
          </a:solidFill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E0AFAA6E-146F-4CF7-9B1B-7A131FE5C209}"/>
                </a:ext>
              </a:extLst>
            </p:cNvPr>
            <p:cNvSpPr/>
            <p:nvPr/>
          </p:nvSpPr>
          <p:spPr>
            <a:xfrm>
              <a:off x="-1473200" y="459163"/>
              <a:ext cx="11180563" cy="5344201"/>
            </a:xfrm>
            <a:prstGeom prst="rect">
              <a:avLst/>
            </a:prstGeom>
            <a:grpFill/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55813CF-2DBC-401D-87B7-AAED5535D0B2}"/>
                </a:ext>
              </a:extLst>
            </p:cNvPr>
            <p:cNvSpPr txBox="1"/>
            <p:nvPr/>
          </p:nvSpPr>
          <p:spPr>
            <a:xfrm>
              <a:off x="118012" y="1750382"/>
              <a:ext cx="9216551" cy="200448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 smtClean="0">
                  <a:solidFill>
                    <a:srgbClr val="FEFFF8"/>
                  </a:solidFill>
                  <a:latin typeface="Glos"/>
                </a:rPr>
                <a:t>Robežvērtības</a:t>
              </a:r>
              <a:endParaRPr lang="en-US" sz="6200" b="1" spc="310" dirty="0">
                <a:solidFill>
                  <a:srgbClr val="FEFFF8"/>
                </a:solidFill>
                <a:latin typeface="Glos"/>
              </a:endParaRP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B9D33F99-55B7-44D0-AA23-E21B270CB225}"/>
              </a:ext>
            </a:extLst>
          </p:cNvPr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A4459E14-80BE-4990-B9BE-02B0AC9F68F3}"/>
              </a:ext>
            </a:extLst>
          </p:cNvPr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BF378DE-6F0E-4517-9B78-86E7E51985F7}"/>
                </a:ext>
              </a:extLst>
            </p:cNvPr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7. lekcija. Siltuma izolējošie materiāli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49E9C45E-FE4C-4E86-B304-698487C2E5F5}"/>
                </a:ext>
              </a:extLst>
            </p:cNvPr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1BE58AED-AD86-4079-8A90-5F3EF7045863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054" name="Picture 6" descr="Energy Rating Scales.  Click to enlarge image. A BER label indicates the energy rating of a property &amp;  is expressed in the form of performance bands, 'A' being the most energy efficient to 'G' being the least energy efficient.">
            <a:extLst>
              <a:ext uri="{FF2B5EF4-FFF2-40B4-BE49-F238E27FC236}">
                <a16:creationId xmlns:a16="http://schemas.microsoft.com/office/drawing/2014/main" id="{9576B665-7229-4869-8250-A8C3E6BD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857500"/>
            <a:ext cx="6987139" cy="63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ADEBEC-0E3F-4A04-A844-61CB3604B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2" y="-1138730"/>
            <a:ext cx="18288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Pasīvās mājas enerģijas slieksnis 15 kWh/(m²yr) apkurei parasti attiecas uz apkures slodzi 10 W/m² tipiskā Centrāleiropas klimatā, tomēr tas ir paredzēts tikai kā aptuvens etalons, kas var mainīties atkarībā no dažādiem klimatiskajiem apstākļiem: Stokholmā māja ar apkures slodzi 10W/m² var izmantot vairāk kā 20kWh/(m²yr); Romā tas varētu būt pat 10 kWh/(m²yr).</a:t>
            </a:r>
            <a:r>
              <a:rPr kumimoji="0" lang="lv-LV" altLang="lv-LV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18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rgbClr val="FEFFF8"/>
                  </a:solidFill>
                  <a:latin typeface="Glos"/>
                </a:rPr>
                <a:t>Atsauces</a:t>
              </a:r>
              <a:endParaRPr lang="en-US" sz="6200" b="1" spc="310" dirty="0">
                <a:solidFill>
                  <a:srgbClr val="FEFFF8"/>
                </a:solidFill>
                <a:latin typeface="Glo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7. lekcija. Siltuma izolējošie materiāli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65DCEAD-0616-4793-A69E-EDBEBF49A602}"/>
              </a:ext>
            </a:extLst>
          </p:cNvPr>
          <p:cNvSpPr txBox="1"/>
          <p:nvPr/>
        </p:nvSpPr>
        <p:spPr>
          <a:xfrm>
            <a:off x="991829" y="4620866"/>
            <a:ext cx="8533171" cy="475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Steico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Steico.com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2.	Benjamin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Durakovic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Gökhan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Yildiz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Mohamed E Yahia (2020) Comparative Performance Evaluation of Conventional and Renewable Thermal Insulation Materials Used in Building Envelope. ISSN 1330-3651 (Print), ISSN 1848-6339 (Online).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: https://hrcak.srce.hr/file/340548 DOI: https://doi.org/10.17559/TV-20171228212943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technology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centre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&amp; network (2021) Building envelope thermal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https://www.ctc-n.org/technologies/building-envelope-thermal-insulation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4.	Energy gov (2020) Types of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https://www.energy.gov/energysaver/weatherize/insulation/types-insulation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183A464-EBF3-4BEF-AD18-B329B79FA152}"/>
              </a:ext>
            </a:extLst>
          </p:cNvPr>
          <p:cNvSpPr txBox="1"/>
          <p:nvPr/>
        </p:nvSpPr>
        <p:spPr>
          <a:xfrm>
            <a:off x="9883928" y="2138845"/>
            <a:ext cx="7375372" cy="738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5.	Ing dep (2017)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Termiskie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tilti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(Thermal bridges). In Latvian.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http://www.ingdep.lv/lv/termiskie-tilti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6.	Saint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Gobain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Isover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(2020) What is a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termal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bridge?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https://www.isover.com/what-thermal-bridge</a:t>
            </a:r>
          </a:p>
          <a:p>
            <a:pPr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7.	ASHRAE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2013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 Handbook: Fundamentals, I-P Edition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ISBN 978-1-936504-46-6 or ISSN 1523-7230</a:t>
            </a: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8.	Engineering tool box. Thermal Conductivity of some selected Materials and Gases.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https://www.engineeringtoolbox.com/thermal-conductivity-d_429.html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Passipedia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(2019) Heating load in Passive Houses.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https://www.passipedia.org/basics/building_physics_-_basics/heating_load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Dylewski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R. and Adamczyk J. (2011) Economic and environmental benefits of thermal insulation of building external walls. Building and Environment, Vol.46, Issue 12, December 2011, Pages 2615-2623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Building energy rating Ireland (2011) BER Certs.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http://www.buildingenergyireland.ie/BERCerts.htm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:a16="http://schemas.microsoft.com/office/drawing/2014/main" id="{7696B462-623A-430B-B0E4-5D462C9E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603"/>
            <a:ext cx="12739854" cy="95548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9525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spc="310" dirty="0">
                  <a:solidFill>
                    <a:srgbClr val="456A2C"/>
                  </a:solidFill>
                  <a:latin typeface="League Spartan"/>
                </a:rPr>
                <a:t>Saturs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8"/>
              <a:ext cx="9214823" cy="403118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Ievads siltuma izolējošo materiālu īpašībās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Siltuma izolēšanas nepieciešamība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Izmantotie materiāli, to pielietojums, tirgus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Visplašāk izmantotie siltuma izolācijas materiāli, «K» vērtība, priekšrocības un trūkumi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Siltināšanas prakses piemēri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75952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b="1" spc="185" dirty="0" smtClean="0">
                  <a:solidFill>
                    <a:srgbClr val="456A2C"/>
                  </a:solidFill>
                  <a:latin typeface="Glos"/>
                </a:rPr>
                <a:t>Apskatītās </a:t>
              </a:r>
              <a:r>
                <a:rPr lang="lv-LV" sz="3700" b="1" spc="185" dirty="0">
                  <a:solidFill>
                    <a:srgbClr val="456A2C"/>
                  </a:solidFill>
                  <a:latin typeface="Glos"/>
                </a:rPr>
                <a:t>tēmas</a:t>
              </a:r>
              <a:endParaRPr lang="en-US" sz="3700" b="1" spc="185" dirty="0">
                <a:solidFill>
                  <a:srgbClr val="456A2C"/>
                </a:solidFill>
                <a:latin typeface="Glo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584361"/>
            <a:chOff x="0" y="0"/>
            <a:chExt cx="21640800" cy="779148"/>
          </a:xfrm>
        </p:grpSpPr>
        <p:sp>
          <p:nvSpPr>
            <p:cNvPr id="9" name="TextBox 9"/>
            <p:cNvSpPr txBox="1"/>
            <p:nvPr/>
          </p:nvSpPr>
          <p:spPr>
            <a:xfrm>
              <a:off x="10261600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7. lekcija. Siltuma izolējošie materiāli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8" y="876300"/>
            <a:ext cx="7114272" cy="6755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lv-LV" sz="1800" b="1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Siltumvadāmība</a:t>
            </a:r>
            <a:r>
              <a:rPr lang="lv-LV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(k vērtība)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/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Vienkārši runājot, tā ir materiāla jauda vadīt siltumu caur tā masu.</a:t>
            </a:r>
          </a:p>
          <a:p>
            <a:pPr algn="just"/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600"/>
              </a:spcAft>
            </a:pPr>
            <a:r>
              <a:rPr lang="lv-LV" sz="1800" b="1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Siltumvadītspējas</a:t>
            </a:r>
            <a:r>
              <a:rPr lang="lv-LV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koeficients “λ” </a:t>
            </a:r>
          </a:p>
          <a:p>
            <a:pPr algn="just">
              <a:spcAft>
                <a:spcPts val="600"/>
              </a:spcAft>
            </a:pPr>
            <a:r>
              <a:rPr lang="lv-LV" sz="1800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Siltumvadītspējas</a:t>
            </a: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koeficientu apzīmē ar λ (grieķu burts lambda) un definē kā siltuma daudzumu (</a:t>
            </a:r>
            <a:r>
              <a:rPr lang="lv-LV" sz="1800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kcal</a:t>
            </a: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), kas izvadīts vienā stundā caur 1 m</a:t>
            </a:r>
            <a:r>
              <a:rPr lang="lv-LV" sz="1800" kern="1000" baseline="30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2 </a:t>
            </a: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materiāla, kura biezums ir 1 m, ja temperatūras starpība materiāla virsmām ir 1°C. </a:t>
            </a:r>
          </a:p>
          <a:p>
            <a:pPr algn="just">
              <a:spcAft>
                <a:spcPts val="600"/>
              </a:spcAft>
            </a:pPr>
            <a:r>
              <a:rPr lang="lv-LV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Siltuma pretestība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/>
            <a:r>
              <a:rPr lang="lv-LV" sz="1800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Siltumpretestība</a:t>
            </a: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ir siltuma vadītspējas k vērtības (1/k) apgrieztais lielums</a:t>
            </a:r>
          </a:p>
          <a:p>
            <a:pPr algn="just"/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/>
            <a:r>
              <a:rPr lang="lv-LV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Termiskā pretestība (R vērtība)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/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Termiskā pretestība (R vērtība) ir </a:t>
            </a:r>
            <a:r>
              <a:rPr lang="lv-LV" sz="1800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siltumvadītspējas</a:t>
            </a: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λ (1/ λ) apgrieztais lielums, un to izmanto, lai aprēķinātu jebkura materiāla vai kompozītmateriāla termisko pretestību. R vērtību var definēt kā pretestību, ko materiāls piedāvā siltuma plūsmai. </a:t>
            </a:r>
          </a:p>
          <a:p>
            <a:pPr algn="just"/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algn="just">
              <a:spcAft>
                <a:spcPts val="600"/>
              </a:spcAft>
            </a:pPr>
            <a:r>
              <a:rPr lang="lv-LV" sz="1800" b="1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Siltumpārejas</a:t>
            </a:r>
            <a:r>
              <a:rPr lang="lv-LV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koeficients (U) </a:t>
            </a:r>
          </a:p>
          <a:p>
            <a:pPr algn="just">
              <a:spcAft>
                <a:spcPts val="600"/>
              </a:spcAft>
            </a:pP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Kopējo </a:t>
            </a:r>
            <a:r>
              <a:rPr lang="lv-LV" sz="1800" kern="1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siltumpārejas</a:t>
            </a:r>
            <a:r>
              <a:rPr lang="lv-LV" sz="1800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koeficients (U) norāda siltuma pāreju jebkurai materiāla daļai vai materiālu salikumam. 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52585"/>
            <a:ext cx="16230600" cy="584361"/>
            <a:chOff x="0" y="0"/>
            <a:chExt cx="21640800" cy="779148"/>
          </a:xfrm>
        </p:grpSpPr>
        <p:sp>
          <p:nvSpPr>
            <p:cNvPr id="5" name="TextBox 5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7. lekcija. Siltuma izolējošie materiāli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47999" y="957263"/>
            <a:ext cx="6929620" cy="4070546"/>
            <a:chOff x="-22941" y="-95249"/>
            <a:chExt cx="9239492" cy="5427397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754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chemeClr val="bg1"/>
                  </a:solidFill>
                  <a:latin typeface="Glos"/>
                </a:rPr>
                <a:t>Siltuma </a:t>
              </a:r>
              <a:r>
                <a:rPr lang="lv-LV" sz="6200" b="1" spc="310" dirty="0" err="1">
                  <a:solidFill>
                    <a:schemeClr val="bg1"/>
                  </a:solidFill>
                  <a:latin typeface="Glos"/>
                </a:rPr>
                <a:t>izlējošie</a:t>
              </a:r>
              <a:r>
                <a:rPr lang="lv-LV" sz="6200" b="1" spc="310" dirty="0">
                  <a:solidFill>
                    <a:schemeClr val="bg1"/>
                  </a:solidFill>
                  <a:latin typeface="Glos"/>
                </a:rPr>
                <a:t> materiāli </a:t>
              </a:r>
              <a:endParaRPr lang="en-US" sz="6200" b="1" spc="310" dirty="0">
                <a:solidFill>
                  <a:schemeClr val="bg1"/>
                </a:solidFill>
                <a:latin typeface="Glo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2941" y="4511410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spc="185" dirty="0">
                  <a:solidFill>
                    <a:schemeClr val="bg1"/>
                  </a:solidFill>
                  <a:latin typeface="League Spartan"/>
                </a:rPr>
                <a:t>Terminu skaidrojums</a:t>
              </a: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15200" y="746756"/>
            <a:ext cx="10972800" cy="7238738"/>
            <a:chOff x="-114072" y="-3114570"/>
            <a:chExt cx="13614402" cy="2936644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4011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b="1" spc="310" dirty="0">
                  <a:solidFill>
                    <a:srgbClr val="456A2C"/>
                  </a:solidFill>
                  <a:latin typeface="Glos"/>
                </a:rPr>
                <a:t>Ēku siltināšanas ieguvumi</a:t>
              </a:r>
              <a:endParaRPr lang="en-US" sz="6200" b="1" spc="310" dirty="0">
                <a:solidFill>
                  <a:srgbClr val="456A2C"/>
                </a:solidFill>
                <a:latin typeface="Glo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4072" y="-1763677"/>
              <a:ext cx="13137037" cy="1585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1.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Samazina siltuma plūsmu caur ēkas ārējām plaknēm (sienām, jumtiem, logiem, pamatiem u.c.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2.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Samazināt CO</a:t>
              </a:r>
              <a:r>
                <a:rPr lang="lv-LV" sz="2800" spc="120" baseline="30000" dirty="0">
                  <a:solidFill>
                    <a:srgbClr val="1E4D65"/>
                  </a:solidFill>
                  <a:latin typeface="Glacial Indifference"/>
                </a:rPr>
                <a:t>2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 emisijas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3.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Siltuma izolācijas energoefektivitāte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4.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Stiprākas un </a:t>
              </a:r>
              <a:r>
                <a:rPr lang="lv-LV" sz="2800" spc="120" dirty="0" err="1">
                  <a:solidFill>
                    <a:srgbClr val="1E4D65"/>
                  </a:solidFill>
                  <a:latin typeface="Glacial Indifference"/>
                </a:rPr>
                <a:t>ilgizturīgākas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 ēkas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5.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Pozitīva ietekme uz cilvēku veselību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6.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Vides un ekoloģiskais </a:t>
              </a:r>
              <a:r>
                <a:rPr lang="lv-LV" sz="2800" spc="120" dirty="0" err="1">
                  <a:solidFill>
                    <a:srgbClr val="1E4D65"/>
                  </a:solidFill>
                  <a:latin typeface="Glacial Indifference"/>
                </a:rPr>
                <a:t>līdzvars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7.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Veicina skaņas izolāciju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8.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Ieguldījums valsts un ģimenes ekonomikā</a:t>
              </a:r>
              <a:endParaRPr lang="en-US" sz="28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258300"/>
            <a:ext cx="16230600" cy="584361"/>
            <a:chOff x="0" y="0"/>
            <a:chExt cx="21640800" cy="779148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7. lekcija. Siltuma izolējošie materiāli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2" name="Attēls 11" descr="Society for Certified Home Energy Auditors — Industry standard percentages  for heat loss within...">
            <a:extLst>
              <a:ext uri="{FF2B5EF4-FFF2-40B4-BE49-F238E27FC236}">
                <a16:creationId xmlns:a16="http://schemas.microsoft.com/office/drawing/2014/main" id="{82E216E5-F457-4269-899F-BA0E820F0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3086100"/>
            <a:ext cx="5323952" cy="38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725900" cy="83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4</a:t>
            </a:r>
            <a:r>
              <a:rPr lang="en-US" sz="5000" b="1" spc="100" dirty="0">
                <a:solidFill>
                  <a:srgbClr val="456A2C"/>
                </a:solidFill>
                <a:latin typeface="Glos"/>
              </a:rPr>
              <a:t>.</a:t>
            </a:r>
            <a:r>
              <a:rPr lang="lv-LV" sz="5000" b="1" spc="100" dirty="0">
                <a:solidFill>
                  <a:srgbClr val="456A2C"/>
                </a:solidFill>
                <a:latin typeface="Glos"/>
              </a:rPr>
              <a:t> Tirgū pieejamie siltuma izolējošie materiāli</a:t>
            </a:r>
            <a:endParaRPr lang="en-US" sz="5000" b="1" spc="100" dirty="0">
              <a:solidFill>
                <a:srgbClr val="456A2C"/>
              </a:solidFill>
              <a:latin typeface="Glos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028700" y="9557385"/>
            <a:ext cx="16230600" cy="584361"/>
            <a:chOff x="0" y="0"/>
            <a:chExt cx="21640800" cy="779148"/>
          </a:xfrm>
        </p:grpSpPr>
        <p:sp>
          <p:nvSpPr>
            <p:cNvPr id="20" name="TextBox 20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7. lekcija. Siltuma izolējošie materiāli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17893E26-41BF-42DA-82B3-1F6AA2F0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13226"/>
            <a:ext cx="9448800" cy="7825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B81D8BB-1330-4789-B351-B2D29C021F6F}"/>
              </a:ext>
            </a:extLst>
          </p:cNvPr>
          <p:cNvSpPr txBox="1"/>
          <p:nvPr/>
        </p:nvSpPr>
        <p:spPr>
          <a:xfrm>
            <a:off x="1028700" y="962977"/>
            <a:ext cx="16725900" cy="836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5</a:t>
            </a:r>
            <a:r>
              <a:rPr lang="en-US" sz="5000" b="1" spc="100" dirty="0">
                <a:solidFill>
                  <a:srgbClr val="456A2C"/>
                </a:solidFill>
                <a:latin typeface="Glos"/>
              </a:rPr>
              <a:t>.	</a:t>
            </a:r>
            <a:r>
              <a:rPr lang="lv-LV" sz="5000" b="1" spc="100" dirty="0">
                <a:solidFill>
                  <a:srgbClr val="456A2C"/>
                </a:solidFill>
                <a:latin typeface="Glos"/>
              </a:rPr>
              <a:t>Siltuma izolējošo materiālu pielietojums (1)</a:t>
            </a:r>
            <a:endParaRPr lang="en-US" sz="5000" b="1" spc="100" dirty="0">
              <a:solidFill>
                <a:srgbClr val="456A2C"/>
              </a:solidFill>
              <a:latin typeface="Glos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651560" y="98788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LESSON 7: Thermal insulation materials </a:t>
            </a: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48AA95FD-B585-4519-9CF3-104B32B3C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41630"/>
              </p:ext>
            </p:extLst>
          </p:nvPr>
        </p:nvGraphicFramePr>
        <p:xfrm>
          <a:off x="304801" y="1790395"/>
          <a:ext cx="17678398" cy="86563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1">
                  <a:extLst>
                    <a:ext uri="{9D8B030D-6E8A-4147-A177-3AD203B41FA5}">
                      <a16:colId xmlns:a16="http://schemas.microsoft.com/office/drawing/2014/main" val="634004259"/>
                    </a:ext>
                  </a:extLst>
                </a:gridCol>
                <a:gridCol w="3321331">
                  <a:extLst>
                    <a:ext uri="{9D8B030D-6E8A-4147-A177-3AD203B41FA5}">
                      <a16:colId xmlns:a16="http://schemas.microsoft.com/office/drawing/2014/main" val="1514030552"/>
                    </a:ext>
                  </a:extLst>
                </a:gridCol>
                <a:gridCol w="3321331">
                  <a:extLst>
                    <a:ext uri="{9D8B030D-6E8A-4147-A177-3AD203B41FA5}">
                      <a16:colId xmlns:a16="http://schemas.microsoft.com/office/drawing/2014/main" val="1490772014"/>
                    </a:ext>
                  </a:extLst>
                </a:gridCol>
                <a:gridCol w="3321331">
                  <a:extLst>
                    <a:ext uri="{9D8B030D-6E8A-4147-A177-3AD203B41FA5}">
                      <a16:colId xmlns:a16="http://schemas.microsoft.com/office/drawing/2014/main" val="3906998644"/>
                    </a:ext>
                  </a:extLst>
                </a:gridCol>
                <a:gridCol w="4393074">
                  <a:extLst>
                    <a:ext uri="{9D8B030D-6E8A-4147-A177-3AD203B41FA5}">
                      <a16:colId xmlns:a16="http://schemas.microsoft.com/office/drawing/2014/main" val="1403022090"/>
                    </a:ext>
                  </a:extLst>
                </a:gridCol>
              </a:tblGrid>
              <a:tr h="1005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Tips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Materiāls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Kur var pielietot?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Uzstādīšanas metode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Priekšrocības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2786118829"/>
                  </a:ext>
                </a:extLst>
              </a:tr>
              <a:tr h="3137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 dirty="0">
                          <a:effectLst/>
                          <a:hlinkClick r:id="rId2" tooltip=" paklāji un ruļļi"/>
                        </a:rPr>
                        <a:t>Sega: paklāji un ruļļi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Stiklšķiedra 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Minerālvate (akmens vai sārņu)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Plastmasas šķiedras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Dabīgās šķiedras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Nepabeigtas sienas, ieskaitot pamatu sienas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Grīdas un griesti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Uzstādīts starp spraišļiem, spārēm un sijām.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Var darīt pats.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Piemērots standarta atstarpēm starp spraišļiem un sijām, kurās praktiski nav šķēršļu. Salīdzinoši lēti.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2767919697"/>
                  </a:ext>
                </a:extLst>
              </a:tr>
              <a:tr h="901064">
                <a:tc>
                  <a:txBody>
                    <a:bodyPr/>
                    <a:lstStyle/>
                    <a:p>
                      <a:pPr algn="just"/>
                      <a:r>
                        <a:rPr lang="lv-LV" sz="1800" u="none" strike="noStrike" kern="1000">
                          <a:effectLst/>
                          <a:hlinkClick r:id="rId3" tooltip="Lasīt vairāk par betona bloku izolāciju"/>
                        </a:rPr>
                        <a:t>Betona bloku izolācija</a:t>
                      </a:r>
                      <a:endParaRPr lang="lv-LV" sz="1800" kern="10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un betona bloku izolēšana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 dirty="0">
                          <a:effectLst/>
                        </a:rPr>
                        <a:t>Putu plāksne, kas jānovieto sienas ārpusē (parasti jauna konstrukcija) vai sienas iekšpusē (esošās mājas):</a:t>
                      </a:r>
                    </a:p>
                    <a:p>
                      <a:pPr algn="just"/>
                      <a:r>
                        <a:rPr lang="lv-LV" sz="1800" kern="1000" dirty="0">
                          <a:effectLst/>
                        </a:rPr>
                        <a:t>Daži ražotāji betona maisījumā ietver putu lodītes vai gaisu, lai palielinātu R vērtības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Nepabeigtas sienas, ieskaitot pamatu sienas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Jaunbūve vai plaša renovācija 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Sienas (izolācijas betona bloki)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Nepieciešamas specializētas prasmes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Izolācijas betona bloki dažkārt tiek krauti viens uz otra, neizmantojot javu (sausā kraušana) un nesasaistot virsmas.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Izolācijas kodols palielina sienas R-vērtību.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Siltinot betona bloku sienas ārpusi, kondicionētajā telpā tiek ievietota masa, kas var Izolācijas ārpus betona bloka sienas vietas masu iekšpusē kondicionētu telpu, kas var izlīdzināt iekštelpu temperatūru.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Autoklavētiem gāzbetona un autoklavētiem šūnbetona mūra blokiem ir 10 reizes lielāka izolācijas vērtība nekā parastam betonam.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4114318876"/>
                  </a:ext>
                </a:extLst>
              </a:tr>
              <a:tr h="7731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 dirty="0">
                          <a:effectLst/>
                          <a:hlinkClick r:id="rId4" tooltip="Lasīt vairāk par putu plāksnēm vai cietajām putām"/>
                        </a:rPr>
                        <a:t>Putu plāksnes vai cietās putas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Polistirols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Poliizocianurāts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Poliuretāns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Nepabeigtas sienas, ieskaitot pamatu sienas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Grīdas un griesti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Neventilēti lēzeni jumti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Lietošana iekštelpās: jāpārklāj ar 1/2 collu ģipša loksni vai citu būvniecības kodeksā apstiprinātu materiālu, lai garantētu ugunsdrošību.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Lietošana ārā: jāpārklāj ar apšuvumu, kas ir noturīgs pret laikapstākļu iedarbību.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Augsta izolācijas vērtība, ņemot vērā salīdzinoši mazo biezumu.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Var bloķēt siltuma īsslēgumus, ja uzstāda nepārtraukti virs rāmjiem vai sijām.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1487597889"/>
                  </a:ext>
                </a:extLst>
              </a:tr>
              <a:tr h="306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 dirty="0">
                          <a:effectLst/>
                          <a:hlinkClick r:id="rId5" tooltip="Lasīt vairāk par izolācijas betona veidņiem (ICF)"/>
                        </a:rPr>
                        <a:t>Izolācijas betona veidņi (ICF)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Putu plāksnes vai putuplasta bloki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Nepabeigtas sienas, ieskaitot pamatu sienas jaunbūvēs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Uzstāda kā daļu no ēkas konstrukcijas.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Izolācija tiek burtiski iebūvēta mājas sienās, radot augstu siltumizturību.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1526056188"/>
                  </a:ext>
                </a:extLst>
              </a:tr>
              <a:tr h="3068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 dirty="0">
                          <a:effectLst/>
                          <a:hlinkClick r:id="rId6" tooltip="Lasīt vairāk par brīvu iepildīšanu un iepūšanu "/>
                        </a:rPr>
                        <a:t>Brīvs iepildīts un iepūsts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 dirty="0">
                          <a:effectLst/>
                        </a:rPr>
                        <a:t>Celuloze</a:t>
                      </a:r>
                    </a:p>
                    <a:p>
                      <a:pPr algn="just"/>
                      <a:r>
                        <a:rPr lang="lv-LV" sz="1800" kern="1000" dirty="0" err="1">
                          <a:effectLst/>
                        </a:rPr>
                        <a:t>Stiklšķiedra</a:t>
                      </a:r>
                      <a:endParaRPr lang="lv-LV" sz="1800" kern="1000" dirty="0">
                        <a:effectLst/>
                      </a:endParaRPr>
                    </a:p>
                    <a:p>
                      <a:pPr algn="just"/>
                      <a:r>
                        <a:rPr lang="lv-LV" sz="1800" kern="1000" dirty="0">
                          <a:effectLst/>
                        </a:rPr>
                        <a:t>Minerālvate (akmens vai sārņu)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 dirty="0">
                          <a:effectLst/>
                        </a:rPr>
                        <a:t>Norobežotas esošās sienas vai atvērti jaunu sienu dobumi</a:t>
                      </a:r>
                    </a:p>
                    <a:p>
                      <a:pPr algn="just"/>
                      <a:r>
                        <a:rPr lang="lv-LV" sz="1800" kern="1000" dirty="0">
                          <a:effectLst/>
                        </a:rPr>
                        <a:t>Nepabeigtas bēniņu grīdas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Citas grūti sasniedzamas vietas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Iepūš, izmantojot īpašu aprīkojumu, dažreiz ieber.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Laba opcija, lai pievienotu izolāciju esošām gatavām vietām, neregulāras formas vietām un ap šķēršļiem.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3729130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B81D8BB-1330-4789-B351-B2D29C021F6F}"/>
              </a:ext>
            </a:extLst>
          </p:cNvPr>
          <p:cNvSpPr txBox="1"/>
          <p:nvPr/>
        </p:nvSpPr>
        <p:spPr>
          <a:xfrm>
            <a:off x="1028700" y="96297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5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.	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lv-LV" sz="5000" b="1" spc="100" dirty="0">
                <a:solidFill>
                  <a:srgbClr val="456A2C"/>
                </a:solidFill>
                <a:latin typeface="Glos"/>
              </a:rPr>
              <a:t>Siltuma izolējošo materiālu pielietojums (2)</a:t>
            </a:r>
            <a:endParaRPr lang="en-US" sz="5000" b="1" spc="100" dirty="0">
              <a:solidFill>
                <a:srgbClr val="456A2C"/>
              </a:solidFill>
              <a:latin typeface="Glos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651560" y="98788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7. lekcija. Siltuma izolējošie materiāli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48AA95FD-B585-4519-9CF3-104B32B3C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927254"/>
              </p:ext>
            </p:extLst>
          </p:nvPr>
        </p:nvGraphicFramePr>
        <p:xfrm>
          <a:off x="7374" y="2086142"/>
          <a:ext cx="17983200" cy="7693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78596">
                  <a:extLst>
                    <a:ext uri="{9D8B030D-6E8A-4147-A177-3AD203B41FA5}">
                      <a16:colId xmlns:a16="http://schemas.microsoft.com/office/drawing/2014/main" val="634004259"/>
                    </a:ext>
                  </a:extLst>
                </a:gridCol>
                <a:gridCol w="3378596">
                  <a:extLst>
                    <a:ext uri="{9D8B030D-6E8A-4147-A177-3AD203B41FA5}">
                      <a16:colId xmlns:a16="http://schemas.microsoft.com/office/drawing/2014/main" val="1514030552"/>
                    </a:ext>
                  </a:extLst>
                </a:gridCol>
                <a:gridCol w="3378596">
                  <a:extLst>
                    <a:ext uri="{9D8B030D-6E8A-4147-A177-3AD203B41FA5}">
                      <a16:colId xmlns:a16="http://schemas.microsoft.com/office/drawing/2014/main" val="1490772014"/>
                    </a:ext>
                  </a:extLst>
                </a:gridCol>
                <a:gridCol w="3351613">
                  <a:extLst>
                    <a:ext uri="{9D8B030D-6E8A-4147-A177-3AD203B41FA5}">
                      <a16:colId xmlns:a16="http://schemas.microsoft.com/office/drawing/2014/main" val="3906998644"/>
                    </a:ext>
                  </a:extLst>
                </a:gridCol>
                <a:gridCol w="4495799">
                  <a:extLst>
                    <a:ext uri="{9D8B030D-6E8A-4147-A177-3AD203B41FA5}">
                      <a16:colId xmlns:a16="http://schemas.microsoft.com/office/drawing/2014/main" val="1403022090"/>
                    </a:ext>
                  </a:extLst>
                </a:gridCol>
              </a:tblGrid>
              <a:tr h="61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Tips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Materiāls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Kur var pielietot?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Uzstādīšanas metode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Priekšrocības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2786118829"/>
                  </a:ext>
                </a:extLst>
              </a:tr>
              <a:tr h="6349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 dirty="0">
                          <a:effectLst/>
                          <a:hlinkClick r:id="rId2" tooltip="Lasīt vairāk par atstarojošo sistēmu"/>
                        </a:rPr>
                        <a:t>Atstarojošā sistēma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 err="1">
                          <a:effectLst/>
                        </a:rPr>
                        <a:t>Kraftpapīrs</a:t>
                      </a:r>
                      <a:r>
                        <a:rPr lang="lv-LV" sz="1800" kern="1000" dirty="0">
                          <a:effectLst/>
                        </a:rPr>
                        <a:t> ar folijas virspusi, plastmasas plēve, polietilēna burbuļi vai kartons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Nepabeigtas sienas, griesti un grīdas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Folijas, plēves vai papīri, kas uzstādīti starp koka karkasa spraišļiem, sijām, spārēm un šķērssijām.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 dirty="0">
                          <a:effectLst/>
                        </a:rPr>
                        <a:t>Var darīt pats.</a:t>
                      </a:r>
                    </a:p>
                    <a:p>
                      <a:pPr algn="just"/>
                      <a:r>
                        <a:rPr lang="lv-LV" sz="1800" kern="1000" dirty="0">
                          <a:effectLst/>
                        </a:rPr>
                        <a:t>Piemērots rāmjiem ar standarta atstarpi.</a:t>
                      </a:r>
                    </a:p>
                    <a:p>
                      <a:pPr algn="just"/>
                      <a:r>
                        <a:rPr lang="lv-LV" sz="1800" kern="1000" dirty="0">
                          <a:effectLst/>
                        </a:rPr>
                        <a:t>Burbuļa forma ir piemērota, ja rāmis ir neregulārs vai ja ir šķēršļi.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Visefektīvākais variants, lai novērstu siltuma plūsmu uz leju, efektivitāte ir atkarīga no atstarpes.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533126668"/>
                  </a:ext>
                </a:extLst>
              </a:tr>
              <a:tr h="5659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>
                          <a:effectLst/>
                          <a:hlinkClick r:id="rId3" tooltip="Lasīt vairāk par stingri šķiedraino vai šķiedras izolāciju"/>
                        </a:rPr>
                        <a:t>Stingri šķiedraina vai šķiedru izolācija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Stiklšķiedra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Minerālvate (akmens vai sārņu)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Cauruļvadi nekondicionētās telpās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Citas vietas, kur nepieciešama izolācija, kas var izturēt augstu temperatūru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Apkures, ventilācijas un gaisa kondicionēšanas sistēmu tehniķi izveido izolāciju cauruļvados vai nu savās darbnīcās vai objektā.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Var izturēt augstu temperatūru.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2041909271"/>
                  </a:ext>
                </a:extLst>
              </a:tr>
              <a:tr h="6177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>
                          <a:effectLst/>
                          <a:hlinkClick r:id="rId4" tooltip="Lasīt vairāk par izsmidzinātām putām un uzputotām putām uzstādīšanas vietā"/>
                        </a:rPr>
                        <a:t>Izsmidzinātas putas un uzputotas uzstādīšanas vietā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Cementējošas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Fenola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Poliizocianurāts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Poliuretāns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Slēgta esošā siena</a:t>
                      </a:r>
                    </a:p>
                    <a:p>
                      <a:pPr algn="just"/>
                      <a:r>
                        <a:rPr lang="lv-LV" sz="1800" kern="1000">
                          <a:effectLst/>
                        </a:rPr>
                        <a:t>Atvērti jauni sienas dobumi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Nepabeigtas bēniņu grīdas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Uzklāj, izmantojot nelielus aerosola konteinerus, vai lielākos daudzumos kā izsmidzinātu (uzputotu uzklāšanas vietā) produktu.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Laba opcija, lai pievienotu izolāciju esošām gatavām vietām, neregulāras formas vietām un ap šķēršļiem.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4142265108"/>
                  </a:ext>
                </a:extLst>
              </a:tr>
              <a:tr h="5140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u="none" strike="noStrike" kern="1000">
                          <a:effectLst/>
                          <a:hlinkClick r:id="rId5" tooltip="Lasīt vairāk par strukturālajiem izolētajiem paneļiem (SIP)"/>
                        </a:rPr>
                        <a:t>Strukturāli izolējoši paneļi (SIP)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lv-LV" sz="1800" kern="1000">
                          <a:effectLst/>
                        </a:rPr>
                        <a:t>Putu plāksne vai šķidrs putu izolācijas kodols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Salmu kodola izolācija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Nepabeigtas sienas, griesti, grīdas un jumti jaunbūvēs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>
                          <a:effectLst/>
                        </a:rPr>
                        <a:t>Būvstrādnieki uzstāda SIP kopā, lai veidotu mājas sienas un jumtu.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lv-LV" sz="1800" kern="1000" dirty="0">
                          <a:effectLst/>
                        </a:rPr>
                        <a:t>SIP būvētas mājas nodrošina izcilu un vienmērīgu izolāciju, salīdzinot ar tradicionālākām būvniecības metodēm; to izbūvei nepieciešams arī mazāk laika.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272" marR="1272" marT="1272" marB="1272" anchor="ctr"/>
                </a:tc>
                <a:extLst>
                  <a:ext uri="{0D108BD9-81ED-4DB2-BD59-A6C34878D82A}">
                    <a16:rowId xmlns:a16="http://schemas.microsoft.com/office/drawing/2014/main" val="39388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24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6802100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b="1" spc="100" dirty="0">
                <a:solidFill>
                  <a:srgbClr val="456A2C"/>
                </a:solidFill>
                <a:latin typeface="Glos"/>
              </a:rPr>
              <a:t>Ekonomiskais siltuma </a:t>
            </a:r>
            <a:r>
              <a:rPr lang="lv-LV" sz="5000" b="1" spc="100" dirty="0" err="1">
                <a:solidFill>
                  <a:srgbClr val="456A2C"/>
                </a:solidFill>
                <a:latin typeface="Glos"/>
              </a:rPr>
              <a:t>izolācijasmateriāla</a:t>
            </a:r>
            <a:r>
              <a:rPr lang="lv-LV" sz="5000" b="1" spc="100" dirty="0">
                <a:solidFill>
                  <a:srgbClr val="456A2C"/>
                </a:solidFill>
                <a:latin typeface="Glos"/>
              </a:rPr>
              <a:t> biezums</a:t>
            </a:r>
            <a:endParaRPr lang="en-US" sz="5000" b="1" spc="100" dirty="0">
              <a:solidFill>
                <a:srgbClr val="456A2C"/>
              </a:solidFill>
              <a:latin typeface="Glos"/>
            </a:endParaRP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9651560" y="96983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7. lekcija. Siltuma izolējošie materiāli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  <p:pic>
        <p:nvPicPr>
          <p:cNvPr id="2049" name="Attēls 47">
            <a:extLst>
              <a:ext uri="{FF2B5EF4-FFF2-40B4-BE49-F238E27FC236}">
                <a16:creationId xmlns:a16="http://schemas.microsoft.com/office/drawing/2014/main" id="{FE313468-2177-450F-BD40-F992A213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400300"/>
            <a:ext cx="6894513" cy="67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lodziņš 2">
            <a:extLst>
              <a:ext uri="{FF2B5EF4-FFF2-40B4-BE49-F238E27FC236}">
                <a16:creationId xmlns:a16="http://schemas.microsoft.com/office/drawing/2014/main" id="{EE40D9C1-1EDA-443B-84E7-1175427A7CF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981573" y="5484615"/>
            <a:ext cx="219347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Izmaksas gadā</a:t>
            </a:r>
            <a:endParaRPr kumimoji="0" lang="lv-LV" altLang="ja-JP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CEC91CF-4F75-4F85-BEB9-FDBBF46F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8106" y="4020949"/>
            <a:ext cx="2343934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Kopējās izmaksas</a:t>
            </a:r>
            <a:endParaRPr kumimoji="0" lang="lv-LV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8F3FE1A7-97CC-483E-926E-90F7ACFD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272" y="5692259"/>
            <a:ext cx="4519783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Izolācijas materiāla izmaksas</a:t>
            </a:r>
            <a:endParaRPr kumimoji="0" lang="lv-LV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34D3324E-FA72-4FA3-AB3A-0E7ED6189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331" y="8158371"/>
            <a:ext cx="1997269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1. siltuma izolācijas materiāla slānis</a:t>
            </a:r>
            <a:endParaRPr kumimoji="0" lang="lv-LV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5006DB4-BA47-4D05-B6F0-7F9F5A2E7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631" y="6939860"/>
            <a:ext cx="4692615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2. siltuma izolācijas materiāla slānis</a:t>
            </a:r>
            <a:endParaRPr kumimoji="0" lang="lv-LV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D3F55F06-AC72-4238-A721-6E74A2A7F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965" y="6165851"/>
            <a:ext cx="4349354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3. siltuma izolācijas materiāla slānis</a:t>
            </a:r>
            <a:endParaRPr kumimoji="0" lang="lv-LV" altLang="ja-JP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99E4C7E-DE50-41EC-A845-629D7C2F1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4159" y="8976777"/>
            <a:ext cx="4096432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Siltuma izolācijas biezums</a:t>
            </a:r>
            <a:endParaRPr kumimoji="0" lang="lv-LV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1E5306B-6685-4B77-A8D9-171880806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07" y="5491541"/>
            <a:ext cx="508742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</a:t>
            </a:r>
            <a:endParaRPr kumimoji="0" lang="lv-LV" altLang="ja-JP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4E88C198-2310-43F7-93F5-DDC7A5BD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704" y="7318321"/>
            <a:ext cx="4692615" cy="6463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ja-JP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Izmaksas par siltumu, ko veido ēkas siltuma zudumi pēc siltināšanas</a:t>
            </a:r>
            <a:endParaRPr kumimoji="0" lang="lv-LV" altLang="ja-JP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37CCDBED-5F0E-4951-81DD-8E0AEBB87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7" y="1417319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1E82DB4-4926-43E1-A343-8DC5E16DA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7" y="187451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BA3DD7C2-5B42-4578-9D68-68886B1A1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7" y="5943282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67015" y="746756"/>
            <a:ext cx="17720985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>
                <a:solidFill>
                  <a:srgbClr val="456A2C"/>
                </a:solidFill>
                <a:latin typeface="League Spartan"/>
              </a:rPr>
              <a:t>6.	</a:t>
            </a:r>
            <a:r>
              <a:rPr lang="lv-LV" sz="6200" spc="31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lv-LV" sz="6200" b="1" spc="310" dirty="0">
                <a:solidFill>
                  <a:srgbClr val="456A2C"/>
                </a:solidFill>
                <a:latin typeface="Glos"/>
              </a:rPr>
              <a:t>Defekti siltuma izolācijas sistēmās</a:t>
            </a:r>
            <a:endParaRPr lang="en-US" sz="6200" b="1" spc="310" dirty="0">
              <a:solidFill>
                <a:srgbClr val="456A2C"/>
              </a:solidFill>
              <a:latin typeface="Glo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152400" y="9822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5" name="Attēls 14" descr="Termiskie tilti">
            <a:extLst>
              <a:ext uri="{FF2B5EF4-FFF2-40B4-BE49-F238E27FC236}">
                <a16:creationId xmlns:a16="http://schemas.microsoft.com/office/drawing/2014/main" id="{06689FC3-B7A8-4F10-93AA-654198B324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816" y="3403853"/>
            <a:ext cx="5272966" cy="454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ttēls 15" descr="Seite_7_Bild_6">
            <a:extLst>
              <a:ext uri="{FF2B5EF4-FFF2-40B4-BE49-F238E27FC236}">
                <a16:creationId xmlns:a16="http://schemas.microsoft.com/office/drawing/2014/main" id="{0831ADBD-B6CA-427F-B136-1F32C4A94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3853"/>
            <a:ext cx="5629640" cy="4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17B97195-3BA7-489D-BD48-B517772640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66" y="3367495"/>
            <a:ext cx="6864352" cy="45481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EBD8DB-9649-42E6-8AF7-A20085AFD524}"/>
              </a:ext>
            </a:extLst>
          </p:cNvPr>
          <p:cNvSpPr txBox="1"/>
          <p:nvPr/>
        </p:nvSpPr>
        <p:spPr>
          <a:xfrm>
            <a:off x="11097782" y="8301204"/>
            <a:ext cx="7037818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lv-LV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Integrētie termiskie tilti – siltuma izolācijas kļūdas, kas izveidoti ēku projektēšanas laikā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24243-827E-467E-9A6A-FB51CA78C8BF}"/>
              </a:ext>
            </a:extLst>
          </p:cNvPr>
          <p:cNvSpPr txBox="1"/>
          <p:nvPr/>
        </p:nvSpPr>
        <p:spPr>
          <a:xfrm>
            <a:off x="1100415" y="8360352"/>
            <a:ext cx="944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b="1" kern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Termiskais tilts, kas izveidojies materiālu plaisās vai starp materiāliem</a:t>
            </a:r>
            <a:endParaRPr lang="lv-LV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9753600" y="9676255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lv-LV" sz="1600" spc="80" dirty="0">
                <a:solidFill>
                  <a:srgbClr val="52584D"/>
                </a:solidFill>
                <a:latin typeface="Glacial Indifference"/>
              </a:rPr>
              <a:t>7. lekcija. Siltuma izolējošie materiāli</a:t>
            </a:r>
            <a:endParaRPr lang="en-US" sz="1600" spc="135" dirty="0">
              <a:solidFill>
                <a:srgbClr val="FEFFF8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9398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1213</Words>
  <Application>Microsoft Office PowerPoint</Application>
  <PresentationFormat>Custom</PresentationFormat>
  <Paragraphs>177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Glacial Indifference Bold</vt:lpstr>
      <vt:lpstr>Angsana New</vt:lpstr>
      <vt:lpstr>Glos</vt:lpstr>
      <vt:lpstr>Arial</vt:lpstr>
      <vt:lpstr>Glacial Indifference</vt:lpstr>
      <vt:lpstr>League Spartan</vt:lpstr>
      <vt:lpstr>Calibri</vt:lpstr>
      <vt:lpstr>ＭＳ Ｐゴシック</vt:lpstr>
      <vt:lpstr>Verdana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44</cp:revision>
  <dcterms:created xsi:type="dcterms:W3CDTF">2006-08-16T00:00:00Z</dcterms:created>
  <dcterms:modified xsi:type="dcterms:W3CDTF">2021-11-17T18:28:28Z</dcterms:modified>
  <dc:identifier>DAD7Xzioke4</dc:identifier>
</cp:coreProperties>
</file>