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8" r:id="rId7"/>
    <p:sldId id="267" r:id="rId8"/>
    <p:sldId id="265" r:id="rId9"/>
    <p:sldId id="269" r:id="rId10"/>
    <p:sldId id="266" r:id="rId11"/>
    <p:sldId id="264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acial Indifference" panose="020B0604020202020204" charset="0"/>
      <p:regular r:id="rId18"/>
    </p:embeddedFont>
    <p:embeddedFont>
      <p:font typeface="Glacial Indifference Bold" panose="020B0604020202020204" charset="0"/>
      <p:regular r:id="rId19"/>
    </p:embeddedFont>
    <p:embeddedFont>
      <p:font typeface="League Spartan" panose="020B0604020202020204" charset="0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  <p:cmAuthor id="2" name="Julia Katholnig" initials="JK" lastIdx="1" clrIdx="1">
    <p:extLst>
      <p:ext uri="{19B8F6BF-5375-455C-9EA6-DF929625EA0E}">
        <p15:presenceInfo xmlns:p15="http://schemas.microsoft.com/office/powerpoint/2012/main" userId="S::katholnig@holzcluster-steiermark.at::43b04be6-f182-4a7e-ba59-8fd0a88d2e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8" y="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7286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 err="1">
                  <a:solidFill>
                    <a:srgbClr val="FEFFF8"/>
                  </a:solidFill>
                  <a:latin typeface="League Spartan"/>
                </a:rPr>
                <a:t>Lektion</a:t>
              </a:r>
              <a:r>
                <a:rPr lang="lv-LV" sz="6600" spc="92" dirty="0">
                  <a:solidFill>
                    <a:srgbClr val="FEFFF8"/>
                  </a:solidFill>
                  <a:latin typeface="League Spartan"/>
                </a:rPr>
                <a:t> 7</a:t>
              </a:r>
              <a:endParaRPr lang="en-US" sz="66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4948184"/>
              <a:ext cx="11229247" cy="58864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5"/>
                </a:lnSpc>
              </a:pPr>
              <a:r>
                <a:rPr lang="en-US" sz="2700" spc="135" dirty="0" err="1">
                  <a:solidFill>
                    <a:srgbClr val="FEFFF8"/>
                  </a:solidFill>
                  <a:latin typeface="Glacial Indifference"/>
                </a:rPr>
                <a:t>Wärmedämmstoffe</a:t>
              </a:r>
              <a:endParaRPr lang="en-US" sz="27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LERNEINHEIT </a:t>
              </a:r>
              <a:r>
                <a:rPr lang="lv-LV" sz="2400" spc="150" dirty="0">
                  <a:solidFill>
                    <a:srgbClr val="FEFFF8"/>
                  </a:solidFill>
                  <a:latin typeface="Glacial Indifference Bold"/>
                </a:rPr>
                <a:t>3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: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38EC514D-BA10-407F-8740-11CD3DA43EE3}"/>
              </a:ext>
            </a:extLst>
          </p:cNvPr>
          <p:cNvSpPr txBox="1"/>
          <p:nvPr/>
        </p:nvSpPr>
        <p:spPr>
          <a:xfrm>
            <a:off x="8667750" y="3462830"/>
            <a:ext cx="8591549" cy="5639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de-DE" sz="2400" b="1" spc="120" dirty="0">
                <a:solidFill>
                  <a:srgbClr val="456A2C"/>
                </a:solidFill>
                <a:latin typeface="Glacial Indifference"/>
              </a:rPr>
              <a:t>Der Passivhaus-Energiegrenzwert </a:t>
            </a: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von 15 kWh/(m²a) zum Heizen bezieht sich typischerweise auf eine Heizlast von 10W/m² in typischen mitteleuropäischen Klimazonen, soll jedoch nur als grober Richtwert dienen, der je nach klimatischen Bedingungen variieren kann: in Stockholm kann ein Haus mit einer Heizlast von 10 W/m² eher 20 kWh/(m² Jahr) verbrauchen; in Rom können es nur 10kWh/(m²Jahr) sein.</a:t>
            </a:r>
          </a:p>
          <a:p>
            <a:pPr algn="just">
              <a:lnSpc>
                <a:spcPts val="3359"/>
              </a:lnSpc>
            </a:pPr>
            <a:endParaRPr lang="lv-LV" sz="24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Als kostengünstiger und einfacher und schnell umsetzbarer Standard erwies sich das </a:t>
            </a:r>
            <a:r>
              <a:rPr lang="de-DE" sz="2400" b="1" spc="120" dirty="0">
                <a:solidFill>
                  <a:srgbClr val="456A2C"/>
                </a:solidFill>
                <a:latin typeface="Glacial Indifference"/>
              </a:rPr>
              <a:t>Niedrigenergiehaus (NEH). </a:t>
            </a: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Niedrigenergiehäuser haben einen Jahresheizbedarf von weniger als 70 kWh/(m²a) bezogen auf die Wohnfläche.</a:t>
            </a:r>
            <a:endParaRPr lang="lv-LV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4F2C77DD-EC23-4C02-AB38-FC134740D7A2}"/>
              </a:ext>
            </a:extLst>
          </p:cNvPr>
          <p:cNvGrpSpPr/>
          <p:nvPr/>
        </p:nvGrpSpPr>
        <p:grpSpPr>
          <a:xfrm>
            <a:off x="-76200" y="30405"/>
            <a:ext cx="8458200" cy="2636595"/>
            <a:chOff x="-1473200" y="459163"/>
            <a:chExt cx="11180563" cy="5344201"/>
          </a:xfrm>
          <a:solidFill>
            <a:srgbClr val="52584D"/>
          </a:solidFill>
        </p:grpSpPr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E0AFAA6E-146F-4CF7-9B1B-7A131FE5C209}"/>
                </a:ext>
              </a:extLst>
            </p:cNvPr>
            <p:cNvSpPr/>
            <p:nvPr/>
          </p:nvSpPr>
          <p:spPr>
            <a:xfrm>
              <a:off x="-1473200" y="459163"/>
              <a:ext cx="11180563" cy="5344201"/>
            </a:xfrm>
            <a:prstGeom prst="rect">
              <a:avLst/>
            </a:prstGeom>
            <a:grpFill/>
          </p:spPr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55813CF-2DBC-401D-87B7-AAED5535D0B2}"/>
                </a:ext>
              </a:extLst>
            </p:cNvPr>
            <p:cNvSpPr txBox="1"/>
            <p:nvPr/>
          </p:nvSpPr>
          <p:spPr>
            <a:xfrm>
              <a:off x="118012" y="1750382"/>
              <a:ext cx="9216551" cy="212106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League Spartan"/>
                </a:rPr>
                <a:t>Grenzen</a:t>
              </a:r>
              <a:endParaRPr lang="en-US" sz="6200" spc="310" dirty="0">
                <a:solidFill>
                  <a:srgbClr val="FEFFF8"/>
                </a:solidFill>
                <a:latin typeface="League Spartan"/>
              </a:endParaRPr>
            </a:p>
          </p:txBody>
        </p: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id="{B9D33F99-55B7-44D0-AA23-E21B270CB225}"/>
              </a:ext>
            </a:extLst>
          </p:cNvPr>
          <p:cNvSpPr txBox="1"/>
          <p:nvPr/>
        </p:nvSpPr>
        <p:spPr>
          <a:xfrm>
            <a:off x="11421321" y="9833032"/>
            <a:ext cx="6104679" cy="43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A4459E14-80BE-4990-B9BE-02B0AC9F68F3}"/>
              </a:ext>
            </a:extLst>
          </p:cNvPr>
          <p:cNvGrpSpPr/>
          <p:nvPr/>
        </p:nvGrpSpPr>
        <p:grpSpPr>
          <a:xfrm>
            <a:off x="1028700" y="9462135"/>
            <a:ext cx="16230600" cy="594621"/>
            <a:chOff x="0" y="0"/>
            <a:chExt cx="21640800" cy="792828"/>
          </a:xfrm>
        </p:grpSpPr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6BF378DE-6F0E-4517-9B78-86E7E51985F7}"/>
                </a:ext>
              </a:extLst>
            </p:cNvPr>
            <p:cNvSpPr txBox="1"/>
            <p:nvPr/>
          </p:nvSpPr>
          <p:spPr>
            <a:xfrm>
              <a:off x="11497147" y="428625"/>
              <a:ext cx="10143653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LEKTION 7: </a:t>
              </a:r>
              <a:r>
                <a:rPr lang="en-US" sz="1600" spc="80" dirty="0" err="1">
                  <a:solidFill>
                    <a:srgbClr val="52584D"/>
                  </a:solidFill>
                  <a:latin typeface="Glacial Indifference"/>
                </a:rPr>
                <a:t>Wärmedämmstoffe</a:t>
              </a:r>
              <a:endParaRPr lang="en-US" sz="1600" spc="80" dirty="0">
                <a:solidFill>
                  <a:srgbClr val="52584D"/>
                </a:solidFill>
                <a:latin typeface="Glacial Indifference"/>
              </a:endParaRPr>
            </a:p>
          </p:txBody>
        </p:sp>
        <p:sp>
          <p:nvSpPr>
            <p:cNvPr id="19" name="AutoShape 16">
              <a:extLst>
                <a:ext uri="{FF2B5EF4-FFF2-40B4-BE49-F238E27FC236}">
                  <a16:creationId xmlns:a16="http://schemas.microsoft.com/office/drawing/2014/main" id="{49E9C45E-FE4C-4E86-B304-698487C2E5F5}"/>
                </a:ext>
              </a:extLst>
            </p:cNvPr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  <a:ln>
              <a:solidFill>
                <a:srgbClr val="52584D"/>
              </a:solidFill>
            </a:ln>
          </p:spPr>
        </p:sp>
      </p:grp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1BE58AED-AD86-4079-8A90-5F3EF7045863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2054" name="Picture 6" descr="Energy Rating Scales.  Click to enlarge image. A BER label indicates the energy rating of a property &amp;  is expressed in the form of performance bands, 'A' being the most energy efficient to 'G' being the least energy efficient.">
            <a:extLst>
              <a:ext uri="{FF2B5EF4-FFF2-40B4-BE49-F238E27FC236}">
                <a16:creationId xmlns:a16="http://schemas.microsoft.com/office/drawing/2014/main" id="{9576B665-7229-4869-8250-A8C3E6BD0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2857500"/>
            <a:ext cx="6987139" cy="63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8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559205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League Spartan"/>
                </a:rPr>
                <a:t>Quellen</a:t>
              </a:r>
              <a:endParaRPr lang="en-US" sz="6200" spc="310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rgbClr val="FEFFF8"/>
                  </a:solidFill>
                  <a:latin typeface="League Spartan"/>
                </a:rPr>
                <a:t>JOURNALS UND PUBLIKATIONEN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421321" y="9833032"/>
            <a:ext cx="6104679" cy="43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28700" y="9462135"/>
            <a:ext cx="16230600" cy="594621"/>
            <a:chOff x="0" y="0"/>
            <a:chExt cx="21640800" cy="792828"/>
          </a:xfrm>
        </p:grpSpPr>
        <p:sp>
          <p:nvSpPr>
            <p:cNvPr id="15" name="TextBox 15"/>
            <p:cNvSpPr txBox="1"/>
            <p:nvPr/>
          </p:nvSpPr>
          <p:spPr>
            <a:xfrm>
              <a:off x="11497147" y="428625"/>
              <a:ext cx="10143653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LEKTION 7: </a:t>
              </a:r>
              <a:r>
                <a:rPr lang="en-US" sz="1600" spc="80" dirty="0" err="1">
                  <a:solidFill>
                    <a:srgbClr val="52584D"/>
                  </a:solidFill>
                  <a:latin typeface="Glacial Indifference"/>
                </a:rPr>
                <a:t>Wärmedämmstoffe</a:t>
              </a:r>
              <a:endParaRPr lang="en-US" sz="1600" spc="80" dirty="0">
                <a:solidFill>
                  <a:srgbClr val="52584D"/>
                </a:solidFill>
                <a:latin typeface="Glacial Indifference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  <a:ln>
              <a:solidFill>
                <a:srgbClr val="52584D"/>
              </a:solidFill>
            </a:ln>
          </p:spPr>
        </p:sp>
      </p:grp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11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E65DCEAD-0616-4793-A69E-EDBEBF49A602}"/>
              </a:ext>
            </a:extLst>
          </p:cNvPr>
          <p:cNvSpPr txBox="1"/>
          <p:nvPr/>
        </p:nvSpPr>
        <p:spPr>
          <a:xfrm>
            <a:off x="991829" y="4620866"/>
            <a:ext cx="8533171" cy="475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1.	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Steico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Steico.com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2.	Benjamin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Durakovic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Gökhan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Yildiz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, Mohamed E Yahia (2020) Comparative Performance Evaluation of Conventional and Renewable Thermal Insulation Materials Used in Building Envelope. ISSN 1330-3651 (Print), ISSN 1848-6339 (Online).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: https://hrcak.srce.hr/file/340548 DOI: https://doi.org/10.17559/TV-20171228212943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3.	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Climat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technology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centre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&amp; network (2021) Building envelope thermal insulation.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https://www.ctc-n.org/technologies/building-envelope-thermal-insulation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4.	Energy gov (2020) Types of Insulation.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https://www.energy.gov/energysaver/weatherize/insulation/types-insulation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183A464-EBF3-4BEF-AD18-B329B79FA152}"/>
              </a:ext>
            </a:extLst>
          </p:cNvPr>
          <p:cNvSpPr txBox="1"/>
          <p:nvPr/>
        </p:nvSpPr>
        <p:spPr>
          <a:xfrm>
            <a:off x="9883928" y="2138845"/>
            <a:ext cx="7375372" cy="7383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5.	Ing dep (2017)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Termiskie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tilti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(Thermal bridges). In Latvian.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http://www.ingdep.lv/lv/termiskie-tilti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6.	Saint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Gobain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Isover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(2020) What is a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termal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bridge?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https://www.isover.com/what-thermal-bridge</a:t>
            </a:r>
          </a:p>
          <a:p>
            <a:pPr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7.	ASHRAE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2013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 Handbook: Fundamentals, I-P Edition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ISBN 978-1-936504-46-6 or ISSN 1523-7230</a:t>
            </a:r>
            <a:endParaRPr lang="en-US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8.	Engineering tool box. Thermal Conductivity of some selected Materials and Gases.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https://www.engineeringtoolbox.com/thermal-conductivity-d_429.html</a:t>
            </a:r>
            <a:endParaRPr lang="lv-LV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Passipedia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(2019) Heating load in Passive Houses.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https://www.passipedia.org/basics/building_physics_-_basics/heating_load</a:t>
            </a:r>
            <a:endParaRPr lang="lv-LV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Dylewski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R. and Adamczyk J. (2011) Economic and environmental benefits of thermal insulation of building external walls. Building and Environment, Vol.46, Issue 12, December 2011, Pages 2615-2623</a:t>
            </a: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Building energy rating Ireland (2011) BER Certs.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http://www.buildingenergyireland.ie/BERCerts.htm</a:t>
            </a: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endParaRPr lang="en-US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ttēls 13">
            <a:extLst>
              <a:ext uri="{FF2B5EF4-FFF2-40B4-BE49-F238E27FC236}">
                <a16:creationId xmlns:a16="http://schemas.microsoft.com/office/drawing/2014/main" id="{7696B462-623A-430B-B0E4-5D462C9E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8603"/>
            <a:ext cx="12739854" cy="95548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Pr</a:t>
              </a:r>
              <a:r>
                <a:rPr lang="en-US" sz="6200" b="1" spc="310" dirty="0" err="1">
                  <a:solidFill>
                    <a:srgbClr val="456A2C"/>
                  </a:solidFill>
                  <a:latin typeface="League Spartan"/>
                </a:rPr>
                <a:t>ä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sentations-</a:t>
              </a:r>
              <a:r>
                <a:rPr lang="en-US" sz="6200" b="1" spc="310" dirty="0" err="1">
                  <a:solidFill>
                    <a:srgbClr val="456A2C"/>
                  </a:solidFill>
                  <a:latin typeface="League Spartan"/>
                </a:rPr>
                <a:t>ü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bersicht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027047"/>
              <a:ext cx="9214823" cy="460809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Vorstellung von Wärmedämmstoffeigenschaften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Warum Wärmedämmung notwendig ist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Materialien, die auf dem Dämmstoffmarkt verfügbar sind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Gängige Dämmstoffe, „K“-Werte, Vor- und Nachteile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Beispiele aus der Praxis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THEMEN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6230600" cy="584361"/>
            <a:chOff x="0" y="0"/>
            <a:chExt cx="21640800" cy="779148"/>
          </a:xfrm>
        </p:grpSpPr>
        <p:sp>
          <p:nvSpPr>
            <p:cNvPr id="9" name="TextBox 9"/>
            <p:cNvSpPr txBox="1"/>
            <p:nvPr/>
          </p:nvSpPr>
          <p:spPr>
            <a:xfrm>
              <a:off x="10261600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LEKTION 7: </a:t>
              </a:r>
              <a:r>
                <a:rPr lang="en-US" sz="1600" spc="80" dirty="0" err="1">
                  <a:solidFill>
                    <a:srgbClr val="52584D"/>
                  </a:solidFill>
                  <a:latin typeface="Glacial Indifference"/>
                </a:rPr>
                <a:t>Wärmedämmstoffe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50628" y="876300"/>
            <a:ext cx="7375372" cy="8252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de-DE" sz="2400" b="1" spc="120" dirty="0">
                <a:solidFill>
                  <a:srgbClr val="456A2C"/>
                </a:solidFill>
                <a:latin typeface="Glacial Indifference"/>
              </a:rPr>
              <a:t>Die Wärmeleitfähigkeit (k-Wert) </a:t>
            </a: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ist ein Maß für die Fähigkeit eines Materials, Wärme durch seine Masse zu leiten.</a:t>
            </a:r>
          </a:p>
          <a:p>
            <a:pPr algn="l">
              <a:lnSpc>
                <a:spcPts val="3359"/>
              </a:lnSpc>
            </a:pPr>
            <a:r>
              <a:rPr lang="de-DE" sz="2400" b="1" spc="120" dirty="0">
                <a:solidFill>
                  <a:srgbClr val="456A2C"/>
                </a:solidFill>
                <a:latin typeface="Glacial Indifference"/>
              </a:rPr>
              <a:t>Die Wärmeleitfähigkeit „λ“ </a:t>
            </a: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ist definiert als die Wärmemenge (in kcal), die in einer Stunde durch 1 m² Material mit einer Stärke von 1 m geleitet wird, wenn der Temperaturabfall durch das Material unter Bedingungen eines konstanten Wärmeflusses 1°C beträgt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algn="l">
              <a:lnSpc>
                <a:spcPts val="3359"/>
              </a:lnSpc>
            </a:pPr>
            <a:r>
              <a:rPr lang="de-DE" sz="2400" b="1" spc="120" dirty="0">
                <a:solidFill>
                  <a:srgbClr val="456A2C"/>
                </a:solidFill>
                <a:latin typeface="Glacial Indifference"/>
              </a:rPr>
              <a:t>Der Wärmedurchgangskoeffizient (U) </a:t>
            </a: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ist der Kehrwert des k-Wertes (1/k).</a:t>
            </a:r>
          </a:p>
          <a:p>
            <a:pPr algn="l">
              <a:lnSpc>
                <a:spcPts val="3359"/>
              </a:lnSpc>
            </a:pPr>
            <a:r>
              <a:rPr lang="de-DE" sz="2400" b="1" spc="120" dirty="0">
                <a:solidFill>
                  <a:srgbClr val="456A2C"/>
                </a:solidFill>
                <a:latin typeface="Glacial Indifference"/>
              </a:rPr>
              <a:t>Der Wärmedurchgangswiderstand (R-Wert) i</a:t>
            </a:r>
            <a:r>
              <a:rPr lang="de-AT" sz="2400" spc="120" dirty="0" err="1">
                <a:solidFill>
                  <a:srgbClr val="456A2C"/>
                </a:solidFill>
                <a:latin typeface="Glacial Indifference"/>
              </a:rPr>
              <a:t>st</a:t>
            </a:r>
            <a:r>
              <a:rPr lang="de-AT" sz="2400" spc="120" dirty="0">
                <a:solidFill>
                  <a:srgbClr val="456A2C"/>
                </a:solidFill>
                <a:latin typeface="Glacial Indifference"/>
              </a:rPr>
              <a:t> vereinfacht ausgedrückt der Widerstand, den ein bestimmtes Material dem Wärmestrom entgegensetzt</a:t>
            </a: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algn="l">
              <a:lnSpc>
                <a:spcPts val="3359"/>
              </a:lnSpc>
            </a:pPr>
            <a:r>
              <a:rPr lang="de-DE" sz="2400" b="1" spc="120" dirty="0">
                <a:solidFill>
                  <a:srgbClr val="456A2C"/>
                </a:solidFill>
                <a:latin typeface="Glacial Indifference"/>
              </a:rPr>
              <a:t>Der Wärmedurchgangskoeffizient (U) </a:t>
            </a:r>
            <a:r>
              <a:rPr lang="de-AT" sz="2400" spc="120" dirty="0">
                <a:solidFill>
                  <a:srgbClr val="456A2C"/>
                </a:solidFill>
                <a:latin typeface="Glacial Indifference"/>
              </a:rPr>
              <a:t>ist der Gesamtkoeffizient des Wärmedurchgangs für einen beliebigen Abschnitt eines Materials oder eines Materialverbunds.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028700" y="9252585"/>
            <a:ext cx="16230600" cy="584361"/>
            <a:chOff x="0" y="0"/>
            <a:chExt cx="21640800" cy="779148"/>
          </a:xfrm>
        </p:grpSpPr>
        <p:sp>
          <p:nvSpPr>
            <p:cNvPr id="5" name="TextBox 5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>
                  <a:solidFill>
                    <a:srgbClr val="456A2C"/>
                  </a:solidFill>
                  <a:latin typeface="Glacial Indifference"/>
                </a:rPr>
                <a:t>LEKTION 7: </a:t>
              </a:r>
              <a:r>
                <a:rPr lang="en-US" sz="1600" spc="80" dirty="0" err="1">
                  <a:solidFill>
                    <a:srgbClr val="456A2C"/>
                  </a:solidFill>
                  <a:latin typeface="Glacial Indifference"/>
                </a:rPr>
                <a:t>Wärmedämmstoffe</a:t>
              </a:r>
              <a:endParaRPr lang="en-US" sz="1600" spc="8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3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de-AT" sz="6200" spc="310" dirty="0">
                  <a:solidFill>
                    <a:schemeClr val="bg1"/>
                  </a:solidFill>
                  <a:latin typeface="League Spartan"/>
                </a:rPr>
                <a:t>W</a:t>
              </a:r>
              <a:r>
                <a:rPr lang="de-AT" sz="6200" b="1" spc="310" dirty="0">
                  <a:solidFill>
                    <a:schemeClr val="bg1"/>
                  </a:solidFill>
                  <a:latin typeface="League Spartan"/>
                </a:rPr>
                <a:t>ä</a:t>
              </a:r>
              <a:r>
                <a:rPr lang="de-AT" sz="6200" spc="310" dirty="0">
                  <a:solidFill>
                    <a:schemeClr val="bg1"/>
                  </a:solidFill>
                  <a:latin typeface="League Spartan"/>
                </a:rPr>
                <a:t>rmed</a:t>
              </a:r>
              <a:r>
                <a:rPr lang="de-AT" sz="6200" b="1" spc="310" dirty="0">
                  <a:solidFill>
                    <a:schemeClr val="bg1"/>
                  </a:solidFill>
                  <a:latin typeface="League Spartan"/>
                </a:rPr>
                <a:t>ä</a:t>
              </a:r>
              <a:r>
                <a:rPr lang="de-AT" sz="6200" spc="310" dirty="0">
                  <a:solidFill>
                    <a:schemeClr val="bg1"/>
                  </a:solidFill>
                  <a:latin typeface="League Spartan"/>
                </a:rPr>
                <a:t>mm-materialien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BEGRIFFSDEFINITIONEN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15200" y="746756"/>
            <a:ext cx="10972800" cy="6818044"/>
            <a:chOff x="-114072" y="-3114570"/>
            <a:chExt cx="13614402" cy="2765975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12985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de-DE" sz="6200" spc="310" dirty="0">
                  <a:solidFill>
                    <a:srgbClr val="456A2C"/>
                  </a:solidFill>
                  <a:latin typeface="League Spartan"/>
                </a:rPr>
                <a:t>Vorteile der W</a:t>
              </a:r>
              <a:r>
                <a:rPr lang="de-DE" sz="6200" b="1" spc="310" dirty="0">
                  <a:solidFill>
                    <a:srgbClr val="456A2C"/>
                  </a:solidFill>
                  <a:latin typeface="League Spartan"/>
                </a:rPr>
                <a:t>ä</a:t>
              </a:r>
              <a:r>
                <a:rPr lang="de-DE" sz="6200" spc="310" dirty="0">
                  <a:solidFill>
                    <a:srgbClr val="456A2C"/>
                  </a:solidFill>
                  <a:latin typeface="League Spartan"/>
                </a:rPr>
                <a:t>rmed</a:t>
              </a:r>
              <a:r>
                <a:rPr lang="de-DE" sz="6200" b="1" spc="310" dirty="0">
                  <a:solidFill>
                    <a:srgbClr val="456A2C"/>
                  </a:solidFill>
                  <a:latin typeface="League Spartan"/>
                </a:rPr>
                <a:t>ä</a:t>
              </a:r>
              <a:r>
                <a:rPr lang="de-DE" sz="6200" spc="310" dirty="0">
                  <a:solidFill>
                    <a:srgbClr val="456A2C"/>
                  </a:solidFill>
                  <a:latin typeface="League Spartan"/>
                </a:rPr>
                <a:t>mmung in Geb</a:t>
              </a:r>
              <a:r>
                <a:rPr lang="de-DE" sz="6200" b="1" spc="310" dirty="0">
                  <a:solidFill>
                    <a:srgbClr val="456A2C"/>
                  </a:solidFill>
                  <a:latin typeface="League Spartan"/>
                </a:rPr>
                <a:t>ä</a:t>
              </a:r>
              <a:r>
                <a:rPr lang="de-DE" sz="6200" spc="310" dirty="0">
                  <a:solidFill>
                    <a:srgbClr val="456A2C"/>
                  </a:solidFill>
                  <a:latin typeface="League Spartan"/>
                </a:rPr>
                <a:t>uden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14072" y="-1763677"/>
              <a:ext cx="13137037" cy="1415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de-DE" sz="2800" spc="120" dirty="0">
                  <a:solidFill>
                    <a:srgbClr val="1E4D65"/>
                  </a:solidFill>
                  <a:latin typeface="Glacial Indifference"/>
                </a:rPr>
                <a:t>Reduziert die Wärmeübertragung durch Gebäudewände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de-DE" sz="2800" spc="120" dirty="0">
                  <a:solidFill>
                    <a:srgbClr val="1E4D65"/>
                  </a:solidFill>
                  <a:latin typeface="Glacial Indifference"/>
                </a:rPr>
                <a:t>Reduktion der CO2-Emissionen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de-DE" sz="2800" spc="120" dirty="0">
                  <a:solidFill>
                    <a:srgbClr val="1E4D65"/>
                  </a:solidFill>
                  <a:latin typeface="Glacial Indifference"/>
                </a:rPr>
                <a:t>Energieeffizienz durch Wärmedämmung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de-DE" sz="2800" spc="120" dirty="0">
                  <a:solidFill>
                    <a:srgbClr val="1E4D65"/>
                  </a:solidFill>
                  <a:latin typeface="Glacial Indifference"/>
                </a:rPr>
                <a:t>Widerstandsfähigere und langlebigere Gebäude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de-DE" sz="2800" spc="120" dirty="0">
                  <a:solidFill>
                    <a:srgbClr val="1E4D65"/>
                  </a:solidFill>
                  <a:latin typeface="Glacial Indifference"/>
                </a:rPr>
                <a:t>Positive Wirkung auf die menschliche Gesundheit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de-DE" sz="2800" spc="120" dirty="0">
                  <a:solidFill>
                    <a:srgbClr val="1E4D65"/>
                  </a:solidFill>
                  <a:latin typeface="Glacial Indifference"/>
                </a:rPr>
                <a:t>Positive Wirkung auf Umwelt und Ökobilanz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de-DE" sz="2800" spc="120" dirty="0">
                  <a:solidFill>
                    <a:srgbClr val="1E4D65"/>
                  </a:solidFill>
                  <a:latin typeface="Glacial Indifference"/>
                </a:rPr>
                <a:t>Unterstützt die Schalldämmung</a:t>
              </a:r>
            </a:p>
            <a:p>
              <a:pPr marL="514350" indent="-514350" algn="just">
                <a:lnSpc>
                  <a:spcPts val="3359"/>
                </a:lnSpc>
                <a:buFont typeface="+mj-lt"/>
                <a:buAutoNum type="arabicPeriod"/>
              </a:pPr>
              <a:r>
                <a:rPr lang="de-DE" sz="2800" spc="120" dirty="0">
                  <a:solidFill>
                    <a:srgbClr val="1E4D65"/>
                  </a:solidFill>
                  <a:latin typeface="Glacial Indifference"/>
                </a:rPr>
                <a:t>Beitrag zur Volks- und Familienökonomie</a:t>
              </a:r>
              <a:endParaRPr lang="en-US" sz="28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258300"/>
            <a:ext cx="16230600" cy="584361"/>
            <a:chOff x="0" y="0"/>
            <a:chExt cx="21640800" cy="779148"/>
          </a:xfrm>
          <a:solidFill>
            <a:srgbClr val="1E4D65"/>
          </a:solidFill>
        </p:grpSpPr>
        <p:sp>
          <p:nvSpPr>
            <p:cNvPr id="9" name="TextBox 9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>
                  <a:solidFill>
                    <a:srgbClr val="456A2C"/>
                  </a:solidFill>
                  <a:latin typeface="Glacial Indifference"/>
                </a:rPr>
                <a:t>LEKTION 7: </a:t>
              </a:r>
              <a:r>
                <a:rPr lang="en-US" sz="1600" spc="80" dirty="0" err="1">
                  <a:solidFill>
                    <a:srgbClr val="456A2C"/>
                  </a:solidFill>
                  <a:latin typeface="Glacial Indifference"/>
                </a:rPr>
                <a:t>Wärmedämmstoffe</a:t>
              </a:r>
              <a:endParaRPr lang="en-US" sz="1600" spc="8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456A2C"/>
            </a:solidFill>
          </p:spPr>
        </p:sp>
      </p:grp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2" name="Attēls 11" descr="Society for Certified Home Energy Auditors — Industry standard percentages  for heat loss within...">
            <a:extLst>
              <a:ext uri="{FF2B5EF4-FFF2-40B4-BE49-F238E27FC236}">
                <a16:creationId xmlns:a16="http://schemas.microsoft.com/office/drawing/2014/main" id="{82E216E5-F457-4269-899F-BA0E820F0F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6" y="3086100"/>
            <a:ext cx="5323952" cy="387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353300" cy="343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de-DE" sz="5000" spc="100" dirty="0">
                <a:solidFill>
                  <a:srgbClr val="456A2C"/>
                </a:solidFill>
                <a:latin typeface="League Spartan"/>
              </a:rPr>
              <a:t>Auf dem D</a:t>
            </a:r>
            <a:r>
              <a:rPr lang="de-DE" sz="5000" b="1" spc="100" dirty="0">
                <a:solidFill>
                  <a:srgbClr val="456A2C"/>
                </a:solidFill>
                <a:latin typeface="League Spartan"/>
              </a:rPr>
              <a:t>ä</a:t>
            </a:r>
            <a:r>
              <a:rPr lang="de-DE" sz="5000" spc="100" dirty="0">
                <a:solidFill>
                  <a:srgbClr val="456A2C"/>
                </a:solidFill>
                <a:latin typeface="League Spartan"/>
              </a:rPr>
              <a:t>mmstoffmarkt verf</a:t>
            </a:r>
            <a:r>
              <a:rPr lang="de-DE" sz="5000" b="1" spc="100" dirty="0">
                <a:solidFill>
                  <a:srgbClr val="456A2C"/>
                </a:solidFill>
                <a:latin typeface="League Spartan"/>
              </a:rPr>
              <a:t>ü</a:t>
            </a:r>
            <a:r>
              <a:rPr lang="de-DE" sz="5000" spc="100" dirty="0">
                <a:solidFill>
                  <a:srgbClr val="456A2C"/>
                </a:solidFill>
                <a:latin typeface="League Spartan"/>
              </a:rPr>
              <a:t>gbare Materialien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028700" y="9557385"/>
            <a:ext cx="16230600" cy="584361"/>
            <a:chOff x="0" y="0"/>
            <a:chExt cx="21640800" cy="779148"/>
          </a:xfrm>
        </p:grpSpPr>
        <p:sp>
          <p:nvSpPr>
            <p:cNvPr id="20" name="TextBox 20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>
                  <a:solidFill>
                    <a:srgbClr val="456A2C"/>
                  </a:solidFill>
                  <a:latin typeface="Glacial Indifference"/>
                </a:rPr>
                <a:t>LEKTION 7: </a:t>
              </a:r>
              <a:r>
                <a:rPr lang="en-US" sz="1600" spc="80" dirty="0" err="1">
                  <a:solidFill>
                    <a:srgbClr val="456A2C"/>
                  </a:solidFill>
                  <a:latin typeface="Glacial Indifference"/>
                </a:rPr>
                <a:t>Wärmedämmstoffe</a:t>
              </a:r>
              <a:endParaRPr lang="en-US" sz="1600" spc="8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22" name="Attēls 21">
            <a:extLst>
              <a:ext uri="{FF2B5EF4-FFF2-40B4-BE49-F238E27FC236}">
                <a16:creationId xmlns:a16="http://schemas.microsoft.com/office/drawing/2014/main" id="{F0F64661-DC66-488E-B161-D90D3B5A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959036"/>
            <a:ext cx="8534400" cy="7505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48B5ECBB-52E6-441E-9A2E-15FEE464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" name="Tabula 2">
            <a:extLst>
              <a:ext uri="{FF2B5EF4-FFF2-40B4-BE49-F238E27FC236}">
                <a16:creationId xmlns:a16="http://schemas.microsoft.com/office/drawing/2014/main" id="{312C0B43-69B5-4155-95D4-E37907544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78963"/>
              </p:ext>
            </p:extLst>
          </p:nvPr>
        </p:nvGraphicFramePr>
        <p:xfrm>
          <a:off x="304800" y="2324100"/>
          <a:ext cx="17678399" cy="71355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70650633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405990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4223930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927813248"/>
                    </a:ext>
                  </a:extLst>
                </a:gridCol>
                <a:gridCol w="4952999">
                  <a:extLst>
                    <a:ext uri="{9D8B030D-6E8A-4147-A177-3AD203B41FA5}">
                      <a16:colId xmlns:a16="http://schemas.microsoft.com/office/drawing/2014/main" val="541526391"/>
                    </a:ext>
                  </a:extLst>
                </a:gridCol>
              </a:tblGrid>
              <a:tr h="747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Typ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Material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Anwendung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Installationsmethode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 err="1">
                          <a:effectLst/>
                        </a:rPr>
                        <a:t>Vorteile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2192050700"/>
                  </a:ext>
                </a:extLst>
              </a:tr>
              <a:tr h="115765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800" b="1" u="none" strike="noStrike" kern="10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Decke: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800" b="1" u="none" strike="noStrike" kern="10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Matten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800" b="1" u="none" strike="noStrike" kern="10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800" b="1" u="none" strike="noStrike" kern="10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Rollen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Glasfaser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Mineralwolle (Stein oder Schlacke)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Kunststofffasern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Naturfasern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Rohbauwände, einschließlich Grundmauern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Böden und Decken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Wird zwischen Ständern, Pfosten und Balken montiert.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Do-it-yourself.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Geeignet für Standardständer- und Balkenabstände, die relativ frei von Hindernissen sind. 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Relativ billig.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321574528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de-AT" sz="1800" b="1" u="none" strike="noStrike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Betonstein-dämmung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de-AT" sz="1800" b="1" u="none" strike="noStrike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de-AT" sz="1800" b="1" u="none" strike="noStrike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Isolier-betonsteine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Schaumstoffplatte, anzubringen an der Außenseite der Wand (meist Neubau) oder der Innenseite der Wand (bestehende Häuser):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Einige Hersteller fügen Schaumperlen oder Luft in die Betonmischung ein, um die R-Werte zu erhöhen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Rohbauwände, einschließlich Grundmauern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Neubau oder größere Renovierungen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en-GB" sz="1400" kern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Wände</a:t>
                      </a:r>
                      <a:r>
                        <a:rPr lang="en-GB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400" kern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Isolierbetonsteine</a:t>
                      </a:r>
                      <a:r>
                        <a:rPr lang="en-GB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Erfordert spezielle Fähigkeiten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Isolier-betonsteine werden manchmal ohne Mörtel gestapelt (trocken gestapelt) und flächig verklebt.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Durch die Dämmung der Außenseite der Betonblockwand wird die Masse in den klimatisierten Raum verlagert, wodurch die Innentemperaturen gemildert werden können.</a:t>
                      </a: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Porenbeton und Porenbeton-Mauersteine haben einen zehnmal höheren Dämmwert als herkömmlicher Beton.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89002939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b="1" u="none" strike="noStrike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Hartschaumplatte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b="1" u="none" strike="noStrike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oder Hartschaum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kern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Polystyrol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just"/>
                      <a:r>
                        <a:rPr lang="en-GB" sz="1400" kern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Polyisocyanurat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Polyurethan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Rohbauwände, einschließlich Grundmauern Böden und Decken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Unbelüftete</a:t>
                      </a:r>
                      <a:r>
                        <a:rPr lang="en-GB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kern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Flachdächer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Innen-anwendungen: müssen mit 1/2-Zoll-Gipsplatten oder einem anderen zugelassenen Material für die Brandsicherheit abgedeckt werden.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Außenanwendungen: müssen mit wetterfester Verkleidung abgedeckt werden.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Hoher Dämmwert bei relativ geringer Stärke. Kann thermische Kurzschlüsse blockieren, wenn es durchgehend über Zargen oder Balken installiert wird.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21844403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b="1" u="none" strike="noStrike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Isolierbetonformen (ICFs)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Schaumstoffplatten oder Schaumstoff-blöcke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Rohbauwände, auch Grundmauern für Neubau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Wird als Teil der Gebäudestruktur installiert.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Dämmung wird buchstäblich in die Wände des Hauses eingebaut und erzeugt einen hohen Wärme-widerstand.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380584895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0B81D8BB-1330-4789-B351-B2D29C021F6F}"/>
              </a:ext>
            </a:extLst>
          </p:cNvPr>
          <p:cNvSpPr txBox="1"/>
          <p:nvPr/>
        </p:nvSpPr>
        <p:spPr>
          <a:xfrm>
            <a:off x="1028700" y="962977"/>
            <a:ext cx="167259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de-AT" sz="5000" spc="100" dirty="0">
                <a:solidFill>
                  <a:srgbClr val="456A2C"/>
                </a:solidFill>
                <a:latin typeface="League Spartan"/>
              </a:rPr>
              <a:t>Anwendung der Materialien </a:t>
            </a: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(1)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9651560" y="98788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456A2C"/>
                </a:solidFill>
                <a:latin typeface="Glacial Indifference"/>
              </a:rPr>
              <a:t>LEKTION 7: </a:t>
            </a:r>
            <a:r>
              <a:rPr lang="en-US" sz="1600" spc="80" dirty="0" err="1">
                <a:solidFill>
                  <a:srgbClr val="456A2C"/>
                </a:solidFill>
                <a:latin typeface="Glacial Indifference"/>
              </a:rPr>
              <a:t>Wärmedämmstoffe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84612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48B5ECBB-52E6-441E-9A2E-15FEE464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Tabula 2">
            <a:extLst>
              <a:ext uri="{FF2B5EF4-FFF2-40B4-BE49-F238E27FC236}">
                <a16:creationId xmlns:a16="http://schemas.microsoft.com/office/drawing/2014/main" id="{312C0B43-69B5-4155-95D4-E37907544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036304"/>
              </p:ext>
            </p:extLst>
          </p:nvPr>
        </p:nvGraphicFramePr>
        <p:xfrm>
          <a:off x="304800" y="1409700"/>
          <a:ext cx="17678399" cy="71448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21332">
                  <a:extLst>
                    <a:ext uri="{9D8B030D-6E8A-4147-A177-3AD203B41FA5}">
                      <a16:colId xmlns:a16="http://schemas.microsoft.com/office/drawing/2014/main" val="706506332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3240599054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1242239306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2927813248"/>
                    </a:ext>
                  </a:extLst>
                </a:gridCol>
                <a:gridCol w="4393071">
                  <a:extLst>
                    <a:ext uri="{9D8B030D-6E8A-4147-A177-3AD203B41FA5}">
                      <a16:colId xmlns:a16="http://schemas.microsoft.com/office/drawing/2014/main" val="541526391"/>
                    </a:ext>
                  </a:extLst>
                </a:gridCol>
              </a:tblGrid>
              <a:tr h="747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kern="1000" noProof="0">
                          <a:effectLst/>
                        </a:rPr>
                        <a:t>Typ</a:t>
                      </a:r>
                      <a:endParaRPr lang="de-AT" sz="1800" kern="1000" noProof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kern="1000" noProof="0">
                          <a:effectLst/>
                        </a:rPr>
                        <a:t>Material</a:t>
                      </a:r>
                      <a:endParaRPr lang="de-AT" sz="1800" kern="1000" noProof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kern="1000" noProof="0">
                          <a:effectLst/>
                        </a:rPr>
                        <a:t>Wo anwendbar</a:t>
                      </a:r>
                      <a:endParaRPr lang="de-AT" sz="1800" kern="1000" noProof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kern="1000" noProof="0">
                          <a:effectLst/>
                        </a:rPr>
                        <a:t>Installationsmethode</a:t>
                      </a:r>
                      <a:endParaRPr lang="de-AT" sz="1800" kern="1000" noProof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kern="1000" noProof="0" dirty="0">
                          <a:effectLst/>
                        </a:rPr>
                        <a:t>Vorteile</a:t>
                      </a:r>
                      <a:endParaRPr lang="de-AT" sz="1800" kern="1000" noProof="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2192050700"/>
                  </a:ext>
                </a:extLst>
              </a:tr>
              <a:tr h="9415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b="1" u="none" strike="noStrike" kern="10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Lose Füllung und Einblasdämmung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Zellulose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Glasfaser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Mineralwolle (Stein oder Schlacke)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Geschlossene bestehende Wand oder offene neue Wandhohlräume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Unfertige Dachböden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Andere schwer zugängliche Orte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Spezialgerät eingeblasen, manchmal eingegossen.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Gut geeignet für die zusätzliche Dämmung von bereits fertiggestellten Bereichen, unregelmäßig geformten Bereichen und bei Hindernissen.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518542420"/>
                  </a:ext>
                </a:extLst>
              </a:tr>
              <a:tr h="96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b="1" u="none" strike="noStrike" kern="10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Reflektierendes System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Folienbeschichtetes Packpapier, Plastikfolie, </a:t>
                      </a:r>
                      <a:r>
                        <a:rPr lang="de-AT" sz="1400" kern="10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Polyethylenblasen</a:t>
                      </a: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oder Karton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Unfertige Wände, Decken und Böden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Folien, Filme oder Papiere zwischen Holzrahmenständern, Trägern, Sparren und Balken.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Do-it-yourself.</a:t>
                      </a:r>
                      <a:endParaRPr lang="de-AT" sz="1400" kern="1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Geeignet für Rahmen mit Standardabständen.</a:t>
                      </a:r>
                      <a:endParaRPr lang="de-AT" sz="1400" kern="1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Blasenform geeignet bei unregelmäßiger Rahmenstruktur oder bei Vorhandensein von Hindernissen.</a:t>
                      </a:r>
                      <a:endParaRPr lang="de-AT" sz="1400" kern="1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Am wirksamsten zur Verhinderung eines Wärmeflusses nach unten, die Wirksamkeit hängt vom Abstand ab.</a:t>
                      </a:r>
                      <a:endParaRPr lang="de-AT" sz="1400" kern="1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2829733532"/>
                  </a:ext>
                </a:extLst>
              </a:tr>
              <a:tr h="7671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b="1" u="none" strike="noStrike" kern="10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Starre Fasern oder Faser-dämmung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Glasfaser</a:t>
                      </a:r>
                      <a:endParaRPr lang="de-AT" sz="14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Mineralwolle (Stein oder Schlacke)</a:t>
                      </a:r>
                      <a:endParaRPr lang="de-AT" sz="14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Leitung in nicht klimatisierte Räume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Andere Orte, die eine Dämmung erfordern, welche hohen Temperaturen standhält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HKLS-Auftragnehmer fertigen die Dämmung in Kanälen entweder in ihren Werkstätten oder auf den Baustellen an.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1000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Kann hohen Temperaturen standhalten.</a:t>
                      </a:r>
                      <a:endParaRPr lang="de-AT" sz="1400" kern="1000" noProof="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57206409"/>
                  </a:ext>
                </a:extLst>
              </a:tr>
              <a:tr h="12057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b="1" u="none" strike="noStrike" kern="10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Gesprühter Schaum und vor Ort gesprüht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Zement-gebunden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Phenolharz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Polyisocyanurat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Polyurethan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Geschlossene bestehende Wände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Neue offene Wandhohlräume 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kern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Unfertige</a:t>
                      </a:r>
                      <a:r>
                        <a:rPr lang="en-GB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kern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Dachböden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Anwendung in kleinen Sprühbehältern oder in größeren Mengen als druck-gesprühtes (auf-geschäumtes) Produkt.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Gut geeignet für die zusätzliche Dämmung von bereits fertiggestellten Bereichen, unregelmäßig geformten Bereichen und bei Hindernissen.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3959842498"/>
                  </a:ext>
                </a:extLst>
              </a:tr>
              <a:tr h="16595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AT" sz="1800" b="1" u="none" strike="noStrike" kern="1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Statisch selbsttragende und wärme-gedämmte Paneele (SIPs)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Schaumstoffplatte oder Flüssigschaumdämmkern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Strohkerndämmung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Unfertige Wände, Decken, Böden und Dächer für den Neubau</a:t>
                      </a:r>
                      <a:endParaRPr lang="de-AT" sz="14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Bauarbeiter bauen SIPs zusammen, um Wände und Dach eines Hauses zu bilden.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de-AT" sz="1400" kern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SIP-basierte Häuser bieten im Vergleich zu traditionelleren Bauweisen eine bessere und gleichmäßige Dämmung; Sie brauchen auch weniger Zeit zum Bauen.</a:t>
                      </a:r>
                      <a:endParaRPr lang="de-AT" sz="14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117501227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1EE7B8AA-0933-493E-86FB-3AF266316D5A}"/>
              </a:ext>
            </a:extLst>
          </p:cNvPr>
          <p:cNvSpPr txBox="1"/>
          <p:nvPr/>
        </p:nvSpPr>
        <p:spPr>
          <a:xfrm>
            <a:off x="533400" y="362687"/>
            <a:ext cx="167259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de-AT" sz="5000" spc="100" dirty="0">
                <a:solidFill>
                  <a:srgbClr val="456A2C"/>
                </a:solidFill>
                <a:latin typeface="League Spartan"/>
              </a:rPr>
              <a:t>Anwendung der Materialien </a:t>
            </a: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(2)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360196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16802100" cy="836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b="1" spc="100" dirty="0" err="1">
                <a:solidFill>
                  <a:srgbClr val="456A2C"/>
                </a:solidFill>
                <a:latin typeface="League Spartan"/>
              </a:rPr>
              <a:t>Ö</a:t>
            </a: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konomische</a:t>
            </a: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St</a:t>
            </a:r>
            <a:r>
              <a:rPr lang="en-US" sz="5000" b="1" spc="100" dirty="0" err="1">
                <a:solidFill>
                  <a:srgbClr val="456A2C"/>
                </a:solidFill>
                <a:latin typeface="League Spartan"/>
              </a:rPr>
              <a:t>ä</a:t>
            </a: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rke</a:t>
            </a: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 der </a:t>
            </a: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W</a:t>
            </a:r>
            <a:r>
              <a:rPr lang="en-US" sz="5000" b="1" spc="100" dirty="0" err="1">
                <a:solidFill>
                  <a:srgbClr val="456A2C"/>
                </a:solidFill>
                <a:latin typeface="League Spartan"/>
              </a:rPr>
              <a:t>ä</a:t>
            </a: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rmed</a:t>
            </a:r>
            <a:r>
              <a:rPr lang="en-US" sz="5000" b="1" spc="100" dirty="0" err="1">
                <a:solidFill>
                  <a:srgbClr val="456A2C"/>
                </a:solidFill>
                <a:latin typeface="League Spartan"/>
              </a:rPr>
              <a:t>ä</a:t>
            </a: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mmung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65F3EEF-4003-497A-B3B3-9F78BAACE0FA}"/>
              </a:ext>
            </a:extLst>
          </p:cNvPr>
          <p:cNvSpPr/>
          <p:nvPr/>
        </p:nvSpPr>
        <p:spPr>
          <a:xfrm>
            <a:off x="1028700" y="2247900"/>
            <a:ext cx="16268700" cy="6781800"/>
          </a:xfrm>
          <a:prstGeom prst="rect">
            <a:avLst/>
          </a:prstGeom>
          <a:solidFill>
            <a:schemeClr val="bg1"/>
          </a:solidFill>
          <a:ln>
            <a:solidFill>
              <a:srgbClr val="525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utoShape 21">
            <a:extLst>
              <a:ext uri="{FF2B5EF4-FFF2-40B4-BE49-F238E27FC236}">
                <a16:creationId xmlns:a16="http://schemas.microsoft.com/office/drawing/2014/main" id="{959EB84F-AE78-4847-8617-4D37ACF1781B}"/>
              </a:ext>
            </a:extLst>
          </p:cNvPr>
          <p:cNvSpPr/>
          <p:nvPr/>
        </p:nvSpPr>
        <p:spPr>
          <a:xfrm>
            <a:off x="1028700" y="9410700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0F287AA4-A8E6-4596-BA4E-F4B9AB039C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98785"/>
            <a:ext cx="7848600" cy="6730915"/>
          </a:xfrm>
          <a:prstGeom prst="rect">
            <a:avLst/>
          </a:prstGeom>
        </p:spPr>
      </p:pic>
      <p:sp>
        <p:nvSpPr>
          <p:cNvPr id="12" name="TextBox 20"/>
          <p:cNvSpPr txBox="1"/>
          <p:nvPr/>
        </p:nvSpPr>
        <p:spPr>
          <a:xfrm>
            <a:off x="9651560" y="96983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456A2C"/>
                </a:solidFill>
                <a:latin typeface="Glacial Indifference"/>
              </a:rPr>
              <a:t>LEKTION 7: </a:t>
            </a:r>
            <a:r>
              <a:rPr lang="en-US" sz="1600" spc="80" dirty="0" err="1">
                <a:solidFill>
                  <a:srgbClr val="456A2C"/>
                </a:solidFill>
                <a:latin typeface="Glacial Indifference"/>
              </a:rPr>
              <a:t>Wärmedämmstoffe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11792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67015" y="746756"/>
            <a:ext cx="17720985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n-US" sz="6200" spc="310" dirty="0" err="1">
                <a:solidFill>
                  <a:srgbClr val="456A2C"/>
                </a:solidFill>
                <a:latin typeface="League Spartan"/>
              </a:rPr>
              <a:t>Fehler</a:t>
            </a:r>
            <a:r>
              <a:rPr lang="en-US" sz="6200" spc="310" dirty="0">
                <a:solidFill>
                  <a:srgbClr val="456A2C"/>
                </a:solidFill>
                <a:latin typeface="League Spartan"/>
              </a:rPr>
              <a:t> in </a:t>
            </a:r>
            <a:r>
              <a:rPr lang="en-US" sz="6200" spc="310" dirty="0" err="1">
                <a:solidFill>
                  <a:srgbClr val="456A2C"/>
                </a:solidFill>
                <a:latin typeface="League Spartan"/>
              </a:rPr>
              <a:t>W</a:t>
            </a:r>
            <a:r>
              <a:rPr lang="en-US" sz="6200" b="1" spc="310" dirty="0" err="1">
                <a:solidFill>
                  <a:srgbClr val="456A2C"/>
                </a:solidFill>
                <a:latin typeface="League Spartan"/>
              </a:rPr>
              <a:t>ä</a:t>
            </a:r>
            <a:r>
              <a:rPr lang="en-US" sz="6200" spc="310" dirty="0" err="1">
                <a:solidFill>
                  <a:srgbClr val="456A2C"/>
                </a:solidFill>
                <a:latin typeface="League Spartan"/>
              </a:rPr>
              <a:t>rmed</a:t>
            </a:r>
            <a:r>
              <a:rPr lang="en-US" sz="6200" b="1" spc="310" dirty="0" err="1">
                <a:solidFill>
                  <a:srgbClr val="456A2C"/>
                </a:solidFill>
                <a:latin typeface="League Spartan"/>
              </a:rPr>
              <a:t>ä</a:t>
            </a:r>
            <a:r>
              <a:rPr lang="en-US" sz="6200" spc="310" dirty="0" err="1">
                <a:solidFill>
                  <a:srgbClr val="456A2C"/>
                </a:solidFill>
                <a:latin typeface="League Spartan"/>
              </a:rPr>
              <a:t>mmsystemen</a:t>
            </a:r>
            <a:endParaRPr lang="en-US" sz="6200" spc="31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2057400" y="9258300"/>
            <a:ext cx="16230600" cy="38100"/>
          </a:xfrm>
          <a:prstGeom prst="rect">
            <a:avLst/>
          </a:prstGeom>
          <a:solidFill>
            <a:srgbClr val="456A2C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E8B5425E-13D9-4299-9B0F-22FC10A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152400" y="98225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5" name="Attēls 14" descr="Termiskie tilti">
            <a:extLst>
              <a:ext uri="{FF2B5EF4-FFF2-40B4-BE49-F238E27FC236}">
                <a16:creationId xmlns:a16="http://schemas.microsoft.com/office/drawing/2014/main" id="{06689FC3-B7A8-4F10-93AA-654198B324C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4816" y="3403853"/>
            <a:ext cx="5272966" cy="4548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Attēls 15" descr="Seite_7_Bild_6">
            <a:extLst>
              <a:ext uri="{FF2B5EF4-FFF2-40B4-BE49-F238E27FC236}">
                <a16:creationId xmlns:a16="http://schemas.microsoft.com/office/drawing/2014/main" id="{0831ADBD-B6CA-427F-B136-1F32C4A94B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03853"/>
            <a:ext cx="5629640" cy="454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ttēls 16">
            <a:extLst>
              <a:ext uri="{FF2B5EF4-FFF2-40B4-BE49-F238E27FC236}">
                <a16:creationId xmlns:a16="http://schemas.microsoft.com/office/drawing/2014/main" id="{17B97195-3BA7-489D-BD48-B517772640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366" y="3367495"/>
            <a:ext cx="6864352" cy="45481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EBD8DB-9649-42E6-8AF7-A20085AFD524}"/>
              </a:ext>
            </a:extLst>
          </p:cNvPr>
          <p:cNvSpPr txBox="1"/>
          <p:nvPr/>
        </p:nvSpPr>
        <p:spPr>
          <a:xfrm>
            <a:off x="11097782" y="8301204"/>
            <a:ext cx="7037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1800" b="1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Integrierte Wärmebrücken - Wärmedämmungsfehler werden in der Planungsphase gemacht</a:t>
            </a:r>
            <a:endParaRPr lang="lv-LV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824243-827E-467E-9A6A-FB51CA78C8BF}"/>
              </a:ext>
            </a:extLst>
          </p:cNvPr>
          <p:cNvSpPr txBox="1"/>
          <p:nvPr/>
        </p:nvSpPr>
        <p:spPr>
          <a:xfrm>
            <a:off x="1100415" y="8360352"/>
            <a:ext cx="944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kern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Eine Wärmebrücke entsteht, wenn eine Lücke zwischen Materialien und Strukturoberflächen besteht.</a:t>
            </a:r>
            <a:endParaRPr lang="lv-LV" b="1" dirty="0"/>
          </a:p>
        </p:txBody>
      </p:sp>
      <p:sp>
        <p:nvSpPr>
          <p:cNvPr id="20" name="TextBox 20"/>
          <p:cNvSpPr txBox="1"/>
          <p:nvPr/>
        </p:nvSpPr>
        <p:spPr>
          <a:xfrm>
            <a:off x="9753600" y="9676255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456A2C"/>
                </a:solidFill>
                <a:latin typeface="Glacial Indifference"/>
              </a:rPr>
              <a:t>LEKTION 7: </a:t>
            </a:r>
            <a:r>
              <a:rPr lang="en-US" sz="1600" spc="80" dirty="0" err="1">
                <a:solidFill>
                  <a:srgbClr val="456A2C"/>
                </a:solidFill>
                <a:latin typeface="Glacial Indifference"/>
              </a:rPr>
              <a:t>Wärmedämmstoffe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29398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1269</Words>
  <Application>Microsoft Office PowerPoint</Application>
  <PresentationFormat>Benutzerdefiniert</PresentationFormat>
  <Paragraphs>161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Glacial Indifference</vt:lpstr>
      <vt:lpstr>Arial</vt:lpstr>
      <vt:lpstr>Verdana</vt:lpstr>
      <vt:lpstr>Glacial Indifference Bold</vt:lpstr>
      <vt:lpstr>Calibri</vt:lpstr>
      <vt:lpstr>League Spartan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Robert Pirker</cp:lastModifiedBy>
  <cp:revision>47</cp:revision>
  <dcterms:created xsi:type="dcterms:W3CDTF">2006-08-16T00:00:00Z</dcterms:created>
  <dcterms:modified xsi:type="dcterms:W3CDTF">2021-11-17T13:48:35Z</dcterms:modified>
  <dc:identifier>DAD7Xzioke4</dc:identifier>
</cp:coreProperties>
</file>