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70" r:id="rId5"/>
    <p:sldId id="258" r:id="rId6"/>
    <p:sldId id="271" r:id="rId7"/>
    <p:sldId id="269" r:id="rId8"/>
    <p:sldId id="267" r:id="rId9"/>
    <p:sldId id="259" r:id="rId10"/>
    <p:sldId id="260" r:id="rId11"/>
    <p:sldId id="265" r:id="rId12"/>
    <p:sldId id="263" r:id="rId13"/>
    <p:sldId id="26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lacial Indifference Bold" panose="020B0604020202020204" charset="0"/>
      <p:regular r:id="rId20"/>
    </p:embeddedFont>
    <p:embeddedFont>
      <p:font typeface="League Spartan" panose="020B0604020202020204" charset="-70"/>
      <p:regular r:id="rId21"/>
    </p:embeddedFont>
    <p:embeddedFont>
      <p:font typeface="Angsana New" panose="020B0604020202020204" charset="-34"/>
      <p:regular r:id="rId22"/>
      <p:bold r:id="rId23"/>
      <p:italic r:id="rId24"/>
      <p:boldItalic r:id="rId25"/>
    </p:embeddedFont>
    <p:embeddedFont>
      <p:font typeface="Glacial Indifference" panose="020B0604020202020204" charset="0"/>
      <p:regular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onysios Solomos" initials="DS" lastIdx="1" clrIdx="0">
    <p:extLst>
      <p:ext uri="{19B8F6BF-5375-455C-9EA6-DF929625EA0E}">
        <p15:presenceInfo xmlns:p15="http://schemas.microsoft.com/office/powerpoint/2012/main" userId="S::solomos@exelia.gr::5337c452-030b-4de5-a4f5-5c443c39fd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A2C"/>
    <a:srgbClr val="52584D"/>
    <a:srgbClr val="1E4D65"/>
    <a:srgbClr val="68A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4BC02-181C-4246-9F45-727B00AE36C0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49B05-4D01-431C-B399-F8068D598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EAB2-0C41-4B4D-A519-DDE51BE49A44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E1CA-8CB9-4D53-A394-8F89E5933EF0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368B-37A0-4045-A003-F995AE9B4DF8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F653-8D4B-4074-BA55-316FAC1CF7EB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123A-A015-4989-AE0A-0A288775B34B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F4D5-2841-4DA0-9536-A60958379296}" type="datetime1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FE9E-174F-4711-9F9B-F09FCD92DFEC}" type="datetime1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5A74-64FA-4DB3-A00C-023BEC69FE18}" type="datetime1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E067-CAD5-4721-9769-9D3EE85F3135}" type="datetime1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12D5-32BE-4D9C-BC05-37EDD6FE6A24}" type="datetime1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79CE-B6F2-42D1-8137-F31C8458EB57}" type="datetime1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CDA32-2106-4F9B-A860-0480101ED23F}" type="datetime1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YsAiFLI0cs" TargetMode="External"/><Relationship Id="rId3" Type="http://schemas.openxmlformats.org/officeDocument/2006/relationships/hyperlink" Target="https://www.youtube.com/watch?v=GvHx_NS9wWw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lXSXnw4v-Q" TargetMode="External"/><Relationship Id="rId11" Type="http://schemas.openxmlformats.org/officeDocument/2006/relationships/image" Target="../media/image55.jpeg"/><Relationship Id="rId5" Type="http://schemas.openxmlformats.org/officeDocument/2006/relationships/hyperlink" Target="https://www.youtube.com/watch?v=e5XsqauBCX4" TargetMode="External"/><Relationship Id="rId10" Type="http://schemas.openxmlformats.org/officeDocument/2006/relationships/hyperlink" Target="https://www.youtube.com/watch?v=raW7j1tUTEI" TargetMode="External"/><Relationship Id="rId4" Type="http://schemas.openxmlformats.org/officeDocument/2006/relationships/hyperlink" Target="https://www.youtube.com/watch?v=Fmuj4XeHsbo" TargetMode="External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0k04hjdYuQ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26.wmf"/><Relationship Id="rId17" Type="http://schemas.openxmlformats.org/officeDocument/2006/relationships/hyperlink" Target="https://www.youtube.com/watch?v=vk3AkJFhKd8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15" Type="http://schemas.openxmlformats.org/officeDocument/2006/relationships/hyperlink" Target="https://www.youtube.com/watch?v=bz742EaSGNE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s://www.youtube.com/watch?v=ubHuyNF1H8U" TargetMode="External"/><Relationship Id="rId7" Type="http://schemas.openxmlformats.org/officeDocument/2006/relationships/hyperlink" Target="https://www.youtube.com/watch?v=MmsL9Bew6K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s://www.youtube.com/watch?v=L2BWrmNhyXU" TargetMode="External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AkVAO4vrsU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G-J86Ka9Mk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26" y="-320807"/>
            <a:ext cx="14575321" cy="109286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06310" y="2806797"/>
            <a:ext cx="14956263" cy="4673405"/>
            <a:chOff x="0" y="0"/>
            <a:chExt cx="19941685" cy="6231207"/>
          </a:xfrm>
          <a:solidFill>
            <a:srgbClr val="456A2C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9941685" cy="6231207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913347" y="2404404"/>
              <a:ext cx="17294581" cy="172867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80"/>
                </a:lnSpc>
              </a:pPr>
              <a:r>
                <a:rPr lang="en-US" sz="6600" spc="92" dirty="0">
                  <a:solidFill>
                    <a:srgbClr val="FEFFF8"/>
                  </a:solidFill>
                  <a:latin typeface="League Spartan"/>
                </a:rPr>
                <a:t>Lesson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13347" y="4948184"/>
              <a:ext cx="15290801" cy="61555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5"/>
                </a:lnSpc>
              </a:pPr>
              <a:r>
                <a:rPr lang="en-GB" sz="2800" dirty="0">
                  <a:solidFill>
                    <a:schemeClr val="bg1"/>
                  </a:solidFill>
                </a:rPr>
                <a:t>Wood properties, its limitations and wood construction </a:t>
              </a:r>
              <a:r>
                <a:rPr lang="en-GB" sz="2800" dirty="0" smtClean="0">
                  <a:solidFill>
                    <a:schemeClr val="bg1"/>
                  </a:solidFill>
                </a:rPr>
                <a:t>physics</a:t>
              </a:r>
              <a:endParaRPr lang="en-US" sz="2700" spc="135" dirty="0">
                <a:solidFill>
                  <a:schemeClr val="bg1"/>
                </a:solidFill>
                <a:latin typeface="Glacial Indifference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1913347" y="694377"/>
              <a:ext cx="11633201" cy="1167753"/>
            </a:xfrm>
            <a:prstGeom prst="rect">
              <a:avLst/>
            </a:pr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2333699" y="1021080"/>
              <a:ext cx="11111249" cy="51296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lv-LV" sz="2400" spc="150" dirty="0" smtClean="0">
                  <a:solidFill>
                    <a:srgbClr val="FEFFF8"/>
                  </a:solidFill>
                  <a:latin typeface="Glacial Indifference Bold"/>
                </a:rPr>
                <a:t>LEARNING </a:t>
              </a:r>
              <a:r>
                <a:rPr lang="en-US" sz="2400" spc="150" dirty="0" smtClean="0">
                  <a:solidFill>
                    <a:srgbClr val="FEFFF8"/>
                  </a:solidFill>
                  <a:latin typeface="Glacial Indifference Bold"/>
                </a:rPr>
                <a:t>UNIT </a:t>
              </a:r>
              <a:r>
                <a:rPr lang="en-US" sz="2400" spc="150" dirty="0">
                  <a:solidFill>
                    <a:srgbClr val="FEFFF8"/>
                  </a:solidFill>
                  <a:latin typeface="Glacial Indifference Bold"/>
                </a:rPr>
                <a:t>1:</a:t>
              </a:r>
              <a:r>
                <a:rPr lang="el-GR" sz="2400" spc="150" dirty="0">
                  <a:solidFill>
                    <a:srgbClr val="FEFFF8"/>
                  </a:solidFill>
                  <a:latin typeface="Glacial Indifference Bold"/>
                </a:rPr>
                <a:t> </a:t>
              </a:r>
              <a:r>
                <a:rPr lang="en-US" sz="2400" spc="150" dirty="0" smtClean="0">
                  <a:solidFill>
                    <a:srgbClr val="FEFFF8"/>
                  </a:solidFill>
                  <a:latin typeface="Glacial Indifference Bold"/>
                </a:rPr>
                <a:t> </a:t>
              </a:r>
              <a:endParaRPr lang="en-US" sz="2400" spc="150" dirty="0">
                <a:solidFill>
                  <a:srgbClr val="FEFFF8"/>
                </a:solidFill>
                <a:latin typeface="Glacial Indifference Bold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978125"/>
            <a:ext cx="1447800" cy="185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977"/>
            <a:ext cx="101727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82"/>
              </a:lnSpc>
            </a:pPr>
            <a:r>
              <a:rPr lang="en-GB" sz="5000" spc="100" dirty="0" smtClean="0">
                <a:solidFill>
                  <a:srgbClr val="456A2C"/>
                </a:solidFill>
                <a:latin typeface="League Spartan"/>
              </a:rPr>
              <a:t>Benefits + or Disadvantages -</a:t>
            </a:r>
            <a:endParaRPr lang="en-GB" sz="5000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28700" y="6076013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4" name="Group 4"/>
          <p:cNvGrpSpPr/>
          <p:nvPr/>
        </p:nvGrpSpPr>
        <p:grpSpPr>
          <a:xfrm>
            <a:off x="1557306" y="6672746"/>
            <a:ext cx="6760417" cy="1988604"/>
            <a:chOff x="0" y="-19050"/>
            <a:chExt cx="9013889" cy="2033635"/>
          </a:xfrm>
        </p:grpSpPr>
        <p:sp>
          <p:nvSpPr>
            <p:cNvPr id="5" name="TextBox 5"/>
            <p:cNvSpPr txBox="1"/>
            <p:nvPr/>
          </p:nvSpPr>
          <p:spPr>
            <a:xfrm>
              <a:off x="1105" y="-19050"/>
              <a:ext cx="9012784" cy="537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GB" sz="3300" b="1" spc="165" dirty="0" smtClean="0">
                  <a:solidFill>
                    <a:srgbClr val="456A2C"/>
                  </a:solidFill>
                  <a:latin typeface="Glacial Indifference"/>
                </a:rPr>
                <a:t>ARCHITECHTS +</a:t>
              </a:r>
              <a:endParaRPr lang="en-GB" sz="3300" b="1" spc="165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76915"/>
              <a:ext cx="9013889" cy="1337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Presentations are communication tools that can be demonstrations, lectures, speeches, reports, and more.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2414360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8" name="Group 8"/>
          <p:cNvGrpSpPr/>
          <p:nvPr/>
        </p:nvGrpSpPr>
        <p:grpSpPr>
          <a:xfrm>
            <a:off x="1557306" y="3090408"/>
            <a:ext cx="6760417" cy="1607365"/>
            <a:chOff x="0" y="-19050"/>
            <a:chExt cx="9013889" cy="2143153"/>
          </a:xfrm>
        </p:grpSpPr>
        <p:sp>
          <p:nvSpPr>
            <p:cNvPr id="9" name="TextBox 9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GB" sz="3300" b="1" spc="165" dirty="0" smtClean="0">
                  <a:solidFill>
                    <a:srgbClr val="456A2C"/>
                  </a:solidFill>
                  <a:latin typeface="Glacial Indifference"/>
                </a:rPr>
                <a:t>ENVIROMNENT and HEALTH + </a:t>
              </a:r>
              <a:endParaRPr lang="en-GB" sz="3300" b="1" spc="165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spc="120" dirty="0" smtClean="0">
                  <a:solidFill>
                    <a:srgbClr val="456A2C"/>
                  </a:solidFill>
                  <a:latin typeface="Glacial Indifference"/>
                </a:rPr>
                <a:t>Natural, renewable, CO</a:t>
              </a:r>
              <a:r>
                <a:rPr lang="en-US" sz="2400" spc="120" baseline="-25000" dirty="0" smtClean="0">
                  <a:solidFill>
                    <a:srgbClr val="456A2C"/>
                  </a:solidFill>
                  <a:latin typeface="Glacial Indifference"/>
                </a:rPr>
                <a:t>2 </a:t>
              </a:r>
              <a:r>
                <a:rPr lang="en-US" sz="2400" spc="120" dirty="0" smtClean="0">
                  <a:solidFill>
                    <a:srgbClr val="456A2C"/>
                  </a:solidFill>
                  <a:latin typeface="Glacial Indifference"/>
                </a:rPr>
                <a:t>neutral and recyclable material </a:t>
              </a:r>
              <a:endParaRPr lang="en-US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9374934" y="2415209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2" name="Group 12"/>
          <p:cNvGrpSpPr/>
          <p:nvPr/>
        </p:nvGrpSpPr>
        <p:grpSpPr>
          <a:xfrm>
            <a:off x="9970277" y="3090408"/>
            <a:ext cx="6760417" cy="1607365"/>
            <a:chOff x="0" y="-19050"/>
            <a:chExt cx="9013889" cy="2143153"/>
          </a:xfrm>
        </p:grpSpPr>
        <p:sp>
          <p:nvSpPr>
            <p:cNvPr id="13" name="TextBox 13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GB" sz="3300" b="1" spc="165" dirty="0" smtClean="0">
                  <a:solidFill>
                    <a:srgbClr val="456A2C"/>
                  </a:solidFill>
                  <a:latin typeface="Glacial Indifference"/>
                </a:rPr>
                <a:t>CIVIL ENG</a:t>
              </a:r>
              <a:r>
                <a:rPr lang="lv-LV" sz="3300" b="1" spc="165" dirty="0">
                  <a:solidFill>
                    <a:srgbClr val="456A2C"/>
                  </a:solidFill>
                  <a:latin typeface="Glacial Indifference"/>
                </a:rPr>
                <a:t>I</a:t>
              </a:r>
              <a:r>
                <a:rPr lang="en-GB" sz="3300" b="1" spc="165" dirty="0" smtClean="0">
                  <a:solidFill>
                    <a:srgbClr val="456A2C"/>
                  </a:solidFill>
                  <a:latin typeface="Glacial Indifference"/>
                </a:rPr>
                <a:t>NEERS -</a:t>
              </a:r>
              <a:endParaRPr lang="en-GB" sz="3300" b="1" spc="165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Not friendly material for design (properties in all directions are various)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9441672" y="6076013"/>
            <a:ext cx="7817628" cy="3182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56A2C"/>
            </a:solidFill>
          </a:ln>
        </p:spPr>
      </p:sp>
      <p:grpSp>
        <p:nvGrpSpPr>
          <p:cNvPr id="16" name="Group 16"/>
          <p:cNvGrpSpPr/>
          <p:nvPr/>
        </p:nvGrpSpPr>
        <p:grpSpPr>
          <a:xfrm>
            <a:off x="9970277" y="6672746"/>
            <a:ext cx="6760417" cy="1607365"/>
            <a:chOff x="0" y="-19050"/>
            <a:chExt cx="9013889" cy="2143153"/>
          </a:xfrm>
        </p:grpSpPr>
        <p:sp>
          <p:nvSpPr>
            <p:cNvPr id="17" name="TextBox 17"/>
            <p:cNvSpPr txBox="1"/>
            <p:nvPr/>
          </p:nvSpPr>
          <p:spPr>
            <a:xfrm>
              <a:off x="1105" y="-19050"/>
              <a:ext cx="901278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GB" sz="3300" b="1" spc="165" dirty="0" smtClean="0">
                  <a:solidFill>
                    <a:srgbClr val="456A2C"/>
                  </a:solidFill>
                  <a:latin typeface="Glacial Indifference"/>
                </a:rPr>
                <a:t>COSTS -</a:t>
              </a:r>
              <a:endParaRPr lang="en-GB" sz="3300" b="1" spc="165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61391"/>
              <a:ext cx="9013889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Not always the cheapest building material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comp</a:t>
              </a:r>
              <a:r>
                <a:rPr lang="lv-LV" sz="2400" spc="120" dirty="0" smtClean="0">
                  <a:solidFill>
                    <a:srgbClr val="456A2C"/>
                  </a:solidFill>
                  <a:latin typeface="Glacial Indifference"/>
                </a:rPr>
                <a:t>ete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 </a:t>
              </a:r>
              <a:r>
                <a:rPr lang="lv-LV" sz="2400" spc="120" dirty="0" smtClean="0">
                  <a:solidFill>
                    <a:srgbClr val="456A2C"/>
                  </a:solidFill>
                  <a:latin typeface="Glacial Indifference"/>
                </a:rPr>
                <a:t>with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structural steel or concrete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1028700" y="95573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25" name="Θέση αριθμού διαφάνειας 12">
            <a:extLst>
              <a:ext uri="{FF2B5EF4-FFF2-40B4-BE49-F238E27FC236}">
                <a16:creationId xmlns:a16="http://schemas.microsoft.com/office/drawing/2014/main" id="{646CCC54-4B16-4120-A3BA-A2E3EABB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" y="977598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1E4D65"/>
                </a:solidFill>
                <a:latin typeface="Glacial Indifference"/>
              </a:rPr>
              <a:pPr algn="l"/>
              <a:t>10</a:t>
            </a:fld>
            <a:endParaRPr lang="en-GB" sz="2400" spc="120" dirty="0">
              <a:solidFill>
                <a:srgbClr val="1E4D65"/>
              </a:solidFill>
              <a:latin typeface="Glacial Indifference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11506200" y="986660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E384467-A922-4266-84E3-4D621C1B71E0}"/>
              </a:ext>
            </a:extLst>
          </p:cNvPr>
          <p:cNvSpPr txBox="1"/>
          <p:nvPr/>
        </p:nvSpPr>
        <p:spPr>
          <a:xfrm>
            <a:off x="1028700" y="962977"/>
            <a:ext cx="7085504" cy="113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2"/>
              </a:lnSpc>
            </a:pPr>
            <a:r>
              <a:rPr lang="en-US" sz="5000" spc="100" dirty="0" smtClean="0">
                <a:solidFill>
                  <a:srgbClr val="456A2C"/>
                </a:solidFill>
                <a:latin typeface="League Spartan"/>
              </a:rPr>
              <a:t>Future vision </a:t>
            </a:r>
          </a:p>
          <a:p>
            <a:pPr algn="l"/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(click on following buildings)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959EB84F-AE78-4847-8617-4D37ACF1781B}"/>
              </a:ext>
            </a:extLst>
          </p:cNvPr>
          <p:cNvSpPr/>
          <p:nvPr/>
        </p:nvSpPr>
        <p:spPr>
          <a:xfrm>
            <a:off x="1028700" y="9410700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11" name="Θέση αριθμού διαφάνειας 12">
            <a:extLst>
              <a:ext uri="{FF2B5EF4-FFF2-40B4-BE49-F238E27FC236}">
                <a16:creationId xmlns:a16="http://schemas.microsoft.com/office/drawing/2014/main" id="{DD1E1239-7B18-4E1E-89E8-B9B58C4F475C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1E4D65"/>
                </a:solidFill>
                <a:latin typeface="Glacial Indifference"/>
              </a:rPr>
              <a:pPr algn="l"/>
              <a:t>11</a:t>
            </a:fld>
            <a:endParaRPr lang="en-US" sz="2400" spc="120" dirty="0">
              <a:solidFill>
                <a:srgbClr val="1E4D65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6660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US" sz="1600" dirty="0" smtClean="0"/>
              <a:t>Wood properties, its limitations and wood construction physics</a:t>
            </a:r>
            <a:endParaRPr lang="en-US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US" sz="1600" spc="80" dirty="0">
              <a:solidFill>
                <a:srgbClr val="52584D"/>
              </a:solidFill>
              <a:latin typeface="Glacial Indifference"/>
            </a:endParaRPr>
          </a:p>
        </p:txBody>
      </p:sp>
      <p:pic>
        <p:nvPicPr>
          <p:cNvPr id="8" name="Picture 7" descr="Tall wood buildings around the world | Wood building, Building, Woo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2700"/>
            <a:ext cx="8267700" cy="92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all wood buildings around the world | Wood building, Building, Wood">
            <a:hlinkClick r:id="rId3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5" t="364" r="23454" b="78240"/>
          <a:stretch/>
        </p:blipFill>
        <p:spPr bwMode="auto">
          <a:xfrm>
            <a:off x="6614748" y="4555663"/>
            <a:ext cx="1600200" cy="202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Tall wood buildings around the world | Wood building, Building, Wood">
            <a:hlinkClick r:id="rId4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40665" r="59989" b="37204"/>
          <a:stretch/>
        </p:blipFill>
        <p:spPr bwMode="auto">
          <a:xfrm>
            <a:off x="4941321" y="4489966"/>
            <a:ext cx="1371601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Tall wood buildings around the world | Wood building, Building, Wood">
            <a:hlinkClick r:id="rId5"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62097" r="25346" b="19051"/>
          <a:stretch/>
        </p:blipFill>
        <p:spPr bwMode="auto">
          <a:xfrm>
            <a:off x="3343912" y="4693521"/>
            <a:ext cx="1143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22" y="4660900"/>
            <a:ext cx="1440000" cy="172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46742" y="9550400"/>
            <a:ext cx="36247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Glacial Indifference" panose="020B0604020202020204" charset="0"/>
              </a:rPr>
              <a:t>https://www.creebuildings.com/project/life-cycle-tower-one</a:t>
            </a:r>
          </a:p>
          <a:p>
            <a:r>
              <a:rPr lang="en-US" sz="1000" dirty="0" smtClean="0">
                <a:latin typeface="Glacial Indifference" panose="020B0604020202020204" charset="0"/>
              </a:rPr>
              <a:t>https://www.thinkwood.com </a:t>
            </a:r>
          </a:p>
          <a:p>
            <a:endParaRPr lang="en-US" sz="1000" dirty="0">
              <a:latin typeface="Glacial Indifference" panose="020B0604020202020204" charset="0"/>
            </a:endParaRPr>
          </a:p>
        </p:txBody>
      </p:sp>
      <p:pic>
        <p:nvPicPr>
          <p:cNvPr id="7" name="Picture 6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17" y="2241704"/>
            <a:ext cx="1440000" cy="198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217701" y="2241703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PAST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701" y="4305300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NOWADAYS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271" y="6570280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FUTURE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18" name="Picture 17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0" y="6605890"/>
            <a:ext cx="2695371" cy="269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88177" y="-335920"/>
            <a:ext cx="8385423" cy="1095884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4" name="TextBox 4"/>
          <p:cNvSpPr txBox="1"/>
          <p:nvPr/>
        </p:nvSpPr>
        <p:spPr>
          <a:xfrm>
            <a:off x="9610382" y="952500"/>
            <a:ext cx="6912414" cy="192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GB" sz="5600" spc="280" dirty="0" smtClean="0">
                <a:solidFill>
                  <a:srgbClr val="D9D9D9"/>
                </a:solidFill>
                <a:latin typeface="League Spartan"/>
              </a:rPr>
              <a:t>QUESTIONS AND ANSWERS</a:t>
            </a:r>
            <a:endParaRPr lang="en-GB" sz="5600" spc="280" dirty="0">
              <a:solidFill>
                <a:srgbClr val="D9D9D9"/>
              </a:solidFill>
              <a:latin typeface="League Spartan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28700" y="9462135"/>
            <a:ext cx="16230600" cy="38100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18" name="Θέση αριθμού διαφάνειας 12">
            <a:extLst>
              <a:ext uri="{FF2B5EF4-FFF2-40B4-BE49-F238E27FC236}">
                <a16:creationId xmlns:a16="http://schemas.microsoft.com/office/drawing/2014/main" id="{1107291F-F80D-40CD-B204-BDDDC334CF3D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12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10439400" y="9798368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chemeClr val="bg1"/>
                </a:solidFill>
                <a:latin typeface="Glacial Indifference"/>
              </a:rPr>
              <a:t>LESSON 1: </a:t>
            </a:r>
            <a:r>
              <a:rPr lang="en-GB" sz="1600" dirty="0" smtClean="0">
                <a:solidFill>
                  <a:schemeClr val="bg1"/>
                </a:solidFill>
              </a:rPr>
              <a:t>Wood properties, its limitations and wood construction physics</a:t>
            </a:r>
            <a:endParaRPr lang="en-GB" sz="1600" spc="135" dirty="0" smtClean="0">
              <a:solidFill>
                <a:schemeClr val="bg1"/>
              </a:solidFill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chemeClr val="bg1"/>
              </a:solidFill>
              <a:latin typeface="Glacial Indifferenc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982890"/>
            <a:ext cx="5519999" cy="414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457200" y="867798"/>
            <a:ext cx="9414123" cy="839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1. What are the main sections of the pine trunk?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lower trunk part without knots; middle trunk part with dead knots; upper trunk part with live knots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2. What components of the trunk are visible in its cross section (mention at least 3 of them?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bark; pith; sapwood; heartwood; growth-annual rings; early wood; late wood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3. What chemical elements are in wood?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</a:t>
            </a:r>
            <a:r>
              <a:rPr lang="en-GB" u="sng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carbon (C), hydrogen (H), oxygen (O) and nitrogen (N)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4. What is wood moisture content (MC)?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It is water content in the wood, calculated in percentage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5. What kind methods of determination of the wood moisture content (MC) do You know?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</a:t>
            </a:r>
            <a:r>
              <a:rPr lang="en-GB" u="sng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Electric moisture method; oven dry method</a:t>
            </a:r>
            <a:r>
              <a:rPr lang="en-GB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; </a:t>
            </a:r>
            <a:r>
              <a:rPr lang="en-GB" u="sng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hygrometric method</a:t>
            </a:r>
            <a:r>
              <a:rPr lang="en-GB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u="sng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distillation method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6. What is wood shrinkage and swelling in which direction is the greatest one?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Changes of dimensions, in tangential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7. What is the density of wood, units? Why determine the standard density at </a:t>
            </a: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GB" baseline="-2500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It is mass of wood peace divided by its volume, kg m</a:t>
            </a:r>
            <a:r>
              <a:rPr lang="en-GB" u="sng" baseline="3000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. Just to compare the density between wood species 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8. What is the strength of the wood?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Maximum force which can be applied to the exact material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9. In which direction is the strength greater?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In direction of wood fiber (parallel to fiber direction)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10. What types of branches can be found on sawn timber surface?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live knot; dead knot; knot with bark; rotten knot; edge knot; wedge knot; leafy knot; group of knots 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11. How do the knots affect the strength and quality of wood?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Group of knots decrease strength of knots 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12. What are the timber defects for standing tree?</a:t>
            </a:r>
            <a:endParaRPr lang="en-GB" dirty="0" smtClean="0">
              <a:solidFill>
                <a:srgbClr val="456A2C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u="sng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A: </a:t>
            </a:r>
            <a:r>
              <a:rPr lang="en-GB" u="sng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juvenile wood, reaction wood and slope of grain</a:t>
            </a:r>
            <a:endParaRPr lang="en-GB" dirty="0">
              <a:solidFill>
                <a:srgbClr val="456A2C"/>
              </a:solidFill>
              <a:effectLst/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-313967"/>
            <a:ext cx="8385423" cy="4559205"/>
            <a:chOff x="0" y="0"/>
            <a:chExt cx="11180564" cy="60789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180564" cy="6078940"/>
            </a:xfrm>
            <a:prstGeom prst="rect">
              <a:avLst/>
            </a:prstGeom>
            <a:solidFill>
              <a:srgbClr val="456A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82007" y="1694973"/>
              <a:ext cx="9216551" cy="139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rgbClr val="FEFFF8"/>
                  </a:solidFill>
                  <a:latin typeface="League Spartan"/>
                </a:rPr>
                <a:t>References</a:t>
              </a:r>
              <a:endParaRPr lang="en-GB" sz="6200" spc="310" dirty="0">
                <a:solidFill>
                  <a:srgbClr val="FEFFF8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2007" y="3543283"/>
              <a:ext cx="9215776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r>
                <a:rPr lang="en-GB" sz="3700" spc="185" dirty="0" smtClean="0">
                  <a:solidFill>
                    <a:srgbClr val="FEFFF8"/>
                  </a:solidFill>
                  <a:latin typeface="League Spartan"/>
                </a:rPr>
                <a:t>JOURNALS AND PUBLICATIONS</a:t>
              </a:r>
              <a:endParaRPr lang="en-GB" sz="3700" spc="185" dirty="0">
                <a:solidFill>
                  <a:srgbClr val="FEFFF8"/>
                </a:solidFill>
                <a:latin typeface="League Spartan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29800" y="495300"/>
            <a:ext cx="8305800" cy="7201972"/>
            <a:chOff x="0" y="1558158"/>
            <a:chExt cx="9490469" cy="9602628"/>
          </a:xfrm>
        </p:grpSpPr>
        <p:sp>
          <p:nvSpPr>
            <p:cNvPr id="8" name="TextBox 8"/>
            <p:cNvSpPr txBox="1"/>
            <p:nvPr/>
          </p:nvSpPr>
          <p:spPr>
            <a:xfrm>
              <a:off x="0" y="1558158"/>
              <a:ext cx="9490469" cy="9602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13183-1:2002 Moisture content of a piece of sawn timber. Determination by oven dry method.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13183-2:2002 Moisture content of a piece of sawn timber. Estimation by electrical resistance method.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EN 13183-3:2005 Moisture content of a piece of sawn timber. Estimation by capacitance method.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Gupta and Sinha. Effect of grain angle on shear strength of Douglas-fir wood. 2012., DOI:10.1515/hf-2011-0031Hoadley R.B. Understanding wood. The Taunton Press, China, 2000., 280 p.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Hodley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 R.B.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Understanding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 Wood: A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Craftsman's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Guide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 to Wood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Technology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. 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The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 Taunton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Press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; 1st </a:t>
              </a:r>
              <a:r>
                <a:rPr lang="es-ES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edition</a:t>
              </a:r>
              <a:r>
                <a:rPr lang="es-ES" dirty="0">
                  <a:solidFill>
                    <a:srgbClr val="456A2C"/>
                  </a:solidFill>
                  <a:latin typeface="Glacial Indifference" panose="020B0604020202020204" charset="0"/>
                </a:rPr>
                <a:t>, 2000., 288 p.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Liepiņš J. Methodology development for forest stand biomass and carbon stock estimates in Latvia, doctoral thesis, LLU, 2019., 60 p.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Softwood sawn material application. Guidelines. (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Skujkoku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zāģmateriālu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pielietošana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.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Vadlīnijas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. In Latvian). 2009., ISBN/ISMN 978-9984-39-720-7. 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Theapparat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Y.,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Chandumpai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A. and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Faroongsarng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D.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Physicochemistry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and Utilization of Wood Vinegar from Carbonization of Tropical Biomass Waste. DOI: 10.5772/intechopen.77380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Wertheimer D. Moisture &amp; Wood Movement. How To &amp; Calculators, 2019., https://www.branchingoutwood.com/blog/wood-movement-and-moisture.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Wood Handbook, </a:t>
              </a:r>
              <a:r>
                <a:rPr lang="lv-LV" b="1" dirty="0">
                  <a:solidFill>
                    <a:srgbClr val="456A2C"/>
                  </a:solidFill>
                  <a:latin typeface="Glacial Indifference" panose="020B0604020202020204" charset="0"/>
                </a:rPr>
                <a:t>Robert J. Ross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. </a:t>
              </a:r>
              <a:r>
                <a:rPr lang="lv-LV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Forest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lv-LV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Products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lv-LV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Laboratory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 USDA </a:t>
              </a:r>
              <a:r>
                <a:rPr lang="lv-LV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Forest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 </a:t>
              </a:r>
              <a:r>
                <a:rPr lang="lv-LV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Service</a:t>
              </a:r>
              <a:r>
                <a:rPr lang="lv-LV" dirty="0">
                  <a:solidFill>
                    <a:srgbClr val="456A2C"/>
                  </a:solidFill>
                  <a:latin typeface="Glacial Indifference" panose="020B0604020202020204" charset="0"/>
                </a:rPr>
                <a:t>.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2010, https://www.fs.usda.gov/treesearch/pubs/37440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Xu M., Cui Z., Chen Z. and Xiang J. Experimental study on compressive and tensile properties of a bamboo </a:t>
              </a:r>
              <a:r>
                <a:rPr lang="en-GB" dirty="0" err="1">
                  <a:solidFill>
                    <a:srgbClr val="456A2C"/>
                  </a:solidFill>
                  <a:latin typeface="Glacial Indifference" panose="020B0604020202020204" charset="0"/>
                </a:rPr>
                <a:t>scrimber</a:t>
              </a:r>
              <a:r>
                <a:rPr lang="en-GB" dirty="0">
                  <a:solidFill>
                    <a:srgbClr val="456A2C"/>
                  </a:solidFill>
                  <a:latin typeface="Glacial Indifference" panose="020B0604020202020204" charset="0"/>
                </a:rPr>
                <a:t> at elevated temperatures. Construction and Building Materials, Volume 151, 2017, pp. 732-741.</a:t>
              </a:r>
              <a:endParaRPr lang="lv-LV" dirty="0">
                <a:solidFill>
                  <a:srgbClr val="456A2C"/>
                </a:solidFill>
                <a:latin typeface="Glacial Indifference" panose="020B0604020202020204" charset="0"/>
              </a:endParaRPr>
            </a:p>
            <a:p>
              <a:pPr marL="342900" lvl="0" indent="-342900">
                <a:buFont typeface="+mj-lt"/>
                <a:buAutoNum type="arabicPeriod"/>
              </a:pPr>
              <a:endParaRPr lang="en-GB" dirty="0" smtClean="0">
                <a:solidFill>
                  <a:srgbClr val="456A2C"/>
                </a:solidFill>
                <a:latin typeface="Glacial Indifference" panose="020B060402020202020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486009"/>
              <a:ext cx="949046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 lang="en-GB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028700" y="9462135"/>
            <a:ext cx="16230600" cy="38100"/>
          </a:xfrm>
          <a:prstGeom prst="rect">
            <a:avLst/>
          </a:prstGeom>
          <a:solidFill>
            <a:srgbClr val="52584D"/>
          </a:solidFill>
          <a:ln>
            <a:solidFill>
              <a:srgbClr val="52584D"/>
            </a:solidFill>
          </a:ln>
        </p:spPr>
      </p:sp>
      <p:sp>
        <p:nvSpPr>
          <p:cNvPr id="20" name="Θέση αριθμού διαφάνειας 12">
            <a:extLst>
              <a:ext uri="{FF2B5EF4-FFF2-40B4-BE49-F238E27FC236}">
                <a16:creationId xmlns:a16="http://schemas.microsoft.com/office/drawing/2014/main" id="{6C18FE1D-2033-417B-8412-E2501E5D108C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13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1506200" y="986660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75770"/>
            <a:ext cx="12672000" cy="7920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-313967"/>
            <a:ext cx="8385423" cy="8119650"/>
            <a:chOff x="0" y="0"/>
            <a:chExt cx="11180564" cy="10826200"/>
          </a:xfrm>
          <a:solidFill>
            <a:schemeClr val="bg1">
              <a:lumMod val="95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1180564" cy="108262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82007" y="1694973"/>
              <a:ext cx="9216551" cy="283154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rgbClr val="456A2C"/>
                  </a:solidFill>
                  <a:latin typeface="League Spartan"/>
                </a:rPr>
                <a:t>Presentation Overview </a:t>
              </a:r>
              <a:endParaRPr lang="en-GB" sz="6200" spc="310" dirty="0">
                <a:solidFill>
                  <a:srgbClr val="456A2C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2007" y="6492487"/>
              <a:ext cx="9214823" cy="290677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- Wood structure and appearance</a:t>
              </a:r>
            </a:p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- Physical properties</a:t>
              </a:r>
            </a:p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- Mechanical properties</a:t>
              </a:r>
            </a:p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- Technological properties</a:t>
              </a:r>
            </a:p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- Operational properties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82007" y="4952983"/>
              <a:ext cx="9215776" cy="82073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r>
                <a:rPr lang="en-GB" sz="3700" spc="185" dirty="0" smtClean="0">
                  <a:solidFill>
                    <a:srgbClr val="456A2C"/>
                  </a:solidFill>
                  <a:latin typeface="League Spartan"/>
                </a:rPr>
                <a:t>TOPICS DISCUSSED</a:t>
              </a:r>
              <a:endParaRPr lang="en-GB" sz="3700" spc="185" dirty="0">
                <a:solidFill>
                  <a:srgbClr val="456A2C"/>
                </a:solidFill>
                <a:latin typeface="League Spart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57400" y="9462135"/>
            <a:ext cx="16230600" cy="968722"/>
            <a:chOff x="0" y="0"/>
            <a:chExt cx="21640800" cy="1291625"/>
          </a:xfrm>
        </p:grpSpPr>
        <p:sp>
          <p:nvSpPr>
            <p:cNvPr id="9" name="TextBox 9"/>
            <p:cNvSpPr txBox="1"/>
            <p:nvPr/>
          </p:nvSpPr>
          <p:spPr>
            <a:xfrm>
              <a:off x="12598400" y="539285"/>
              <a:ext cx="8839200" cy="752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GB" sz="1600" spc="80" dirty="0" smtClean="0">
                  <a:solidFill>
                    <a:srgbClr val="52584D"/>
                  </a:solidFill>
                  <a:latin typeface="Glacial Indifference"/>
                </a:rPr>
                <a:t>LESSON 1: </a:t>
              </a:r>
              <a:r>
                <a:rPr lang="en-GB" sz="1600" dirty="0" smtClean="0"/>
                <a:t>Wood properties, its limitations and wood construction physics</a:t>
              </a:r>
              <a:endParaRPr lang="en-GB" sz="1600" spc="135" dirty="0" smtClean="0">
                <a:latin typeface="Glacial Indifference"/>
              </a:endParaRPr>
            </a:p>
            <a:p>
              <a:pPr algn="r">
                <a:lnSpc>
                  <a:spcPts val="2240"/>
                </a:lnSpc>
              </a:pPr>
              <a:endParaRPr lang="en-GB" sz="1600" spc="80" dirty="0">
                <a:solidFill>
                  <a:srgbClr val="52584D"/>
                </a:solidFill>
                <a:latin typeface="Glacial Indifference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21640800" cy="50800"/>
            </a:xfrm>
            <a:prstGeom prst="rect">
              <a:avLst/>
            </a:prstGeom>
            <a:solidFill>
              <a:srgbClr val="52584D"/>
            </a:solidFill>
          </p:spPr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253C7A8A-4238-4388-B3E7-7BE2F4FB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360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456A2C"/>
                </a:solidFill>
                <a:latin typeface="Glacial Indifference"/>
              </a:rPr>
              <a:pPr algn="l"/>
              <a:t>2</a:t>
            </a:fld>
            <a:endParaRPr lang="en-GB" sz="2400" spc="120" dirty="0">
              <a:solidFill>
                <a:srgbClr val="456A2C"/>
              </a:solidFill>
              <a:latin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5386090"/>
            <a:chOff x="0" y="-95249"/>
            <a:chExt cx="9216551" cy="718145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7181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US" sz="6200" spc="310" dirty="0" smtClean="0">
                  <a:solidFill>
                    <a:schemeClr val="bg1"/>
                  </a:solidFill>
                  <a:latin typeface="League Spartan"/>
                </a:rPr>
                <a:t>WOOD STRUCTURE AND APPE</a:t>
              </a:r>
              <a:r>
                <a:rPr lang="lv-LV" sz="6200" spc="310" dirty="0">
                  <a:solidFill>
                    <a:schemeClr val="bg1"/>
                  </a:solidFill>
                  <a:latin typeface="League Spartan"/>
                </a:rPr>
                <a:t>A</a:t>
              </a:r>
              <a:r>
                <a:rPr lang="en-US" sz="6200" spc="310" dirty="0" smtClean="0">
                  <a:solidFill>
                    <a:schemeClr val="bg1"/>
                  </a:solidFill>
                  <a:latin typeface="League Spartan"/>
                </a:rPr>
                <a:t>RANCE</a:t>
              </a:r>
            </a:p>
            <a:p>
              <a:pPr algn="l">
                <a:lnSpc>
                  <a:spcPts val="8370"/>
                </a:lnSpc>
              </a:pPr>
              <a:r>
                <a:rPr lang="en-US" sz="6200" spc="310" dirty="0" smtClean="0">
                  <a:solidFill>
                    <a:schemeClr val="bg1"/>
                  </a:solidFill>
                  <a:latin typeface="League Spartan"/>
                </a:rPr>
                <a:t>1/2</a:t>
              </a:r>
              <a:endParaRPr lang="en-US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US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D9D9D9"/>
                </a:solidFill>
                <a:latin typeface="Glacial Indifference"/>
              </a:rPr>
              <a:pPr algn="l"/>
              <a:t>3</a:t>
            </a:fld>
            <a:endParaRPr lang="en-US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US" sz="1600" dirty="0" smtClean="0"/>
              <a:t>Wood properties, its limitations and wood construction physics</a:t>
            </a:r>
            <a:endParaRPr lang="en-US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US" sz="1600" spc="80" dirty="0">
              <a:solidFill>
                <a:srgbClr val="52584D"/>
              </a:solidFill>
              <a:latin typeface="Glacial Indifference"/>
            </a:endParaRPr>
          </a:p>
        </p:txBody>
      </p:sp>
      <p:pic>
        <p:nvPicPr>
          <p:cNvPr id="10" name="Picture 9" descr="https://www.intechopen.com/media/chapter/61747/media/F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030" y="1214639"/>
            <a:ext cx="3886200" cy="32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ldis\Pictures\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599" y="697317"/>
            <a:ext cx="3581400" cy="256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Uldis\Pictures\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603" y="3422520"/>
            <a:ext cx="3147391" cy="242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Uldis\Pictures\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599" y="6585561"/>
            <a:ext cx="3857819" cy="1804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795993" y="80337"/>
            <a:ext cx="63246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20" dirty="0" smtClean="0">
                <a:solidFill>
                  <a:srgbClr val="456A2C"/>
                </a:solidFill>
                <a:latin typeface="Glacial Indifference"/>
              </a:rPr>
              <a:t>Micro and macro structure</a:t>
            </a:r>
            <a:endParaRPr lang="en-US" sz="2400" b="1" spc="120" dirty="0">
              <a:solidFill>
                <a:srgbClr val="456A2C"/>
              </a:solidFill>
              <a:latin typeface="Glacial Indifference"/>
            </a:endParaRPr>
          </a:p>
        </p:txBody>
      </p:sp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8" y="5634877"/>
            <a:ext cx="4207285" cy="278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9799209" y="4403231"/>
            <a:ext cx="3962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20" dirty="0" smtClean="0">
                <a:solidFill>
                  <a:srgbClr val="456A2C"/>
                </a:solidFill>
                <a:latin typeface="Glacial Indifference"/>
              </a:rPr>
              <a:t>How it can be used</a:t>
            </a:r>
          </a:p>
          <a:p>
            <a:pPr algn="ctr">
              <a:lnSpc>
                <a:spcPts val="3359"/>
              </a:lnSpc>
            </a:pPr>
            <a:r>
              <a:rPr lang="en-US" sz="2400" b="1" spc="120" dirty="0" smtClean="0">
                <a:solidFill>
                  <a:srgbClr val="456A2C"/>
                </a:solidFill>
                <a:latin typeface="Glacial Indifference"/>
              </a:rPr>
              <a:t>Wood welding </a:t>
            </a:r>
            <a:endParaRPr lang="lv-LV" sz="2400" b="1" spc="120" dirty="0" smtClean="0">
              <a:solidFill>
                <a:srgbClr val="456A2C"/>
              </a:solidFill>
              <a:latin typeface="Glacial Indifference"/>
            </a:endParaRPr>
          </a:p>
          <a:p>
            <a:pPr algn="ctr">
              <a:lnSpc>
                <a:spcPts val="3359"/>
              </a:lnSpc>
            </a:pPr>
            <a:r>
              <a:rPr lang="lv-LV" b="1" spc="120" dirty="0" smtClean="0">
                <a:solidFill>
                  <a:srgbClr val="456A2C"/>
                </a:solidFill>
                <a:latin typeface="Glacial Indifference"/>
              </a:rPr>
              <a:t>(click on the picture)</a:t>
            </a:r>
            <a:endParaRPr lang="en-US" b="1" spc="120" dirty="0" smtClean="0">
              <a:solidFill>
                <a:srgbClr val="456A2C"/>
              </a:solidFill>
              <a:latin typeface="Glacial Indifferenc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2040" y="9416768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https://www.twi-global.com/media-and-events/press-releases/2019/twi-develops-wood-welding-process</a:t>
            </a:r>
          </a:p>
          <a:p>
            <a:r>
              <a:rPr lang="en-US" sz="800" kern="1000" spc="-20" dirty="0" err="1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Theapparat</a:t>
            </a:r>
            <a:r>
              <a:rPr lang="en-US" sz="800" kern="1000" spc="-2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and </a:t>
            </a:r>
            <a:r>
              <a:rPr lang="en-US" sz="800" kern="1000" spc="-20" dirty="0" err="1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Chandumpai</a:t>
            </a:r>
            <a:r>
              <a:rPr lang="en-US" sz="800" kern="1000" spc="-2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en-US" sz="800" dirty="0" err="1" smtClean="0">
                <a:solidFill>
                  <a:schemeClr val="bg1"/>
                </a:solidFill>
                <a:latin typeface="Glacial Indifference" panose="020B0604020202020204" charset="0"/>
              </a:rPr>
              <a:t>Physicochemistry</a:t>
            </a:r>
            <a:r>
              <a:rPr lang="en-US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 and Utilization of Wood Vinegar from Carbonization of Tropical Biomass Waste.</a:t>
            </a:r>
            <a:r>
              <a:rPr lang="en-US" sz="800" kern="1000" spc="-2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2018</a:t>
            </a:r>
          </a:p>
          <a:p>
            <a:pPr lvl="0"/>
            <a:r>
              <a:rPr lang="en-US" sz="800" dirty="0" err="1" smtClean="0">
                <a:solidFill>
                  <a:schemeClr val="bg1"/>
                </a:solidFill>
                <a:latin typeface="Glacial Indifference" panose="020B0604020202020204" charset="0"/>
              </a:rPr>
              <a:t>Hodley</a:t>
            </a:r>
            <a:r>
              <a:rPr lang="en-US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 R.B. Understanding Wood: A Craftsman's Guide to Wood Technology. 2000</a:t>
            </a:r>
          </a:p>
          <a:p>
            <a:pPr lvl="0"/>
            <a:r>
              <a:rPr lang="en-US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Wertheimer D. Moisture &amp; Wood Movement. How To &amp; Calculators, 2019</a:t>
            </a:r>
            <a:endParaRPr lang="en-US" sz="800" kern="1000" spc="-20" dirty="0" smtClean="0">
              <a:solidFill>
                <a:schemeClr val="bg1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42603" y="6078896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00" spc="-20" dirty="0" smtClean="0">
                <a:solidFill>
                  <a:srgbClr val="456A2C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Timber cuts</a:t>
            </a:r>
            <a:endParaRPr lang="en-US" dirty="0">
              <a:solidFill>
                <a:srgbClr val="456A2C"/>
              </a:solidFill>
              <a:latin typeface="Glacial Indifferen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5355312"/>
            <a:chOff x="0" y="-95249"/>
            <a:chExt cx="9216551" cy="7140418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7140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WOOD STRUCTURE AND </a:t>
              </a: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APPE</a:t>
              </a:r>
              <a:r>
                <a:rPr lang="lv-LV" sz="6200" spc="310" dirty="0" smtClean="0">
                  <a:solidFill>
                    <a:schemeClr val="bg1"/>
                  </a:solidFill>
                  <a:latin typeface="League Spartan"/>
                </a:rPr>
                <a:t>A</a:t>
              </a: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RANCE</a:t>
              </a:r>
              <a:endParaRPr lang="en-GB" sz="6200" spc="310" dirty="0" smtClean="0">
                <a:solidFill>
                  <a:schemeClr val="bg1"/>
                </a:solidFill>
                <a:latin typeface="League Spartan"/>
              </a:endParaRPr>
            </a:p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2/2</a:t>
              </a:r>
              <a:endParaRPr lang="en-GB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4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95993" y="80337"/>
            <a:ext cx="63246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GB" sz="2400" b="1" spc="120" dirty="0" smtClean="0">
                <a:solidFill>
                  <a:srgbClr val="456A2C"/>
                </a:solidFill>
                <a:latin typeface="Glacial Indifference"/>
              </a:rPr>
              <a:t>Wood defects and faults</a:t>
            </a:r>
            <a:endParaRPr lang="en-GB" sz="2400" b="1" spc="120" dirty="0">
              <a:solidFill>
                <a:srgbClr val="456A2C"/>
              </a:solidFill>
              <a:latin typeface="Glacial Indifference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00" y="1241309"/>
            <a:ext cx="2376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Uldis\Pictures\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268" y="1257300"/>
            <a:ext cx="2412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Uldis\Pictures\89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5" y="3784160"/>
            <a:ext cx="5604234" cy="31881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918540"/>
              </p:ext>
            </p:extLst>
          </p:nvPr>
        </p:nvGraphicFramePr>
        <p:xfrm>
          <a:off x="4495800" y="7805420"/>
          <a:ext cx="1316739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459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8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chemeClr val="bg1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live knot</a:t>
                      </a:r>
                      <a:endParaRPr lang="lv-LV" sz="1800" i="0" kern="1000" dirty="0">
                        <a:solidFill>
                          <a:schemeClr val="bg1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chemeClr val="bg1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dead knot</a:t>
                      </a:r>
                      <a:endParaRPr lang="lv-LV" sz="1800" i="0" kern="1000" dirty="0">
                        <a:solidFill>
                          <a:schemeClr val="bg1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chemeClr val="bg1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knot with bark</a:t>
                      </a:r>
                      <a:endParaRPr lang="lv-LV" sz="1800" i="0" kern="1000" dirty="0">
                        <a:solidFill>
                          <a:schemeClr val="bg1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rgbClr val="456A2C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rotten knot</a:t>
                      </a:r>
                      <a:endParaRPr lang="lv-LV" sz="1800" i="0" kern="1000" dirty="0">
                        <a:solidFill>
                          <a:srgbClr val="456A2C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rgbClr val="456A2C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edge knot</a:t>
                      </a:r>
                      <a:endParaRPr lang="lv-LV" sz="1800" i="0" kern="1000" dirty="0">
                        <a:solidFill>
                          <a:srgbClr val="456A2C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rgbClr val="456A2C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Wedge knot</a:t>
                      </a:r>
                      <a:endParaRPr lang="lv-LV" sz="1800" i="0" kern="1000" dirty="0">
                        <a:solidFill>
                          <a:srgbClr val="456A2C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rgbClr val="456A2C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leafy knot</a:t>
                      </a:r>
                      <a:endParaRPr lang="lv-LV" sz="1800" i="0" kern="1000" dirty="0">
                        <a:solidFill>
                          <a:srgbClr val="456A2C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i="0" kern="1000" spc="-20" dirty="0">
                          <a:solidFill>
                            <a:srgbClr val="456A2C"/>
                          </a:solidFill>
                          <a:effectLst/>
                          <a:latin typeface="Glacial Indifference" panose="020B0604020202020204" charset="0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group of knots</a:t>
                      </a:r>
                      <a:endParaRPr lang="lv-LV" sz="1800" i="0" kern="1000" dirty="0">
                        <a:solidFill>
                          <a:srgbClr val="456A2C"/>
                        </a:solidFill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Picture 30" descr="Graphic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7183500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Graphic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7183500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Graphic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3400" y="7180062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Graphic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53600" y="7180061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Graphic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316" y="7155214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Graphic1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30200" y="7151176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Graphic1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49747" y="7153195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raphic11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75095" y="7138285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C:\Users\Uldis\Pictures\555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434" y="1313099"/>
            <a:ext cx="3268166" cy="290990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10144002" y="657355"/>
            <a:ext cx="3278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1000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Macroscopic/microscopic </a:t>
            </a:r>
          </a:p>
          <a:p>
            <a:pPr algn="ctr"/>
            <a:r>
              <a:rPr lang="en-GB" kern="1000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views of reaction wood</a:t>
            </a:r>
            <a:endParaRPr lang="en-GB" dirty="0">
              <a:solidFill>
                <a:srgbClr val="456A2C"/>
              </a:solidFill>
              <a:latin typeface="Glacial Indifference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009216" y="811768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1000" spc="-20" dirty="0" smtClean="0">
                <a:solidFill>
                  <a:srgbClr val="456A2C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Related board defects</a:t>
            </a:r>
            <a:endParaRPr lang="en-GB" dirty="0">
              <a:solidFill>
                <a:srgbClr val="456A2C"/>
              </a:solidFill>
              <a:latin typeface="Glacial Indifference" panose="020B060402020202020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154206" y="3800151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1000" spc="-20" dirty="0" smtClean="0">
                <a:solidFill>
                  <a:srgbClr val="456A2C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Standing tree (pine and spruce)</a:t>
            </a:r>
            <a:endParaRPr lang="en-GB" dirty="0">
              <a:solidFill>
                <a:srgbClr val="456A2C"/>
              </a:solidFill>
              <a:latin typeface="Glacial Indifference" panose="020B060402020202020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65218" y="6726990"/>
            <a:ext cx="327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kern="1000" spc="-20" dirty="0" smtClean="0">
                <a:solidFill>
                  <a:schemeClr val="bg1"/>
                </a:solidFill>
                <a:latin typeface="Glacial Indifference" panose="020B0604020202020204" charset="0"/>
                <a:cs typeface="Angsana New" panose="02020603050405020304" pitchFamily="18" charset="-34"/>
              </a:rPr>
              <a:t>Types of knots</a:t>
            </a:r>
            <a:endParaRPr lang="en-GB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2040" y="9433222"/>
            <a:ext cx="8332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800" dirty="0" err="1" smtClean="0">
                <a:solidFill>
                  <a:schemeClr val="bg1"/>
                </a:solidFill>
                <a:latin typeface="Glacial Indifference" panose="020B0604020202020204" charset="0"/>
              </a:rPr>
              <a:t>Hodley</a:t>
            </a:r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 R.B. Understanding Wood: A Craftsman's Guide to Wood Technology. 2000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20d54786-a-62cb3a1a-s-sites.googlegroups.com/site/leonardoguitarresearch/glossary/Eng%20-%20Deformations.png?attachauth=ANoY7cpapMBSW-3jG8m2jTfvC0iWvOV2qhpRFY_6NjGeyQ5k9rnYg7qjkoj6p7ElcN3HaESI3-yCK9ZVQ-blXo_CeNBUmtt8TG-OSd3CbYG5ygBmqDLpz_3sy2ED1R4tNuMOPe0pjeUr8V82WpbNzWs6q_RP7iJ95pFDwuFXNibm_sE1-hsmLKqeKHr1AtS03ymwZvOPvIA51S0ZBoZNLJkgTklHStCakbNZS18oGgCPxu1uYCffzXRks-zjdcuNxPOtH9r7GCMq&amp;attredirects=0 </a:t>
            </a:r>
          </a:p>
          <a:p>
            <a:pPr lvl="0"/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Wood Handbook, 2010</a:t>
            </a:r>
            <a:endParaRPr lang="en-GB" sz="800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3062868"/>
            <a:chOff x="0" y="-95249"/>
            <a:chExt cx="9216551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2831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PHYSICAL PROPERTIES</a:t>
              </a:r>
              <a:endParaRPr lang="en-GB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5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4200" y="114300"/>
            <a:ext cx="6324600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GB" sz="2400" b="1" spc="120" dirty="0" smtClean="0">
                <a:solidFill>
                  <a:srgbClr val="456A2C"/>
                </a:solidFill>
                <a:latin typeface="Glacial Indifference"/>
              </a:rPr>
              <a:t>Moisture content (MC) and density</a:t>
            </a:r>
            <a:endParaRPr lang="en-GB" sz="2400" b="1" spc="120" dirty="0">
              <a:solidFill>
                <a:srgbClr val="456A2C"/>
              </a:solidFill>
              <a:latin typeface="Glacial Indifference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67294" y="832653"/>
            <a:ext cx="3669417" cy="2917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Uldis\Pictures\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788112"/>
            <a:ext cx="3651568" cy="292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Uldis\Pictures\b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4755418"/>
            <a:ext cx="2057400" cy="32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he difference in density in wood from 1918 to 2018 : Damnthatsinterest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69" y="4850691"/>
            <a:ext cx="2536384" cy="26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Uldis\Pictures\asdf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630" y="4751949"/>
            <a:ext cx="1922339" cy="32184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97280" y="9433222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kern="100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https://www.wooduchoose.com/BlogPost/?Moisture-Content-of-Wood </a:t>
            </a:r>
            <a:endParaRPr lang="en-GB" sz="800" kern="1000" dirty="0" smtClean="0">
              <a:solidFill>
                <a:schemeClr val="bg1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en-GB" sz="800" kern="1000" dirty="0" smtClean="0">
                <a:solidFill>
                  <a:schemeClr val="bg1"/>
                </a:solidFill>
                <a:latin typeface="Glacial Indifference" panose="020B0604020202020204" charset="0"/>
                <a:ea typeface="TimesNewRomanPSMT"/>
                <a:cs typeface="Angsana New" panose="02020603050405020304" pitchFamily="18" charset="-34"/>
              </a:rPr>
              <a:t>https://www.reddit.com/r/Damnthatsinteresting/comments/fbhmw1/the_difference_in_density_in_wood_from_1918_to/</a:t>
            </a:r>
          </a:p>
          <a:p>
            <a:pPr lvl="0"/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Wood Handbook, Robert J. Ross. Forest Products Laboratory USDA Forest Service. 2010, https://www.fs.usda.gov/treesearch/pubs/37440</a:t>
            </a:r>
          </a:p>
          <a:p>
            <a:pPr lvl="0"/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Liepiņš J. Methodology development for forest stand biomass and carbon stock estimates in Latvia, doctoral thesis, LLU, 2019., 60 p.</a:t>
            </a:r>
          </a:p>
          <a:p>
            <a:r>
              <a:rPr lang="en-GB" sz="800" kern="1000" dirty="0" smtClean="0">
                <a:solidFill>
                  <a:schemeClr val="bg1"/>
                </a:solidFill>
                <a:latin typeface="Glacial Indifference" panose="020B0604020202020204" charset="0"/>
                <a:ea typeface="TimesNewRomanPSMT"/>
                <a:cs typeface="Angsana New" panose="02020603050405020304" pitchFamily="18" charset="-34"/>
              </a:rPr>
              <a:t> </a:t>
            </a:r>
            <a:endParaRPr lang="en-GB" sz="800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sp>
        <p:nvSpPr>
          <p:cNvPr id="9" name="TextBox 9"/>
          <p:cNvSpPr txBox="1"/>
          <p:nvPr/>
        </p:nvSpPr>
        <p:spPr>
          <a:xfrm>
            <a:off x="1765205" y="3404580"/>
            <a:ext cx="69118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0"/>
              </a:lnSpc>
            </a:pPr>
            <a:endParaRPr lang="en-GB" sz="3700" spc="185" dirty="0">
              <a:solidFill>
                <a:schemeClr val="bg1"/>
              </a:solidFill>
              <a:latin typeface="League Spartan"/>
            </a:endParaRPr>
          </a:p>
        </p:txBody>
      </p: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6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21" name="Group 7"/>
          <p:cNvGrpSpPr/>
          <p:nvPr/>
        </p:nvGrpSpPr>
        <p:grpSpPr>
          <a:xfrm>
            <a:off x="1765205" y="957263"/>
            <a:ext cx="6912414" cy="3062868"/>
            <a:chOff x="0" y="-95249"/>
            <a:chExt cx="9216551" cy="4083825"/>
          </a:xfrm>
        </p:grpSpPr>
        <p:sp>
          <p:nvSpPr>
            <p:cNvPr id="22" name="TextBox 8"/>
            <p:cNvSpPr txBox="1"/>
            <p:nvPr/>
          </p:nvSpPr>
          <p:spPr>
            <a:xfrm>
              <a:off x="0" y="-95249"/>
              <a:ext cx="9216551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MECHANICAL PROPERTIES</a:t>
              </a:r>
              <a:endParaRPr lang="en-GB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24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6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pic>
        <p:nvPicPr>
          <p:cNvPr id="26" name="Picture 25" descr="C:\Users\Uldis\Pictures\rthrty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6"/>
          <a:stretch/>
        </p:blipFill>
        <p:spPr bwMode="auto">
          <a:xfrm>
            <a:off x="9645687" y="2781300"/>
            <a:ext cx="4398963" cy="14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LCT ONE Deckenmontage © DarkoTodorovi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71" y="495300"/>
            <a:ext cx="2590800" cy="187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s://inhabitat.com/wp-content/blogs.dir/1/files/2010/10/new-2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29471" y="266700"/>
            <a:ext cx="1995488" cy="2139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ttps://nptel.ac.in/content/storage2/courses/101104010/lecture39/images/figure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6214" y="2705100"/>
            <a:ext cx="3859386" cy="27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Experimental study on compressive and tensile properties of a bamboo  scrimber at elevated temperatures - ScienceDirect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495348" y="7223753"/>
            <a:ext cx="2717800" cy="658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Experimental study on compressive and tensile properties of a bamboo  scrimber at elevated temperatures - ScienceDirect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9255760" y="7215286"/>
            <a:ext cx="2781300" cy="71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Uldis\Pictures\sdfg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590" y="5687073"/>
            <a:ext cx="3830320" cy="53467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4734663" y="951227"/>
                <a:ext cx="966867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14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sz="1400" dirty="0">
                  <a:latin typeface="Glacial Indifference" panose="020B0604020202020204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663" y="951227"/>
                <a:ext cx="966867" cy="495649"/>
              </a:xfrm>
              <a:prstGeom prst="rect">
                <a:avLst/>
              </a:prstGeom>
              <a:blipFill rotWithShape="0">
                <a:blip r:embed="rId10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4725721" y="1603278"/>
            <a:ext cx="363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i="1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F- </a:t>
            </a:r>
            <a:r>
              <a:rPr lang="en-GB" sz="1200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load, N</a:t>
            </a:r>
            <a:r>
              <a:rPr lang="en-GB" sz="1200" kern="1000" dirty="0" smtClean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;</a:t>
            </a:r>
            <a:endParaRPr lang="en-GB" sz="1200" kern="1000" dirty="0" smtClean="0">
              <a:latin typeface="Glacial Indifference" panose="020B0604020202020204" charset="0"/>
              <a:ea typeface="TimesNewRomanPSMT"/>
              <a:cs typeface="Angsana New" panose="02020603050405020304" pitchFamily="18" charset="-34"/>
            </a:endParaRP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a –</a:t>
            </a:r>
            <a:r>
              <a:rPr lang="en-GB" sz="1200" kern="1000" dirty="0" smtClean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sample cross section width, mm;</a:t>
            </a:r>
            <a:endParaRPr lang="en-GB" sz="1200" kern="1000" dirty="0" smtClean="0">
              <a:latin typeface="Glacial Indifference" panose="020B0604020202020204" charset="0"/>
              <a:ea typeface="TimesNewRomanPSMT"/>
              <a:cs typeface="Angsana New" panose="02020603050405020304" pitchFamily="18" charset="-34"/>
            </a:endParaRP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l –</a:t>
            </a:r>
            <a:r>
              <a:rPr lang="en-GB" sz="1200" kern="1000" dirty="0" smtClean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sample cross section</a:t>
            </a:r>
            <a:r>
              <a:rPr lang="en-GB" sz="1200" i="1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GB" sz="1200" kern="1000" dirty="0" smtClean="0">
                <a:solidFill>
                  <a:srgbClr val="00000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length</a:t>
            </a:r>
            <a:r>
              <a:rPr lang="en-GB" sz="1200" kern="1000" dirty="0" smtClean="0">
                <a:solidFill>
                  <a:srgbClr val="232020"/>
                </a:solidFill>
                <a:latin typeface="Glacial Indifference" panose="020B0604020202020204" charset="0"/>
                <a:ea typeface="TimesNewRomanPSMT"/>
                <a:cs typeface="Times New Roman" panose="02020603050405020304" pitchFamily="18" charset="0"/>
              </a:rPr>
              <a:t>, mm.</a:t>
            </a:r>
            <a:endParaRPr lang="en-GB" sz="1200" kern="1000" dirty="0">
              <a:effectLst/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698427" y="190500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COMPRESSION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62471" y="2476500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BENDING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81621" y="5687073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TENSION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207128" y="5694448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SHEAR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557233"/>
              </p:ext>
            </p:extLst>
          </p:nvPr>
        </p:nvGraphicFramePr>
        <p:xfrm>
          <a:off x="13139738" y="4446306"/>
          <a:ext cx="1050837" cy="51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11" imgW="812447" imgH="393529" progId="Equation.3">
                  <p:embed/>
                </p:oleObj>
              </mc:Choice>
              <mc:Fallback>
                <p:oleObj name="Equation" r:id="rId11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9738" y="4446306"/>
                        <a:ext cx="1050837" cy="516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9523497" y="4277005"/>
            <a:ext cx="4794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F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– max. load, N;</a:t>
            </a: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l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– span, mm;</a:t>
            </a: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b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- width of the sample, mm;</a:t>
            </a: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h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- thickness of the sample, mm;</a:t>
            </a: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F 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- </a:t>
            </a:r>
            <a:r>
              <a:rPr lang="en-GB" sz="1200" dirty="0" smtClean="0">
                <a:latin typeface="Glacial Indifference" panose="020B0604020202020204" charset="0"/>
              </a:rPr>
              <a:t>load difference at elastic deformation, N;</a:t>
            </a:r>
            <a:endParaRPr lang="en-GB" sz="1200" kern="1000" dirty="0" smtClean="0"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  <a:sym typeface="Symbol" panose="05050102010706020507" pitchFamily="18" charset="2"/>
            </a:endParaRPr>
          </a:p>
          <a:p>
            <a:pPr>
              <a:spcAft>
                <a:spcPts val="0"/>
              </a:spcAft>
            </a:pPr>
            <a:r>
              <a:rPr lang="en-GB" sz="1200" i="1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f</a:t>
            </a:r>
            <a:r>
              <a:rPr lang="en-GB" sz="1200" kern="1000" dirty="0" smtClean="0"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  <a:sym typeface="Symbol" panose="05050102010706020507" pitchFamily="18" charset="2"/>
              </a:rPr>
              <a:t> - </a:t>
            </a:r>
            <a:r>
              <a:rPr lang="en-GB" sz="1200" dirty="0" smtClean="0">
                <a:latin typeface="Glacial Indifference" panose="020B0604020202020204" charset="0"/>
              </a:rPr>
              <a:t>displacement difference at elastic deformation, mm;</a:t>
            </a:r>
            <a:endParaRPr lang="en-GB" sz="1200" kern="1000" dirty="0" smtClean="0"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003082"/>
              </p:ext>
            </p:extLst>
          </p:nvPr>
        </p:nvGraphicFramePr>
        <p:xfrm>
          <a:off x="11639493" y="4410178"/>
          <a:ext cx="1135270" cy="484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3" imgW="1130300" imgH="457200" progId="Equation.3">
                  <p:embed/>
                </p:oleObj>
              </mc:Choice>
              <mc:Fallback>
                <p:oleObj name="Equation" r:id="rId13" imgW="1130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9493" y="4410178"/>
                        <a:ext cx="1135270" cy="484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26604"/>
              </p:ext>
            </p:extLst>
          </p:nvPr>
        </p:nvGraphicFramePr>
        <p:xfrm>
          <a:off x="11138084" y="7719060"/>
          <a:ext cx="6997515" cy="14630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13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5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4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41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Wood Species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Bending strength, </a:t>
                      </a:r>
                      <a:endParaRPr lang="lv-LV" sz="1200" kern="1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 smtClean="0">
                          <a:effectLst/>
                        </a:rPr>
                        <a:t>N </a:t>
                      </a:r>
                      <a:r>
                        <a:rPr lang="en-GB" sz="1200" kern="1000" dirty="0">
                          <a:effectLst/>
                        </a:rPr>
                        <a:t>mm</a:t>
                      </a:r>
                      <a:r>
                        <a:rPr lang="en-GB" sz="1200" kern="1000" baseline="30000" dirty="0">
                          <a:effectLst/>
                        </a:rPr>
                        <a:t>-2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Compression strength parallel to grain, N mm</a:t>
                      </a:r>
                      <a:r>
                        <a:rPr lang="en-GB" sz="1200" kern="1000" baseline="30000">
                          <a:effectLst/>
                        </a:rPr>
                        <a:t>-2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Compression strength perpendicular to grain, N mm</a:t>
                      </a:r>
                      <a:r>
                        <a:rPr lang="en-GB" sz="1200" kern="1000" baseline="30000">
                          <a:effectLst/>
                        </a:rPr>
                        <a:t>-2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Tension strength parallel to grain, N mm</a:t>
                      </a:r>
                      <a:r>
                        <a:rPr lang="en-GB" sz="1200" kern="1000" baseline="30000" dirty="0">
                          <a:effectLst/>
                        </a:rPr>
                        <a:t>-2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Density, </a:t>
                      </a:r>
                      <a:endParaRPr lang="lv-LV" sz="1200" kern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kg m</a:t>
                      </a:r>
                      <a:r>
                        <a:rPr lang="en-GB" sz="1200" kern="1000" baseline="30000">
                          <a:effectLst/>
                        </a:rPr>
                        <a:t>-3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MC 12%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MC </a:t>
                      </a:r>
                      <a:r>
                        <a:rPr lang="en-GB" sz="1200" kern="1000" dirty="0" smtClean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GB" sz="1200" kern="1000" dirty="0" smtClean="0">
                          <a:effectLst/>
                        </a:rPr>
                        <a:t>30%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MC 12%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MC </a:t>
                      </a:r>
                      <a:r>
                        <a:rPr lang="en-GB" sz="1200" kern="1000" dirty="0" smtClean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GB" sz="1200" kern="1000" dirty="0" smtClean="0">
                          <a:effectLst/>
                        </a:rPr>
                        <a:t>30%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MC 12%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MC </a:t>
                      </a:r>
                      <a:r>
                        <a:rPr lang="en-GB" sz="1200" kern="1000" dirty="0" smtClean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GB" sz="1200" kern="1000" dirty="0" smtClean="0">
                          <a:effectLst/>
                        </a:rPr>
                        <a:t>30%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MC 12%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dirty="0">
                          <a:effectLst/>
                        </a:rPr>
                        <a:t>MC </a:t>
                      </a:r>
                      <a:r>
                        <a:rPr lang="en-GB" sz="1200" kern="1000" dirty="0" smtClean="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GB" sz="1200" kern="1000" dirty="0" smtClean="0">
                          <a:effectLst/>
                        </a:rPr>
                        <a:t>30%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 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Pine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91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49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50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21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7,0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5,0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95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78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540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Spruce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87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43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39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19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5,3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3,8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116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77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>
                          <a:effectLst/>
                        </a:rPr>
                        <a:t>470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Oak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103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66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57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31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10,2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7,2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140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>
                          <a:effectLst/>
                        </a:rPr>
                        <a:t>107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0" dirty="0">
                          <a:effectLst/>
                        </a:rPr>
                        <a:t>820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1028648" y="9328063"/>
            <a:ext cx="7102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00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https://extension.okstate.edu/fact-sheets/strength-properties-of-wood-for-practical-applications.html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https://www.buildup.eu/en/practices/cases/lifecycle-tower-one-building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https://inhabitat.com/lifecycle-tower-in-austria-will-be-worlds-tallest-wooden-building/new-25-8/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https://nptel.ac.in/content/storage2/courses/101104010/lecture39/39_6.htm</a:t>
            </a:r>
          </a:p>
          <a:p>
            <a:pPr lvl="0"/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Xu M., Cui Z., Chen Z. and Xiang J. Experimental study on compressive and tensile properties of a bamboo </a:t>
            </a:r>
            <a:r>
              <a:rPr lang="en-GB" sz="800" dirty="0" err="1" smtClean="0">
                <a:solidFill>
                  <a:schemeClr val="bg1"/>
                </a:solidFill>
                <a:latin typeface="Glacial Indifference" panose="020B0604020202020204" charset="0"/>
              </a:rPr>
              <a:t>scrimber</a:t>
            </a:r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 at elevated temperatures. Construction and Building Materials, Volume 151, 2017</a:t>
            </a:r>
          </a:p>
          <a:p>
            <a:pPr lvl="0"/>
            <a:r>
              <a:rPr lang="en-GB" sz="800" dirty="0" smtClean="0">
                <a:solidFill>
                  <a:schemeClr val="bg1"/>
                </a:solidFill>
                <a:latin typeface="Glacial Indifference" panose="020B0604020202020204" charset="0"/>
              </a:rPr>
              <a:t>Gupta and Sinha. Effect of grain angle on shear strength of Douglas-fir wood. 2012.</a:t>
            </a:r>
          </a:p>
          <a:p>
            <a:endParaRPr lang="en-GB" sz="800" kern="1000" dirty="0" smtClean="0">
              <a:solidFill>
                <a:schemeClr val="bg1"/>
              </a:solidFill>
              <a:latin typeface="Glacial Indifference" panose="020B060402020202020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en-GB" sz="800" kern="1000" dirty="0" smtClean="0">
                <a:solidFill>
                  <a:schemeClr val="bg1"/>
                </a:solidFill>
                <a:latin typeface="Glacial Indifference" panose="020B060402020202020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GB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3014920" y="7364968"/>
            <a:ext cx="329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PROPERTIES OVERVIEW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348312" y="6280894"/>
            <a:ext cx="448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VISCOELASTICITY 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(</a:t>
            </a:r>
            <a:r>
              <a:rPr lang="lv-LV" sz="1200" spc="100" dirty="0" smtClean="0">
                <a:solidFill>
                  <a:srgbClr val="456A2C"/>
                </a:solidFill>
                <a:latin typeface="League Spartan"/>
              </a:rPr>
              <a:t>click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 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on the picture)</a:t>
            </a:r>
            <a:endParaRPr lang="en-GB" sz="1200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48" name="Picture 47">
            <a:hlinkClick r:id="rId15"/>
          </p:cNvPr>
          <p:cNvPicPr>
            <a:picLocks noChangeAspect="1"/>
          </p:cNvPicPr>
          <p:nvPr/>
        </p:nvPicPr>
        <p:blipFill rotWithShape="1">
          <a:blip r:embed="rId16"/>
          <a:srcRect l="12500" t="11481" r="15833" b="11481"/>
          <a:stretch/>
        </p:blipFill>
        <p:spPr>
          <a:xfrm>
            <a:off x="11414985" y="6628007"/>
            <a:ext cx="1190769" cy="720000"/>
          </a:xfrm>
          <a:prstGeom prst="rect">
            <a:avLst/>
          </a:prstGeom>
        </p:spPr>
      </p:pic>
      <p:pic>
        <p:nvPicPr>
          <p:cNvPr id="49" name="Picture 48">
            <a:hlinkClick r:id="rId17"/>
          </p:cNvPr>
          <p:cNvPicPr>
            <a:picLocks noChangeAspect="1"/>
          </p:cNvPicPr>
          <p:nvPr/>
        </p:nvPicPr>
        <p:blipFill rotWithShape="1">
          <a:blip r:embed="rId18"/>
          <a:srcRect l="13333" t="20371" r="15833" b="11482"/>
          <a:stretch/>
        </p:blipFill>
        <p:spPr>
          <a:xfrm>
            <a:off x="13115019" y="6633676"/>
            <a:ext cx="13304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147719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295400" y="957263"/>
            <a:ext cx="7696200" cy="3062868"/>
            <a:chOff x="0" y="-95249"/>
            <a:chExt cx="9216551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chemeClr val="bg1"/>
                  </a:solidFill>
                  <a:latin typeface="League Spartan"/>
                </a:rPr>
                <a:t>TECHNOLOGICAL PROPERTIES</a:t>
              </a:r>
              <a:endParaRPr lang="en-GB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GB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7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pic>
        <p:nvPicPr>
          <p:cNvPr id="11" name="Picture 10" descr="C:\Users\Uldis\Pictures\7778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884" y="342900"/>
            <a:ext cx="4939547" cy="37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Uldis\Pictures\78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091" y="800100"/>
            <a:ext cx="264886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raphic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3025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Graphic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87106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Graphic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1187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Graphic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93"/>
          <a:stretch/>
        </p:blipFill>
        <p:spPr bwMode="auto">
          <a:xfrm>
            <a:off x="16259400" y="407670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89820"/>
              </p:ext>
            </p:extLst>
          </p:nvPr>
        </p:nvGraphicFramePr>
        <p:xfrm>
          <a:off x="9492847" y="5829300"/>
          <a:ext cx="8795153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20" dirty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saw-frame sawing</a:t>
                      </a:r>
                      <a:endParaRPr lang="lv-LV" sz="1200" dirty="0">
                        <a:solidFill>
                          <a:schemeClr val="tx1"/>
                        </a:solidFill>
                        <a:effectLst/>
                        <a:latin typeface="Glacial Indifference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       </a:t>
                      </a:r>
                      <a:r>
                        <a:rPr lang="en-GB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bend-saw </a:t>
                      </a:r>
                      <a:r>
                        <a:rPr lang="en-GB" sz="1200" spc="-20" dirty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sawing</a:t>
                      </a:r>
                      <a:endParaRPr lang="lv-LV" sz="1200" dirty="0">
                        <a:solidFill>
                          <a:schemeClr val="tx1"/>
                        </a:solidFill>
                        <a:effectLst/>
                        <a:latin typeface="Glacial Indifference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          </a:t>
                      </a:r>
                      <a:r>
                        <a:rPr lang="en-GB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ripsaw </a:t>
                      </a:r>
                      <a:r>
                        <a:rPr lang="en-GB" sz="1200" spc="-20" dirty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sawing</a:t>
                      </a:r>
                      <a:endParaRPr lang="lv-LV" sz="1200" dirty="0">
                        <a:solidFill>
                          <a:schemeClr val="tx1"/>
                        </a:solidFill>
                        <a:effectLst/>
                        <a:latin typeface="Glacial Indifference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      </a:t>
                      </a:r>
                      <a:r>
                        <a:rPr lang="en-GB" sz="1200" spc="-20" dirty="0" smtClean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milling </a:t>
                      </a:r>
                      <a:r>
                        <a:rPr lang="en-GB" sz="1200" spc="-20" dirty="0">
                          <a:solidFill>
                            <a:schemeClr val="tx1"/>
                          </a:solidFill>
                          <a:effectLst/>
                          <a:latin typeface="Glacial Indifference" panose="020B0604020202020204" charset="0"/>
                        </a:rPr>
                        <a:t>machine used</a:t>
                      </a:r>
                      <a:endParaRPr lang="lv-LV" sz="1200" dirty="0">
                        <a:solidFill>
                          <a:schemeClr val="tx1"/>
                        </a:solidFill>
                        <a:effectLst/>
                        <a:latin typeface="Glacial Indifference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9698427" y="190500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SAWN MATERIALS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37754" y="3619500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SAWING TYPES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64632" y="6057900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WOOD DRYING</a:t>
            </a:r>
            <a:endParaRPr lang="en-GB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t="8536" r="800" b="-356"/>
          <a:stretch/>
        </p:blipFill>
        <p:spPr>
          <a:xfrm>
            <a:off x="12852400" y="6210300"/>
            <a:ext cx="5359400" cy="345949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27735" y="9404548"/>
            <a:ext cx="40691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https://www.woodcraft.com/blog_entries/how-to-air-dry-lumber-turn-freshly-cut-stock-into-a-cash-crop-of-woodworking-woods#</a:t>
            </a:r>
          </a:p>
          <a:p>
            <a:r>
              <a:rPr lang="en-GB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https://www.incomac.com/en/prodotti/pal-wood-dryer/</a:t>
            </a:r>
            <a:endParaRPr lang="en-GB" sz="1000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67" y="6362700"/>
            <a:ext cx="3686494" cy="23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-335920"/>
            <a:ext cx="8385423" cy="10958840"/>
          </a:xfrm>
          <a:prstGeom prst="rect">
            <a:avLst/>
          </a:prstGeom>
          <a:solidFill>
            <a:srgbClr val="456A2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</p:spPr>
      </p:sp>
      <p:grpSp>
        <p:nvGrpSpPr>
          <p:cNvPr id="7" name="Group 7"/>
          <p:cNvGrpSpPr/>
          <p:nvPr/>
        </p:nvGrpSpPr>
        <p:grpSpPr>
          <a:xfrm>
            <a:off x="1765205" y="957263"/>
            <a:ext cx="6912414" cy="3062868"/>
            <a:chOff x="0" y="-95249"/>
            <a:chExt cx="9216551" cy="4083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49"/>
              <a:ext cx="9216551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US" sz="6200" spc="310" dirty="0" smtClean="0">
                  <a:solidFill>
                    <a:schemeClr val="bg1"/>
                  </a:solidFill>
                  <a:latin typeface="League Spartan"/>
                </a:rPr>
                <a:t>OPERATIONAL PROPERTIES</a:t>
              </a:r>
              <a:endParaRPr lang="en-US" sz="6200" spc="310" dirty="0">
                <a:solidFill>
                  <a:schemeClr val="bg1"/>
                </a:solidFill>
                <a:latin typeface="League Spartan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7839"/>
              <a:ext cx="921577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0"/>
                </a:lnSpc>
              </a:pPr>
              <a:endParaRPr lang="en-US" sz="3700" spc="185" dirty="0">
                <a:solidFill>
                  <a:schemeClr val="bg1"/>
                </a:solidFill>
                <a:latin typeface="League Spartan"/>
              </a:endParaRPr>
            </a:p>
          </p:txBody>
        </p:sp>
      </p:grp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EFA6B45-4A81-43D2-9CF3-2C413345447A}"/>
              </a:ext>
            </a:extLst>
          </p:cNvPr>
          <p:cNvSpPr txBox="1">
            <a:spLocks/>
          </p:cNvSpPr>
          <p:nvPr/>
        </p:nvSpPr>
        <p:spPr>
          <a:xfrm>
            <a:off x="15240" y="97759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2400" spc="120" smtClean="0">
                <a:solidFill>
                  <a:srgbClr val="D9D9D9"/>
                </a:solidFill>
                <a:latin typeface="Glacial Indifference"/>
              </a:rPr>
              <a:pPr algn="l"/>
              <a:t>8</a:t>
            </a:fld>
            <a:endParaRPr lang="en-US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506200" y="985898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US" sz="1600" dirty="0" smtClean="0"/>
              <a:t>Wood properties, its limitations and wood construction physics</a:t>
            </a:r>
            <a:endParaRPr lang="en-US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US" sz="1600" spc="80" dirty="0">
              <a:solidFill>
                <a:srgbClr val="52584D"/>
              </a:solidFill>
              <a:latin typeface="Glacial Indifference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788792"/>
              </p:ext>
            </p:extLst>
          </p:nvPr>
        </p:nvGraphicFramePr>
        <p:xfrm>
          <a:off x="9546510" y="4974620"/>
          <a:ext cx="4943476" cy="9144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9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89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 dirty="0">
                          <a:effectLst/>
                          <a:latin typeface="Glacial Indifference" panose="020B0604020202020204" charset="0"/>
                        </a:rPr>
                        <a:t>Wood Species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Hardness, N mm</a:t>
                      </a:r>
                      <a:r>
                        <a:rPr lang="en-GB" sz="1200" kern="1000" spc="-20" baseline="30000">
                          <a:effectLst/>
                          <a:latin typeface="Glacial Indifference" panose="020B0604020202020204" charset="0"/>
                        </a:rPr>
                        <a:t>-2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Density, kg m</a:t>
                      </a:r>
                      <a:r>
                        <a:rPr lang="en-GB" sz="1200" kern="1000" spc="-20" baseline="30000">
                          <a:effectLst/>
                          <a:latin typeface="Glacial Indifference" panose="020B0604020202020204" charset="0"/>
                        </a:rPr>
                        <a:t>-3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9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MC 12%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Pine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 dirty="0">
                          <a:effectLst/>
                          <a:latin typeface="Glacial Indifference" panose="020B0604020202020204" charset="0"/>
                        </a:rPr>
                        <a:t>29/14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540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Spruce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 dirty="0">
                          <a:effectLst/>
                          <a:latin typeface="Glacial Indifference" panose="020B0604020202020204" charset="0"/>
                        </a:rPr>
                        <a:t>26/12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470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 dirty="0">
                          <a:effectLst/>
                          <a:latin typeface="Glacial Indifference" panose="020B0604020202020204" charset="0"/>
                        </a:rPr>
                        <a:t>Oak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>
                          <a:effectLst/>
                          <a:latin typeface="Glacial Indifference" panose="020B0604020202020204" charset="0"/>
                        </a:rPr>
                        <a:t>68/40</a:t>
                      </a:r>
                      <a:endParaRPr lang="lv-LV" sz="1200" kern="100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0" spc="-20" dirty="0">
                          <a:effectLst/>
                          <a:latin typeface="Glacial Indifference" panose="020B0604020202020204" charset="0"/>
                        </a:rPr>
                        <a:t>820</a:t>
                      </a:r>
                      <a:endParaRPr lang="lv-LV" sz="1200" kern="1000" dirty="0">
                        <a:effectLst/>
                        <a:latin typeface="Glacial Indifference" panose="020B060402020202020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 descr="C:\Users\Uldis\Pictures\6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00" y="1867243"/>
            <a:ext cx="3260284" cy="281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953447"/>
            <a:ext cx="2970379" cy="19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9525000" y="301566"/>
            <a:ext cx="47580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ABRASION RESISTANCE OF WOOD </a:t>
            </a:r>
          </a:p>
          <a:p>
            <a:r>
              <a:rPr lang="en-US" sz="1200" spc="100" dirty="0" smtClean="0">
                <a:solidFill>
                  <a:srgbClr val="456A2C"/>
                </a:solidFill>
                <a:latin typeface="League Spartan"/>
              </a:rPr>
              <a:t>(click on picture</a:t>
            </a:r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)</a:t>
            </a:r>
          </a:p>
          <a:p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7750" y="9414073"/>
            <a:ext cx="59105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https://catas.com/en-GB/news/the-abrasion-resistance-test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https://www.iml-service.com/sound-velocity-measurement/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https://www.swedishwood.com/wood-facts/about-wood/from-log-to-plank/properties-of-softwood/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lacial Indifference" panose="020B0604020202020204" charset="0"/>
              </a:rPr>
              <a:t>https://na.pergo.com/</a:t>
            </a:r>
          </a:p>
          <a:p>
            <a:endParaRPr lang="en-US" sz="1000" dirty="0">
              <a:solidFill>
                <a:schemeClr val="bg1"/>
              </a:solidFill>
              <a:latin typeface="Glacial Indifference" panose="020B06040202020202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63600" y="1573768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THERMAL CHARACTERISTICS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91820" y="4501634"/>
            <a:ext cx="300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HARDNESS OF WOOD</a:t>
            </a:r>
            <a:endParaRPr lang="en-US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02079" y="7200900"/>
            <a:ext cx="25907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SOUND VELOCITY </a:t>
            </a:r>
          </a:p>
          <a:p>
            <a:r>
              <a:rPr lang="en-US" sz="1200" spc="100" dirty="0" smtClean="0">
                <a:solidFill>
                  <a:srgbClr val="456A2C"/>
                </a:solidFill>
                <a:latin typeface="League Spartan"/>
              </a:rPr>
              <a:t>(click on picture)</a:t>
            </a:r>
            <a:endParaRPr lang="en-US" sz="1200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22" name="Picture 21" descr="https://www.iml.de/wp-content/uploads/2017/01/Schallgeschwindigkeitsmessung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10" y="7754898"/>
            <a:ext cx="2899778" cy="130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16078200" y="6743700"/>
            <a:ext cx="219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For example PERGO®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13303914" y="6283316"/>
            <a:ext cx="48702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0" dirty="0" smtClean="0">
                <a:solidFill>
                  <a:srgbClr val="456A2C"/>
                </a:solidFill>
                <a:latin typeface="League Spartan"/>
              </a:rPr>
              <a:t>SOME WOODEN PRODUCT TESTING</a:t>
            </a:r>
          </a:p>
          <a:p>
            <a:pPr algn="r"/>
            <a:r>
              <a:rPr lang="en-US" sz="1200" spc="100" dirty="0" smtClean="0">
                <a:solidFill>
                  <a:srgbClr val="456A2C"/>
                </a:solidFill>
                <a:latin typeface="League Spartan"/>
              </a:rPr>
              <a:t>(click on picture)</a:t>
            </a:r>
            <a:endParaRPr lang="en-US" sz="1200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25" name="Picture 2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543" y="7133214"/>
            <a:ext cx="2465857" cy="197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8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28700" y="-313967"/>
            <a:ext cx="8385423" cy="4008151"/>
            <a:chOff x="0" y="0"/>
            <a:chExt cx="11180564" cy="5344201"/>
          </a:xfrm>
          <a:solidFill>
            <a:srgbClr val="52584D"/>
          </a:solidFill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1180564" cy="5344201"/>
            </a:xfrm>
            <a:prstGeom prst="rect">
              <a:avLst/>
            </a:pr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982007" y="1694973"/>
              <a:ext cx="9216551" cy="143629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GB" sz="6200" spc="310" dirty="0" smtClean="0">
                  <a:solidFill>
                    <a:srgbClr val="FEFFF8"/>
                  </a:solidFill>
                  <a:latin typeface="League Spartan"/>
                </a:rPr>
                <a:t>Limitations:</a:t>
              </a:r>
              <a:endParaRPr lang="en-GB" sz="6200" spc="310" dirty="0">
                <a:solidFill>
                  <a:srgbClr val="FEFFF8"/>
                </a:solidFill>
                <a:latin typeface="League Spartan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28700" y="9252585"/>
            <a:ext cx="16230600" cy="38100"/>
          </a:xfrm>
          <a:prstGeom prst="rect">
            <a:avLst/>
          </a:prstGeom>
          <a:solidFill>
            <a:srgbClr val="52584D"/>
          </a:solidFill>
          <a:ln>
            <a:solidFill>
              <a:srgbClr val="52584D"/>
            </a:solidFill>
          </a:ln>
        </p:spPr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96A11BDA-2832-45CF-BDF1-2AF286A16224}"/>
              </a:ext>
            </a:extLst>
          </p:cNvPr>
          <p:cNvGrpSpPr/>
          <p:nvPr/>
        </p:nvGrpSpPr>
        <p:grpSpPr>
          <a:xfrm>
            <a:off x="1371599" y="4901009"/>
            <a:ext cx="7117852" cy="2395110"/>
            <a:chOff x="-1" y="859658"/>
            <a:chExt cx="9490470" cy="2382637"/>
          </a:xfrm>
        </p:grpSpPr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8251BD57-DF4A-4786-9DA0-D4F84A416FEC}"/>
                </a:ext>
              </a:extLst>
            </p:cNvPr>
            <p:cNvSpPr txBox="1"/>
            <p:nvPr/>
          </p:nvSpPr>
          <p:spPr>
            <a:xfrm>
              <a:off x="0" y="859658"/>
              <a:ext cx="9490469" cy="867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Not always, sometimes national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laws</a:t>
              </a:r>
              <a:r>
                <a:rPr lang="lv-LV" sz="2400" spc="120" dirty="0" smtClean="0">
                  <a:solidFill>
                    <a:srgbClr val="456A2C"/>
                  </a:solidFill>
                  <a:latin typeface="Glacial Indifference"/>
                </a:rPr>
                <a:t> do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not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allow </a:t>
              </a: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to build up multi story houses.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46B5FDEF-22AE-4FA8-96B5-96DFEAA6B405}"/>
                </a:ext>
              </a:extLst>
            </p:cNvPr>
            <p:cNvSpPr txBox="1"/>
            <p:nvPr/>
          </p:nvSpPr>
          <p:spPr>
            <a:xfrm>
              <a:off x="-1" y="2374802"/>
              <a:ext cx="9490469" cy="867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GB" sz="2400" spc="120" dirty="0" smtClean="0">
                  <a:solidFill>
                    <a:srgbClr val="456A2C"/>
                  </a:solidFill>
                  <a:latin typeface="Glacial Indifference"/>
                </a:rPr>
                <a:t>Sometimes citizens have some </a:t>
              </a:r>
              <a:r>
                <a:rPr lang="en-GB" sz="2400" dirty="0" smtClean="0">
                  <a:solidFill>
                    <a:srgbClr val="456A2C"/>
                  </a:solidFill>
                </a:rPr>
                <a:t>prejudices – wooden houses </a:t>
              </a:r>
              <a:r>
                <a:rPr lang="en-GB" sz="2400" dirty="0" smtClean="0">
                  <a:solidFill>
                    <a:srgbClr val="456A2C"/>
                  </a:solidFill>
                </a:rPr>
                <a:t>burn, </a:t>
              </a:r>
              <a:r>
                <a:rPr lang="en-GB" sz="2400" dirty="0" smtClean="0">
                  <a:solidFill>
                    <a:srgbClr val="456A2C"/>
                  </a:solidFill>
                </a:rPr>
                <a:t>are not sustainable etc.</a:t>
              </a:r>
              <a:endParaRPr lang="en-GB" sz="2400" spc="120" dirty="0">
                <a:solidFill>
                  <a:srgbClr val="456A2C"/>
                </a:solidFill>
                <a:latin typeface="Glacial Indifference"/>
              </a:endParaRPr>
            </a:p>
          </p:txBody>
        </p:sp>
      </p:grpSp>
      <p:sp>
        <p:nvSpPr>
          <p:cNvPr id="23" name="Θέση αριθμού διαφάνειας 12">
            <a:extLst>
              <a:ext uri="{FF2B5EF4-FFF2-40B4-BE49-F238E27FC236}">
                <a16:creationId xmlns:a16="http://schemas.microsoft.com/office/drawing/2014/main" id="{57F4E76C-F604-452D-850E-4C073A18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" y="9775984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GB" sz="2400" spc="120" smtClean="0">
                <a:solidFill>
                  <a:srgbClr val="D9D9D9"/>
                </a:solidFill>
                <a:latin typeface="Glacial Indifference"/>
              </a:rPr>
              <a:pPr algn="l"/>
              <a:t>9</a:t>
            </a:fld>
            <a:endParaRPr lang="en-GB" sz="2400" spc="120" dirty="0">
              <a:solidFill>
                <a:srgbClr val="D9D9D9"/>
              </a:solidFill>
              <a:latin typeface="Glacial Indifference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11506200" y="9866600"/>
            <a:ext cx="6629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GB" sz="1600" spc="80" dirty="0" smtClean="0">
                <a:solidFill>
                  <a:srgbClr val="52584D"/>
                </a:solidFill>
                <a:latin typeface="Glacial Indifference"/>
              </a:rPr>
              <a:t>LESSON 1: </a:t>
            </a:r>
            <a:r>
              <a:rPr lang="en-GB" sz="1600" dirty="0" smtClean="0"/>
              <a:t>Wood properties, its limitations and wood construction physics</a:t>
            </a:r>
            <a:endParaRPr lang="en-GB" sz="1600" spc="135" dirty="0" smtClean="0">
              <a:latin typeface="Glacial Indifference"/>
            </a:endParaRPr>
          </a:p>
          <a:p>
            <a:pPr algn="r">
              <a:lnSpc>
                <a:spcPts val="2240"/>
              </a:lnSpc>
            </a:pPr>
            <a:endParaRPr lang="en-GB" sz="1600" spc="80" dirty="0">
              <a:solidFill>
                <a:srgbClr val="52584D"/>
              </a:solidFill>
              <a:latin typeface="Glacial Indifference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46B5FDEF-22AE-4FA8-96B5-96DFEAA6B405}"/>
              </a:ext>
            </a:extLst>
          </p:cNvPr>
          <p:cNvSpPr txBox="1"/>
          <p:nvPr/>
        </p:nvSpPr>
        <p:spPr>
          <a:xfrm>
            <a:off x="1348408" y="7886700"/>
            <a:ext cx="7117851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In fact</a:t>
            </a: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, </a:t>
            </a: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usually we </a:t>
            </a: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do</a:t>
            </a:r>
            <a:r>
              <a:rPr lang="lv-LV" sz="2400" spc="120" dirty="0" smtClean="0">
                <a:solidFill>
                  <a:srgbClr val="456A2C"/>
                </a:solidFill>
                <a:latin typeface="Glacial Indifference"/>
              </a:rPr>
              <a:t> not </a:t>
            </a: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have </a:t>
            </a:r>
            <a:r>
              <a:rPr lang="en-GB" sz="2400" spc="120" dirty="0" smtClean="0">
                <a:solidFill>
                  <a:srgbClr val="456A2C"/>
                </a:solidFill>
                <a:latin typeface="Glacial Indifference"/>
              </a:rPr>
              <a:t>enough knowledge to build up such wooden houses.</a:t>
            </a:r>
            <a:endParaRPr lang="en-GB" sz="2400" spc="120" dirty="0">
              <a:solidFill>
                <a:srgbClr val="456A2C"/>
              </a:solidFill>
              <a:latin typeface="Glacial Indifferenc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98427" y="190500"/>
            <a:ext cx="622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100" dirty="0" smtClean="0">
                <a:solidFill>
                  <a:srgbClr val="456A2C"/>
                </a:solidFill>
                <a:latin typeface="League Spartan"/>
              </a:rPr>
              <a:t>JUST SOME SMART EXAMPLES 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(</a:t>
            </a:r>
            <a:r>
              <a:rPr lang="lv-LV" sz="1200" spc="100" dirty="0" smtClean="0">
                <a:solidFill>
                  <a:srgbClr val="456A2C"/>
                </a:solidFill>
                <a:latin typeface="League Spartan"/>
              </a:rPr>
              <a:t>click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 on</a:t>
            </a:r>
            <a:r>
              <a:rPr lang="lv-LV" sz="1200" spc="100" dirty="0" smtClean="0">
                <a:solidFill>
                  <a:srgbClr val="456A2C"/>
                </a:solidFill>
                <a:latin typeface="League Spartan"/>
              </a:rPr>
              <a:t> the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 </a:t>
            </a:r>
            <a:r>
              <a:rPr lang="en-GB" sz="1200" spc="100" dirty="0" smtClean="0">
                <a:solidFill>
                  <a:srgbClr val="456A2C"/>
                </a:solidFill>
                <a:latin typeface="League Spartan"/>
              </a:rPr>
              <a:t>pictures) </a:t>
            </a:r>
            <a:endParaRPr lang="en-GB" sz="1200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68610" y="5076989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100" dirty="0" smtClean="0">
                <a:solidFill>
                  <a:srgbClr val="456A2C"/>
                </a:solidFill>
                <a:latin typeface="League Spartan"/>
              </a:rPr>
              <a:t>From LATVIA</a:t>
            </a:r>
            <a:endParaRPr lang="en-GB" sz="1400" spc="100" dirty="0">
              <a:solidFill>
                <a:srgbClr val="456A2C"/>
              </a:solidFill>
              <a:latin typeface="League Spartan"/>
            </a:endParaRP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166" t="12963" r="1250" b="11481"/>
          <a:stretch/>
        </p:blipFill>
        <p:spPr>
          <a:xfrm>
            <a:off x="9790673" y="5378928"/>
            <a:ext cx="3224118" cy="1620000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9768" t="526" r="1162" b="13178"/>
          <a:stretch/>
        </p:blipFill>
        <p:spPr>
          <a:xfrm>
            <a:off x="13864203" y="5378928"/>
            <a:ext cx="2638823" cy="16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668610" y="478457"/>
            <a:ext cx="17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100" dirty="0" smtClean="0">
                <a:solidFill>
                  <a:srgbClr val="456A2C"/>
                </a:solidFill>
                <a:latin typeface="League Spartan"/>
              </a:rPr>
              <a:t>From AUSTRIA</a:t>
            </a:r>
            <a:endParaRPr lang="en-GB" sz="1400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698427" y="1792655"/>
            <a:ext cx="158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100" dirty="0" smtClean="0">
                <a:solidFill>
                  <a:srgbClr val="456A2C"/>
                </a:solidFill>
                <a:latin typeface="League Spartan"/>
              </a:rPr>
              <a:t>From GREECE</a:t>
            </a:r>
            <a:endParaRPr lang="en-GB" sz="1400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96816" y="7124700"/>
            <a:ext cx="1435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100" dirty="0" smtClean="0">
                <a:solidFill>
                  <a:srgbClr val="456A2C"/>
                </a:solidFill>
                <a:latin typeface="League Spartan"/>
              </a:rPr>
              <a:t>From SPAIN</a:t>
            </a:r>
            <a:endParaRPr lang="en-GB" sz="1400" spc="100" dirty="0">
              <a:solidFill>
                <a:srgbClr val="456A2C"/>
              </a:solidFill>
              <a:latin typeface="League Spart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96816" y="3356525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100" dirty="0" smtClean="0">
                <a:solidFill>
                  <a:srgbClr val="456A2C"/>
                </a:solidFill>
                <a:latin typeface="League Spartan"/>
              </a:rPr>
              <a:t>From FINLAND</a:t>
            </a:r>
            <a:endParaRPr lang="en-GB" sz="1400" spc="100" dirty="0">
              <a:solidFill>
                <a:srgbClr val="456A2C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1461</Words>
  <Application>Microsoft Office PowerPoint</Application>
  <PresentationFormat>Custom</PresentationFormat>
  <Paragraphs>246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Symbol</vt:lpstr>
      <vt:lpstr>Calibri</vt:lpstr>
      <vt:lpstr>Glacial Indifference Bold</vt:lpstr>
      <vt:lpstr>League Spartan</vt:lpstr>
      <vt:lpstr>TimesNewRomanPSMT</vt:lpstr>
      <vt:lpstr>Angsana New</vt:lpstr>
      <vt:lpstr>Glacial Indifference</vt:lpstr>
      <vt:lpstr>Cambria Math</vt:lpstr>
      <vt:lpstr>Times New Roman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Washed Out Fishing Laws Wide Presentation</dc:title>
  <dc:creator>sakis</dc:creator>
  <cp:lastModifiedBy>Lietotajs</cp:lastModifiedBy>
  <cp:revision>69</cp:revision>
  <dcterms:created xsi:type="dcterms:W3CDTF">2006-08-16T00:00:00Z</dcterms:created>
  <dcterms:modified xsi:type="dcterms:W3CDTF">2021-01-11T19:48:38Z</dcterms:modified>
  <dc:identifier>DAD7Xzioke4</dc:identifier>
</cp:coreProperties>
</file>