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2"/>
    <p:sldId id="257" r:id="rId3"/>
    <p:sldId id="258" r:id="rId4"/>
    <p:sldId id="279" r:id="rId5"/>
    <p:sldId id="260" r:id="rId6"/>
    <p:sldId id="273" r:id="rId7"/>
  </p:sldIdLst>
  <p:sldSz cx="18288000" cy="10287000"/>
  <p:notesSz cx="6858000" cy="9144000"/>
  <p:embeddedFontLst>
    <p:embeddedFont>
      <p:font typeface="Calibri" panose="020F0502020204030204" pitchFamily="34" charset="0"/>
      <p:regular r:id="rId9"/>
      <p:bold r:id="rId10"/>
      <p:italic r:id="rId11"/>
      <p:boldItalic r:id="rId12"/>
    </p:embeddedFont>
    <p:embeddedFont>
      <p:font typeface="Glacial Indifference" panose="020B0604020202020204" charset="0"/>
      <p:regular r:id="rId13"/>
    </p:embeddedFont>
    <p:embeddedFont>
      <p:font typeface="Glacial Indifference Bold" panose="020B0604020202020204" charset="0"/>
      <p:regular r:id="rId14"/>
    </p:embeddedFont>
    <p:embeddedFont>
      <p:font typeface="League Spartan" panose="020B0604020202020204"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ionysios Solomos" initials="DS" lastIdx="1" clrIdx="0">
    <p:extLst>
      <p:ext uri="{19B8F6BF-5375-455C-9EA6-DF929625EA0E}">
        <p15:presenceInfo xmlns:p15="http://schemas.microsoft.com/office/powerpoint/2012/main" userId="S::solomos@exelia.gr::5337c452-030b-4de5-a4f5-5c443c39fd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6A2C"/>
    <a:srgbClr val="52584D"/>
    <a:srgbClr val="1E4D65"/>
    <a:srgbClr val="68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540"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nfo" userId="5f4cd121-e085-46fb-a450-d10438a7add8" providerId="ADAL" clId="{74DC46EB-2251-4901-AEBD-12F5C9A751CF}"/>
    <pc:docChg chg="undo redo custSel modSld">
      <pc:chgData name="Info" userId="5f4cd121-e085-46fb-a450-d10438a7add8" providerId="ADAL" clId="{74DC46EB-2251-4901-AEBD-12F5C9A751CF}" dt="2020-12-29T15:56:29.695" v="98" actId="20577"/>
      <pc:docMkLst>
        <pc:docMk/>
      </pc:docMkLst>
      <pc:sldChg chg="modSp mod">
        <pc:chgData name="Info" userId="5f4cd121-e085-46fb-a450-d10438a7add8" providerId="ADAL" clId="{74DC46EB-2251-4901-AEBD-12F5C9A751CF}" dt="2020-12-29T15:45:32.488" v="3" actId="20577"/>
        <pc:sldMkLst>
          <pc:docMk/>
          <pc:sldMk cId="0" sldId="258"/>
        </pc:sldMkLst>
        <pc:spChg chg="mod">
          <ac:chgData name="Info" userId="5f4cd121-e085-46fb-a450-d10438a7add8" providerId="ADAL" clId="{74DC46EB-2251-4901-AEBD-12F5C9A751CF}" dt="2020-12-29T15:45:32.488" v="3" actId="20577"/>
          <ac:spMkLst>
            <pc:docMk/>
            <pc:sldMk cId="0" sldId="258"/>
            <ac:spMk id="2" creationId="{00000000-0000-0000-0000-000000000000}"/>
          </ac:spMkLst>
        </pc:spChg>
      </pc:sldChg>
      <pc:sldChg chg="modSp mod">
        <pc:chgData name="Info" userId="5f4cd121-e085-46fb-a450-d10438a7add8" providerId="ADAL" clId="{74DC46EB-2251-4901-AEBD-12F5C9A751CF}" dt="2020-12-29T15:56:29.695" v="98" actId="20577"/>
        <pc:sldMkLst>
          <pc:docMk/>
          <pc:sldMk cId="0" sldId="263"/>
        </pc:sldMkLst>
        <pc:spChg chg="mod">
          <ac:chgData name="Info" userId="5f4cd121-e085-46fb-a450-d10438a7add8" providerId="ADAL" clId="{74DC46EB-2251-4901-AEBD-12F5C9A751CF}" dt="2020-12-29T15:56:29.695" v="98" actId="20577"/>
          <ac:spMkLst>
            <pc:docMk/>
            <pc:sldMk cId="0" sldId="263"/>
            <ac:spMk id="6" creationId="{00000000-0000-0000-0000-000000000000}"/>
          </ac:spMkLst>
        </pc:spChg>
      </pc:sldChg>
      <pc:sldChg chg="modSp mod">
        <pc:chgData name="Info" userId="5f4cd121-e085-46fb-a450-d10438a7add8" providerId="ADAL" clId="{74DC46EB-2251-4901-AEBD-12F5C9A751CF}" dt="2020-12-29T15:49:27.862" v="44" actId="1076"/>
        <pc:sldMkLst>
          <pc:docMk/>
          <pc:sldMk cId="946794337" sldId="267"/>
        </pc:sldMkLst>
        <pc:spChg chg="mod">
          <ac:chgData name="Info" userId="5f4cd121-e085-46fb-a450-d10438a7add8" providerId="ADAL" clId="{74DC46EB-2251-4901-AEBD-12F5C9A751CF}" dt="2020-12-29T15:48:54.736" v="39" actId="1076"/>
          <ac:spMkLst>
            <pc:docMk/>
            <pc:sldMk cId="946794337" sldId="267"/>
            <ac:spMk id="5" creationId="{00000000-0000-0000-0000-000000000000}"/>
          </ac:spMkLst>
        </pc:spChg>
        <pc:spChg chg="mod">
          <ac:chgData name="Info" userId="5f4cd121-e085-46fb-a450-d10438a7add8" providerId="ADAL" clId="{74DC46EB-2251-4901-AEBD-12F5C9A751CF}" dt="2020-12-29T15:49:27.862" v="44" actId="1076"/>
          <ac:spMkLst>
            <pc:docMk/>
            <pc:sldMk cId="946794337" sldId="267"/>
            <ac:spMk id="6" creationId="{00000000-0000-0000-0000-000000000000}"/>
          </ac:spMkLst>
        </pc:spChg>
      </pc:sldChg>
      <pc:sldChg chg="modSp mod">
        <pc:chgData name="Info" userId="5f4cd121-e085-46fb-a450-d10438a7add8" providerId="ADAL" clId="{74DC46EB-2251-4901-AEBD-12F5C9A751CF}" dt="2020-12-29T15:51:55.813" v="71" actId="20577"/>
        <pc:sldMkLst>
          <pc:docMk/>
          <pc:sldMk cId="2291808418" sldId="273"/>
        </pc:sldMkLst>
        <pc:spChg chg="mod">
          <ac:chgData name="Info" userId="5f4cd121-e085-46fb-a450-d10438a7add8" providerId="ADAL" clId="{74DC46EB-2251-4901-AEBD-12F5C9A751CF}" dt="2020-12-29T15:50:22.238" v="51" actId="14100"/>
          <ac:spMkLst>
            <pc:docMk/>
            <pc:sldMk cId="2291808418" sldId="273"/>
            <ac:spMk id="4" creationId="{865F3EEF-4003-497A-B3B3-9F78BAACE0FA}"/>
          </ac:spMkLst>
        </pc:spChg>
        <pc:spChg chg="mod">
          <ac:chgData name="Info" userId="5f4cd121-e085-46fb-a450-d10438a7add8" providerId="ADAL" clId="{74DC46EB-2251-4901-AEBD-12F5C9A751CF}" dt="2020-12-29T15:51:55.813" v="71" actId="20577"/>
          <ac:spMkLst>
            <pc:docMk/>
            <pc:sldMk cId="2291808418" sldId="273"/>
            <ac:spMk id="9" creationId="{757E5714-447D-4963-A298-E9D6732C5B75}"/>
          </ac:spMkLst>
        </pc:spChg>
      </pc:sldChg>
      <pc:sldChg chg="modSp mod">
        <pc:chgData name="Info" userId="5f4cd121-e085-46fb-a450-d10438a7add8" providerId="ADAL" clId="{74DC46EB-2251-4901-AEBD-12F5C9A751CF}" dt="2020-12-29T15:46:35.211" v="11" actId="20577"/>
        <pc:sldMkLst>
          <pc:docMk/>
          <pc:sldMk cId="994681763" sldId="279"/>
        </pc:sldMkLst>
        <pc:spChg chg="mod">
          <ac:chgData name="Info" userId="5f4cd121-e085-46fb-a450-d10438a7add8" providerId="ADAL" clId="{74DC46EB-2251-4901-AEBD-12F5C9A751CF}" dt="2020-12-29T15:46:35.211" v="11" actId="20577"/>
          <ac:spMkLst>
            <pc:docMk/>
            <pc:sldMk cId="994681763" sldId="279"/>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C02-181C-4246-9F45-727B00AE36C0}" type="datetimeFigureOut">
              <a:rPr lang="en-US" smtClean="0"/>
              <a:t>2/15/2021</a:t>
            </a:fld>
            <a:endParaRPr lang="en-US"/>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049B05-4D01-431C-B399-F8068D598276}" type="slidenum">
              <a:rPr lang="en-US" smtClean="0"/>
              <a:t>‹#›</a:t>
            </a:fld>
            <a:endParaRPr lang="en-US"/>
          </a:p>
        </p:txBody>
      </p:sp>
    </p:spTree>
    <p:extLst>
      <p:ext uri="{BB962C8B-B14F-4D97-AF65-F5344CB8AC3E}">
        <p14:creationId xmlns:p14="http://schemas.microsoft.com/office/powerpoint/2010/main" val="3603574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3</a:t>
            </a:fld>
            <a:endParaRPr lang="en-US"/>
          </a:p>
        </p:txBody>
      </p:sp>
    </p:spTree>
    <p:extLst>
      <p:ext uri="{BB962C8B-B14F-4D97-AF65-F5344CB8AC3E}">
        <p14:creationId xmlns:p14="http://schemas.microsoft.com/office/powerpoint/2010/main" val="270951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8E049B05-4D01-431C-B399-F8068D598276}" type="slidenum">
              <a:rPr lang="en-US" smtClean="0"/>
              <a:t>4</a:t>
            </a:fld>
            <a:endParaRPr lang="en-US"/>
          </a:p>
        </p:txBody>
      </p:sp>
    </p:spTree>
    <p:extLst>
      <p:ext uri="{BB962C8B-B14F-4D97-AF65-F5344CB8AC3E}">
        <p14:creationId xmlns:p14="http://schemas.microsoft.com/office/powerpoint/2010/main" val="202469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00DEAB2-0C41-4B4D-A519-DDE51BE49A44}"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BDE1CA-8CB9-4D53-A394-8F89E5933EF0}"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2F368B-37A0-4045-A003-F995AE9B4DF8}"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68F653-8D4B-4074-BA55-316FAC1CF7E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0D123A-A015-4989-AE0A-0A288775B34B}" type="datetime1">
              <a:rPr lang="en-US" smtClean="0"/>
              <a:t>2/15/2021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FFF4D5-2841-4DA0-9536-A60958379296}"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0FE9E-174F-4711-9F9B-F09FCD92DFEC}" type="datetime1">
              <a:rPr lang="en-US" smtClean="0"/>
              <a:t>2/15/2021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A085A74-64FA-4DB3-A00C-023BEC69FE18}" type="datetime1">
              <a:rPr lang="en-US" smtClean="0"/>
              <a:t>2/15/2021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9E067-CAD5-4721-9769-9D3EE85F3135}" type="datetime1">
              <a:rPr lang="en-US" smtClean="0"/>
              <a:t>2/15/2021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TextBox 9">
            <a:extLst>
              <a:ext uri="{FF2B5EF4-FFF2-40B4-BE49-F238E27FC236}">
                <a16:creationId xmlns:a16="http://schemas.microsoft.com/office/drawing/2014/main" id="{14AF3C01-96C4-4D24-9F42-8A78AA579D39}"/>
              </a:ext>
            </a:extLst>
          </p:cNvPr>
          <p:cNvSpPr txBox="1"/>
          <p:nvPr userDrawn="1"/>
        </p:nvSpPr>
        <p:spPr>
          <a:xfrm>
            <a:off x="10363200" y="9783604"/>
            <a:ext cx="7607740" cy="262892"/>
          </a:xfrm>
          <a:prstGeom prst="rect">
            <a:avLst/>
          </a:prstGeom>
        </p:spPr>
        <p:txBody>
          <a:bodyPr lIns="0" tIns="0" rIns="0" bIns="0" rtlCol="0" anchor="t">
            <a:spAutoFit/>
          </a:bodyPr>
          <a:lstStyle/>
          <a:p>
            <a:pPr algn="r">
              <a:lnSpc>
                <a:spcPts val="2240"/>
              </a:lnSpc>
            </a:pPr>
            <a:r>
              <a:rPr lang="en-US" sz="1600" spc="80" dirty="0">
                <a:solidFill>
                  <a:srgbClr val="52584D"/>
                </a:solidFill>
                <a:latin typeface="Glacial Indifference"/>
              </a:rPr>
              <a:t>GUIDELINES ON WORK WITH GLT AND CLT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F012D5-32BE-4D9C-BC05-37EDD6FE6A24}"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4A79CE-B6F2-42D1-8137-F31C8458EB57}" type="datetime1">
              <a:rPr lang="en-US" smtClean="0"/>
              <a:t>2/15/2021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7CDA32-2106-4F9B-A860-0480101ED23F}" type="datetime1">
              <a:rPr lang="en-US" smtClean="0"/>
              <a:t>2/15/2021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14" name="Kuva 13" descr="Kuva, joka sisältää kohteen rakennus, istuminen, koroke, mies&#10;&#10;Kuvaus luotu automaattisesti">
            <a:extLst>
              <a:ext uri="{FF2B5EF4-FFF2-40B4-BE49-F238E27FC236}">
                <a16:creationId xmlns:a16="http://schemas.microsoft.com/office/drawing/2014/main" id="{07D41CF5-5C22-4D8C-A6DD-E384F6967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5265" y="-132414"/>
            <a:ext cx="15944841" cy="10609913"/>
          </a:xfrm>
          <a:prstGeom prst="rect">
            <a:avLst/>
          </a:prstGeom>
        </p:spPr>
      </p:pic>
      <p:grpSp>
        <p:nvGrpSpPr>
          <p:cNvPr id="3" name="Group 3"/>
          <p:cNvGrpSpPr/>
          <p:nvPr/>
        </p:nvGrpSpPr>
        <p:grpSpPr>
          <a:xfrm>
            <a:off x="0" y="2806797"/>
            <a:ext cx="14956263" cy="4673405"/>
            <a:chOff x="0" y="0"/>
            <a:chExt cx="19941685" cy="6231207"/>
          </a:xfrm>
          <a:solidFill>
            <a:srgbClr val="456A2C"/>
          </a:solidFill>
        </p:grpSpPr>
        <p:sp>
          <p:nvSpPr>
            <p:cNvPr id="4" name="AutoShape 4"/>
            <p:cNvSpPr/>
            <p:nvPr/>
          </p:nvSpPr>
          <p:spPr>
            <a:xfrm>
              <a:off x="0" y="0"/>
              <a:ext cx="19941685" cy="6231207"/>
            </a:xfrm>
            <a:prstGeom prst="rect">
              <a:avLst/>
            </a:prstGeom>
            <a:grpFill/>
          </p:spPr>
        </p:sp>
        <p:sp>
          <p:nvSpPr>
            <p:cNvPr id="5" name="TextBox 5"/>
            <p:cNvSpPr txBox="1"/>
            <p:nvPr/>
          </p:nvSpPr>
          <p:spPr>
            <a:xfrm>
              <a:off x="1913347" y="2404404"/>
              <a:ext cx="17714932" cy="3510363"/>
            </a:xfrm>
            <a:prstGeom prst="rect">
              <a:avLst/>
            </a:prstGeom>
            <a:grpFill/>
          </p:spPr>
          <p:txBody>
            <a:bodyPr wrap="square" lIns="0" tIns="0" rIns="0" bIns="0" rtlCol="0" anchor="t">
              <a:spAutoFit/>
            </a:bodyPr>
            <a:lstStyle/>
            <a:p>
              <a:pPr algn="l">
                <a:lnSpc>
                  <a:spcPts val="10580"/>
                </a:lnSpc>
              </a:pPr>
              <a:r>
                <a:rPr lang="en-US" sz="6600" spc="92" dirty="0">
                  <a:solidFill>
                    <a:srgbClr val="FEFFF8"/>
                  </a:solidFill>
                  <a:latin typeface="League Spartan"/>
                </a:rPr>
                <a:t>GUIDELINES ON WORK WITH GLT AND CLT</a:t>
              </a:r>
            </a:p>
          </p:txBody>
        </p:sp>
        <p:sp>
          <p:nvSpPr>
            <p:cNvPr id="7" name="AutoShape 7"/>
            <p:cNvSpPr/>
            <p:nvPr/>
          </p:nvSpPr>
          <p:spPr>
            <a:xfrm>
              <a:off x="1913347" y="694377"/>
              <a:ext cx="11633201" cy="1167753"/>
            </a:xfrm>
            <a:prstGeom prst="rect">
              <a:avLst/>
            </a:prstGeom>
            <a:grpFill/>
          </p:spPr>
        </p:sp>
        <p:sp>
          <p:nvSpPr>
            <p:cNvPr id="8" name="TextBox 8"/>
            <p:cNvSpPr txBox="1"/>
            <p:nvPr/>
          </p:nvSpPr>
          <p:spPr>
            <a:xfrm>
              <a:off x="2333699" y="1021080"/>
              <a:ext cx="17294580" cy="487313"/>
            </a:xfrm>
            <a:prstGeom prst="rect">
              <a:avLst/>
            </a:prstGeom>
            <a:grpFill/>
          </p:spPr>
          <p:txBody>
            <a:bodyPr wrap="square" lIns="0" tIns="0" rIns="0" bIns="0" rtlCol="0" anchor="t">
              <a:spAutoFit/>
            </a:bodyPr>
            <a:lstStyle/>
            <a:p>
              <a:pPr algn="l">
                <a:lnSpc>
                  <a:spcPts val="3000"/>
                </a:lnSpc>
              </a:pPr>
              <a:r>
                <a:rPr lang="en-US" sz="2400" spc="150" dirty="0">
                  <a:solidFill>
                    <a:srgbClr val="FEFFF8"/>
                  </a:solidFill>
                  <a:latin typeface="Glacial Indifference Bold"/>
                </a:rPr>
                <a:t>03-3</a:t>
              </a:r>
              <a:r>
                <a:rPr lang="en-US" sz="2400" spc="150">
                  <a:solidFill>
                    <a:srgbClr val="FEFFF8"/>
                  </a:solidFill>
                  <a:latin typeface="Glacial Indifference Bold"/>
                </a:rPr>
                <a:t>/ LU2: </a:t>
              </a:r>
              <a:r>
                <a:rPr lang="fi-FI" sz="2400" spc="150" dirty="0">
                  <a:solidFill>
                    <a:srgbClr val="FEFFF8"/>
                  </a:solidFill>
                  <a:latin typeface="Glacial Indifference Bold"/>
                </a:rPr>
                <a:t>TIMBER CONSTRUCTION, RENOVATION AND DECONSTRUCTION</a:t>
              </a:r>
              <a:endParaRPr lang="en-US" sz="2400" spc="150" dirty="0">
                <a:solidFill>
                  <a:srgbClr val="FEFFF8"/>
                </a:solidFill>
                <a:latin typeface="Glacial Indifference Bold"/>
              </a:endParaRPr>
            </a:p>
          </p:txBody>
        </p:sp>
      </p:gr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7978125"/>
            <a:ext cx="1447800" cy="18540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pic>
        <p:nvPicPr>
          <p:cNvPr id="8" name="Kuva 7" descr="Kuva, joka sisältää kohteen sisä, rakennus, ikkuna, pöytä&#10;&#10;Kuvaus luotu automaattisesti">
            <a:extLst>
              <a:ext uri="{FF2B5EF4-FFF2-40B4-BE49-F238E27FC236}">
                <a16:creationId xmlns:a16="http://schemas.microsoft.com/office/drawing/2014/main" id="{616FECED-BE4C-406A-BC76-6593D2BC5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4929" y="457200"/>
            <a:ext cx="12843071" cy="8572500"/>
          </a:xfrm>
          <a:prstGeom prst="rect">
            <a:avLst/>
          </a:prstGeom>
        </p:spPr>
      </p:pic>
      <p:grpSp>
        <p:nvGrpSpPr>
          <p:cNvPr id="3" name="Group 3"/>
          <p:cNvGrpSpPr/>
          <p:nvPr/>
        </p:nvGrpSpPr>
        <p:grpSpPr>
          <a:xfrm>
            <a:off x="1219200" y="-472888"/>
            <a:ext cx="8385423" cy="8119650"/>
            <a:chOff x="254000" y="-211895"/>
            <a:chExt cx="11180564" cy="10826200"/>
          </a:xfrm>
          <a:solidFill>
            <a:schemeClr val="bg1">
              <a:lumMod val="95000"/>
            </a:schemeClr>
          </a:solidFill>
        </p:grpSpPr>
        <p:sp>
          <p:nvSpPr>
            <p:cNvPr id="4" name="AutoShape 4"/>
            <p:cNvSpPr/>
            <p:nvPr/>
          </p:nvSpPr>
          <p:spPr>
            <a:xfrm>
              <a:off x="254000" y="-211895"/>
              <a:ext cx="11180564" cy="10826200"/>
            </a:xfrm>
            <a:prstGeom prst="rect">
              <a:avLst/>
            </a:prstGeom>
            <a:grpFill/>
            <a:ln>
              <a:solidFill>
                <a:schemeClr val="accent3"/>
              </a:solidFill>
            </a:ln>
          </p:spPr>
          <p:txBody>
            <a:bodyPr/>
            <a:lstStyle/>
            <a:p>
              <a:endParaRPr lang="en-US" dirty="0"/>
            </a:p>
          </p:txBody>
        </p:sp>
        <p:sp>
          <p:nvSpPr>
            <p:cNvPr id="5" name="TextBox 5"/>
            <p:cNvSpPr txBox="1"/>
            <p:nvPr/>
          </p:nvSpPr>
          <p:spPr>
            <a:xfrm>
              <a:off x="982007" y="1694973"/>
              <a:ext cx="9216551" cy="2831544"/>
            </a:xfrm>
            <a:prstGeom prst="rect">
              <a:avLst/>
            </a:prstGeom>
            <a:grpFill/>
          </p:spPr>
          <p:txBody>
            <a:bodyPr lIns="0" tIns="0" rIns="0" bIns="0" rtlCol="0" anchor="t">
              <a:spAutoFit/>
            </a:bodyPr>
            <a:lstStyle/>
            <a:p>
              <a:pPr algn="l">
                <a:lnSpc>
                  <a:spcPts val="8370"/>
                </a:lnSpc>
              </a:pPr>
              <a:r>
                <a:rPr lang="en-US" sz="6200" spc="310">
                  <a:solidFill>
                    <a:srgbClr val="456A2C"/>
                  </a:solidFill>
                  <a:latin typeface="League Spartan"/>
                </a:rPr>
                <a:t>PRESENTATION OVERVIEW</a:t>
              </a:r>
              <a:endParaRPr lang="en-US" sz="6200" spc="310" dirty="0">
                <a:solidFill>
                  <a:srgbClr val="456A2C"/>
                </a:solidFill>
                <a:latin typeface="League Spartan"/>
              </a:endParaRPr>
            </a:p>
          </p:txBody>
        </p:sp>
        <p:sp>
          <p:nvSpPr>
            <p:cNvPr id="6" name="TextBox 6"/>
            <p:cNvSpPr txBox="1"/>
            <p:nvPr/>
          </p:nvSpPr>
          <p:spPr>
            <a:xfrm>
              <a:off x="1002624" y="7381610"/>
              <a:ext cx="9214823" cy="2864032"/>
            </a:xfrm>
            <a:prstGeom prst="rect">
              <a:avLst/>
            </a:prstGeom>
            <a:grpFill/>
          </p:spPr>
          <p:txBody>
            <a:bodyPr lIns="0" tIns="0" rIns="0" bIns="0" rtlCol="0" anchor="t">
              <a:spAutoFit/>
            </a:bodyPr>
            <a:lstStyle/>
            <a:p>
              <a:pPr>
                <a:lnSpc>
                  <a:spcPts val="3359"/>
                </a:lnSpc>
              </a:pPr>
              <a:r>
                <a:rPr lang="en-US" sz="2400" spc="120" dirty="0">
                  <a:solidFill>
                    <a:srgbClr val="456A2C"/>
                  </a:solidFill>
                  <a:latin typeface="Glacial Indifference"/>
                </a:rPr>
                <a:t>-  GLT</a:t>
              </a:r>
            </a:p>
            <a:p>
              <a:pPr marL="342900" indent="-342900">
                <a:lnSpc>
                  <a:spcPts val="3359"/>
                </a:lnSpc>
                <a:buFontTx/>
                <a:buChar char="-"/>
              </a:pPr>
              <a:r>
                <a:rPr lang="en-US" sz="2400" spc="120" dirty="0">
                  <a:solidFill>
                    <a:srgbClr val="456A2C"/>
                  </a:solidFill>
                  <a:latin typeface="Glacial Indifference"/>
                </a:rPr>
                <a:t>CLT </a:t>
              </a:r>
            </a:p>
            <a:p>
              <a:pPr marL="342900" indent="-342900">
                <a:lnSpc>
                  <a:spcPts val="3359"/>
                </a:lnSpc>
                <a:buFontTx/>
                <a:buChar char="-"/>
              </a:pPr>
              <a:r>
                <a:rPr lang="en-US" sz="2400" spc="120" dirty="0">
                  <a:solidFill>
                    <a:srgbClr val="456A2C"/>
                  </a:solidFill>
                  <a:latin typeface="Glacial Indifference"/>
                </a:rPr>
                <a:t>Using GLT and CLT products</a:t>
              </a:r>
            </a:p>
            <a:p>
              <a:pPr marL="342900" indent="-342900">
                <a:lnSpc>
                  <a:spcPts val="3359"/>
                </a:lnSpc>
                <a:buFontTx/>
                <a:buChar char="-"/>
              </a:pPr>
              <a:r>
                <a:rPr lang="en-US" sz="2400" spc="120" dirty="0">
                  <a:solidFill>
                    <a:srgbClr val="456A2C"/>
                  </a:solidFill>
                  <a:latin typeface="Glacial Indifference"/>
                </a:rPr>
                <a:t>Installation</a:t>
              </a:r>
            </a:p>
            <a:p>
              <a:pPr marL="342900" indent="-342900">
                <a:lnSpc>
                  <a:spcPts val="3359"/>
                </a:lnSpc>
                <a:buFontTx/>
                <a:buChar char="-"/>
              </a:pPr>
              <a:r>
                <a:rPr lang="en-US" sz="2400" spc="120" dirty="0">
                  <a:solidFill>
                    <a:srgbClr val="456A2C"/>
                  </a:solidFill>
                  <a:latin typeface="Glacial Indifference"/>
                </a:rPr>
                <a:t>Frequently asked questions</a:t>
              </a:r>
            </a:p>
          </p:txBody>
        </p:sp>
        <p:sp>
          <p:nvSpPr>
            <p:cNvPr id="7" name="TextBox 7"/>
            <p:cNvSpPr txBox="1"/>
            <p:nvPr/>
          </p:nvSpPr>
          <p:spPr>
            <a:xfrm>
              <a:off x="1001671" y="6425817"/>
              <a:ext cx="9215776" cy="820737"/>
            </a:xfrm>
            <a:prstGeom prst="rect">
              <a:avLst/>
            </a:prstGeom>
            <a:grpFill/>
          </p:spPr>
          <p:txBody>
            <a:bodyPr lIns="0" tIns="0" rIns="0" bIns="0" rtlCol="0" anchor="t">
              <a:spAutoFit/>
            </a:bodyPr>
            <a:lstStyle/>
            <a:p>
              <a:pPr algn="l">
                <a:lnSpc>
                  <a:spcPts val="4810"/>
                </a:lnSpc>
              </a:pPr>
              <a:r>
                <a:rPr lang="en-US" sz="3700" spc="185" dirty="0">
                  <a:solidFill>
                    <a:srgbClr val="456A2C"/>
                  </a:solidFill>
                  <a:latin typeface="League Spartan"/>
                </a:rPr>
                <a:t>Topics covered</a:t>
              </a:r>
            </a:p>
          </p:txBody>
        </p:sp>
      </p:grpSp>
      <p:sp>
        <p:nvSpPr>
          <p:cNvPr id="10" name="AutoShape 10"/>
          <p:cNvSpPr/>
          <p:nvPr/>
        </p:nvSpPr>
        <p:spPr>
          <a:xfrm>
            <a:off x="2057400" y="9462135"/>
            <a:ext cx="16230600" cy="38100"/>
          </a:xfrm>
          <a:prstGeom prst="rect">
            <a:avLst/>
          </a:prstGeom>
          <a:solidFill>
            <a:srgbClr val="52584D"/>
          </a:solidFill>
        </p:spPr>
      </p:sp>
      <p:sp>
        <p:nvSpPr>
          <p:cNvPr id="13" name="Θέση αριθμού διαφάνειας 12">
            <a:extLst>
              <a:ext uri="{FF2B5EF4-FFF2-40B4-BE49-F238E27FC236}">
                <a16:creationId xmlns:a16="http://schemas.microsoft.com/office/drawing/2014/main" id="{253C7A8A-4238-4388-B3E7-7BE2F4FB7173}"/>
              </a:ext>
            </a:extLst>
          </p:cNvPr>
          <p:cNvSpPr>
            <a:spLocks noGrp="1"/>
          </p:cNvSpPr>
          <p:nvPr>
            <p:ph type="sldNum" sz="quarter" idx="12"/>
          </p:nvPr>
        </p:nvSpPr>
        <p:spPr>
          <a:xfrm>
            <a:off x="-76200" y="9783604"/>
            <a:ext cx="2133600" cy="365125"/>
          </a:xfrm>
        </p:spPr>
        <p:txBody>
          <a:bodyPr/>
          <a:lstStyle/>
          <a:p>
            <a:pPr algn="l"/>
            <a:fld id="{B6F15528-21DE-4FAA-801E-634DDDAF4B2B}" type="slidenum">
              <a:rPr lang="en-US" sz="2400" spc="120">
                <a:solidFill>
                  <a:srgbClr val="456A2C"/>
                </a:solidFill>
                <a:latin typeface="Glacial Indifference"/>
              </a:rPr>
              <a:pPr algn="l"/>
              <a:t>2</a:t>
            </a:fld>
            <a:endParaRPr lang="en-US" sz="2400" spc="120" dirty="0">
              <a:solidFill>
                <a:srgbClr val="456A2C"/>
              </a:solidFill>
              <a:latin typeface="Glacial Indifferenc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6072175"/>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fi-FI" sz="2400" spc="120" dirty="0">
                <a:solidFill>
                  <a:srgbClr val="456A2C"/>
                </a:solidFill>
                <a:latin typeface="Glacial Indifference"/>
              </a:rPr>
              <a:t>GLT </a:t>
            </a:r>
            <a:r>
              <a:rPr lang="fi-FI" sz="2400" spc="120" dirty="0" err="1">
                <a:solidFill>
                  <a:srgbClr val="456A2C"/>
                </a:solidFill>
                <a:latin typeface="Glacial Indifference"/>
              </a:rPr>
              <a:t>or</a:t>
            </a:r>
            <a:r>
              <a:rPr lang="fi-FI" sz="2400" spc="120" dirty="0">
                <a:solidFill>
                  <a:srgbClr val="456A2C"/>
                </a:solidFill>
                <a:latin typeface="Glacial Indifference"/>
              </a:rPr>
              <a:t> </a:t>
            </a:r>
            <a:r>
              <a:rPr lang="fi-FI" sz="2400" spc="120" dirty="0" err="1">
                <a:solidFill>
                  <a:srgbClr val="456A2C"/>
                </a:solidFill>
                <a:latin typeface="Glacial Indifference"/>
              </a:rPr>
              <a:t>Glulam</a:t>
            </a:r>
            <a:r>
              <a:rPr lang="fi-FI" sz="2400" spc="120" dirty="0">
                <a:solidFill>
                  <a:srgbClr val="456A2C"/>
                </a:solidFill>
                <a:latin typeface="Glacial Indifference"/>
              </a:rPr>
              <a:t> in general, </a:t>
            </a:r>
            <a:r>
              <a:rPr lang="en-US" sz="2400" spc="120" dirty="0">
                <a:solidFill>
                  <a:srgbClr val="456A2C"/>
                </a:solidFill>
                <a:latin typeface="Glacial Indifference"/>
              </a:rPr>
              <a:t>means a wood product made by gluing lamellas, consisting of at least two 45 mm thick, planed sawn timber where the grain direction is longitudinal to the product.</a:t>
            </a:r>
          </a:p>
          <a:p>
            <a:pPr>
              <a:lnSpc>
                <a:spcPts val="3359"/>
              </a:lnSpc>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Glulam beams have a good fire resistance and do not bend under the influence of heat like iron beams. The carbonization rate of the glulam is about 0.6 mm per minute and the steel parts embedded in the glulam are also fire-protected for a corresponding period.</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Glulam is used e.g., in industrial and sports halls, supermarkets, exhibition halls and schools, but also in log blanks, detached houses and barns.</a:t>
            </a:r>
            <a:endParaRPr lang="fi-FI" sz="24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5" y="957263"/>
            <a:ext cx="6912414" cy="4278094"/>
            <a:chOff x="0" y="-95249"/>
            <a:chExt cx="9216551" cy="5704126"/>
          </a:xfrm>
        </p:grpSpPr>
        <p:sp>
          <p:nvSpPr>
            <p:cNvPr id="8" name="TextBox 8"/>
            <p:cNvSpPr txBox="1"/>
            <p:nvPr/>
          </p:nvSpPr>
          <p:spPr>
            <a:xfrm>
              <a:off x="0" y="-95249"/>
              <a:ext cx="9216551" cy="5704126"/>
            </a:xfrm>
            <a:prstGeom prst="rect">
              <a:avLst/>
            </a:prstGeom>
          </p:spPr>
          <p:txBody>
            <a:bodyPr lIns="0" tIns="0" rIns="0" bIns="0" rtlCol="0" anchor="t">
              <a:spAutoFit/>
            </a:bodyPr>
            <a:lstStyle/>
            <a:p>
              <a:pPr algn="l">
                <a:lnSpc>
                  <a:spcPts val="8370"/>
                </a:lnSpc>
              </a:pPr>
              <a:r>
                <a:rPr lang="en-US" sz="6200" spc="310" dirty="0">
                  <a:solidFill>
                    <a:schemeClr val="bg1"/>
                  </a:solidFill>
                  <a:latin typeface="League Spartan"/>
                </a:rPr>
                <a:t>GLT </a:t>
              </a:r>
            </a:p>
            <a:p>
              <a:pPr algn="l">
                <a:lnSpc>
                  <a:spcPts val="8370"/>
                </a:lnSpc>
              </a:pPr>
              <a:r>
                <a:rPr lang="en-US" sz="6200" spc="310" dirty="0">
                  <a:solidFill>
                    <a:schemeClr val="bg1"/>
                  </a:solidFill>
                  <a:latin typeface="League Spartan"/>
                </a:rPr>
                <a:t>(Glue Laminated Timber)</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3</a:t>
            </a:fld>
            <a:endParaRPr lang="en-US" sz="2400" spc="120" dirty="0">
              <a:solidFill>
                <a:srgbClr val="D9D9D9"/>
              </a:solidFill>
              <a:latin typeface="Glacial Indifferenc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2"/>
          <p:cNvSpPr txBox="1"/>
          <p:nvPr/>
        </p:nvSpPr>
        <p:spPr>
          <a:xfrm>
            <a:off x="9822953" y="163218"/>
            <a:ext cx="8385423" cy="8688276"/>
          </a:xfrm>
          <a:prstGeom prst="rect">
            <a:avLst/>
          </a:prstGeom>
        </p:spPr>
        <p:txBody>
          <a:bodyPr wrap="square" lIns="0" tIns="0" rIns="0" bIns="0" rtlCol="0" anchor="t">
            <a:spAutoFit/>
          </a:bodyPr>
          <a:lstStyle/>
          <a:p>
            <a:pPr marL="342900" indent="-342900">
              <a:lnSpc>
                <a:spcPts val="3359"/>
              </a:lnSpc>
              <a:buFont typeface="Arial" panose="020B0604020202020204" pitchFamily="34" charset="0"/>
              <a:buChar char="•"/>
            </a:pPr>
            <a:r>
              <a:rPr lang="en-US" sz="2400" spc="120" dirty="0">
                <a:solidFill>
                  <a:srgbClr val="456A2C"/>
                </a:solidFill>
                <a:latin typeface="Glacial Indifference"/>
              </a:rPr>
              <a:t>The CLT consists of three or five layers of cross-glued boards. The boards are strength graded and finger extended. It forms a very fire-resistant, very strong and rigid but lightweight building board.</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The raw material is spruce or pine, but other types of wood can also be used on visible surfaces.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fi-FI" sz="2400" spc="120" dirty="0">
                <a:solidFill>
                  <a:srgbClr val="456A2C"/>
                </a:solidFill>
                <a:latin typeface="Glacial Indifference"/>
              </a:rPr>
              <a:t>CLT-levyn valmistustekniikkoja on useita.</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In a side-glued board, the board layers are first glued into glue boards and only then the overlapping planes are glued cross-stacked.</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indent="-342900">
              <a:lnSpc>
                <a:spcPts val="3359"/>
              </a:lnSpc>
              <a:buFont typeface="Arial" panose="020B0604020202020204" pitchFamily="34" charset="0"/>
              <a:buChar char="•"/>
            </a:pPr>
            <a:r>
              <a:rPr lang="en-US" sz="2400" spc="120" dirty="0">
                <a:solidFill>
                  <a:srgbClr val="456A2C"/>
                </a:solidFill>
                <a:latin typeface="Glacial Indifference"/>
              </a:rPr>
              <a:t>Side gluing can be omitted, in which case the boards are stacked crosswise, and the glue is applied in layers.</a:t>
            </a:r>
          </a:p>
          <a:p>
            <a:pPr marL="342900" indent="-342900">
              <a:lnSpc>
                <a:spcPts val="3359"/>
              </a:lnSpc>
              <a:buFont typeface="Arial" panose="020B0604020202020204" pitchFamily="34" charset="0"/>
              <a:buChar char="•"/>
            </a:pPr>
            <a:endParaRPr lang="fi-FI" sz="2400" spc="120" dirty="0">
              <a:solidFill>
                <a:srgbClr val="456A2C"/>
              </a:solidFill>
              <a:latin typeface="Glacial Indifference"/>
            </a:endParaRPr>
          </a:p>
          <a:p>
            <a:pPr marL="342900" lvl="1" indent="-342900">
              <a:lnSpc>
                <a:spcPts val="3359"/>
              </a:lnSpc>
              <a:buFont typeface="Arial" panose="020B0604020202020204" pitchFamily="34" charset="0"/>
              <a:buChar char="•"/>
            </a:pPr>
            <a:r>
              <a:rPr lang="en-US" sz="2400" spc="120" dirty="0">
                <a:solidFill>
                  <a:srgbClr val="456A2C"/>
                </a:solidFill>
                <a:latin typeface="Glacial Indifference"/>
              </a:rPr>
              <a:t>The gluing method chosen affects the properties of the board.</a:t>
            </a:r>
            <a:endParaRPr lang="fi-FI" sz="2000" spc="120" dirty="0">
              <a:solidFill>
                <a:srgbClr val="456A2C"/>
              </a:solidFill>
              <a:latin typeface="Glacial Indifference"/>
            </a:endParaRPr>
          </a:p>
        </p:txBody>
      </p:sp>
      <p:sp>
        <p:nvSpPr>
          <p:cNvPr id="3" name="AutoShape 3"/>
          <p:cNvSpPr/>
          <p:nvPr/>
        </p:nvSpPr>
        <p:spPr>
          <a:xfrm>
            <a:off x="1028700" y="-335920"/>
            <a:ext cx="8385423" cy="10958840"/>
          </a:xfrm>
          <a:prstGeom prst="rect">
            <a:avLst/>
          </a:prstGeom>
          <a:solidFill>
            <a:srgbClr val="456A2C"/>
          </a:solidFill>
        </p:spPr>
        <p:txBody>
          <a:bodyPr/>
          <a:lstStyle/>
          <a:p>
            <a:endParaRPr lang="en-US" dirty="0"/>
          </a:p>
        </p:txBody>
      </p:sp>
      <p:grpSp>
        <p:nvGrpSpPr>
          <p:cNvPr id="7" name="Group 7"/>
          <p:cNvGrpSpPr/>
          <p:nvPr/>
        </p:nvGrpSpPr>
        <p:grpSpPr>
          <a:xfrm>
            <a:off x="1765204" y="957263"/>
            <a:ext cx="7378795" cy="4278094"/>
            <a:chOff x="-1" y="-95249"/>
            <a:chExt cx="9838392" cy="5704126"/>
          </a:xfrm>
        </p:grpSpPr>
        <p:sp>
          <p:nvSpPr>
            <p:cNvPr id="8" name="TextBox 8"/>
            <p:cNvSpPr txBox="1"/>
            <p:nvPr/>
          </p:nvSpPr>
          <p:spPr>
            <a:xfrm>
              <a:off x="-1" y="-95249"/>
              <a:ext cx="9838392" cy="5704126"/>
            </a:xfrm>
            <a:prstGeom prst="rect">
              <a:avLst/>
            </a:prstGeom>
          </p:spPr>
          <p:txBody>
            <a:bodyPr wrap="square" lIns="0" tIns="0" rIns="0" bIns="0" rtlCol="0" anchor="t">
              <a:spAutoFit/>
            </a:bodyPr>
            <a:lstStyle/>
            <a:p>
              <a:pPr algn="l">
                <a:lnSpc>
                  <a:spcPts val="8370"/>
                </a:lnSpc>
              </a:pPr>
              <a:r>
                <a:rPr lang="en-US" sz="6200" spc="310" dirty="0">
                  <a:solidFill>
                    <a:schemeClr val="bg1"/>
                  </a:solidFill>
                  <a:latin typeface="League Spartan"/>
                </a:rPr>
                <a:t>CLT</a:t>
              </a:r>
            </a:p>
            <a:p>
              <a:pPr algn="l">
                <a:lnSpc>
                  <a:spcPts val="8370"/>
                </a:lnSpc>
              </a:pPr>
              <a:r>
                <a:rPr lang="en-US" sz="6200" spc="310" dirty="0">
                  <a:solidFill>
                    <a:schemeClr val="bg1"/>
                  </a:solidFill>
                  <a:latin typeface="League Spartan"/>
                </a:rPr>
                <a:t>(Cross Laminated Timber)</a:t>
              </a:r>
            </a:p>
          </p:txBody>
        </p:sp>
        <p:sp>
          <p:nvSpPr>
            <p:cNvPr id="9" name="TextBox 9"/>
            <p:cNvSpPr txBox="1"/>
            <p:nvPr/>
          </p:nvSpPr>
          <p:spPr>
            <a:xfrm>
              <a:off x="0" y="3167838"/>
              <a:ext cx="9215776" cy="738664"/>
            </a:xfrm>
            <a:prstGeom prst="rect">
              <a:avLst/>
            </a:prstGeom>
          </p:spPr>
          <p:txBody>
            <a:bodyPr lIns="0" tIns="0" rIns="0" bIns="0" rtlCol="0" anchor="t">
              <a:spAutoFit/>
            </a:bodyPr>
            <a:lstStyle/>
            <a:p>
              <a:pPr algn="l">
                <a:lnSpc>
                  <a:spcPts val="4810"/>
                </a:lnSpc>
              </a:pPr>
              <a:endParaRPr lang="en-US" sz="2400" spc="185" dirty="0">
                <a:solidFill>
                  <a:schemeClr val="bg1"/>
                </a:solidFill>
                <a:latin typeface="League Spartan"/>
              </a:endParaRPr>
            </a:p>
          </p:txBody>
        </p:sp>
      </p:grpSp>
      <p:sp>
        <p:nvSpPr>
          <p:cNvPr id="13" name="Θέση αριθμού διαφάνειας 12">
            <a:extLst>
              <a:ext uri="{FF2B5EF4-FFF2-40B4-BE49-F238E27FC236}">
                <a16:creationId xmlns:a16="http://schemas.microsoft.com/office/drawing/2014/main" id="{7EFA6B45-4A81-43D2-9CF3-2C413345447A}"/>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D9D9D9"/>
                </a:solidFill>
                <a:latin typeface="Glacial Indifference"/>
              </a:rPr>
              <a:pPr algn="l"/>
              <a:t>4</a:t>
            </a:fld>
            <a:endParaRPr lang="en-US" sz="2400" spc="120" dirty="0">
              <a:solidFill>
                <a:srgbClr val="D9D9D9"/>
              </a:solidFill>
              <a:latin typeface="Glacial Indifference"/>
            </a:endParaRPr>
          </a:p>
        </p:txBody>
      </p:sp>
      <p:pic>
        <p:nvPicPr>
          <p:cNvPr id="12" name="Kuva 11" descr="Kuva, joka sisältää kohteen ulko, tehdas, rakennus, juna&#10;&#10;Kuvaus luotu automaattisesti">
            <a:extLst>
              <a:ext uri="{FF2B5EF4-FFF2-40B4-BE49-F238E27FC236}">
                <a16:creationId xmlns:a16="http://schemas.microsoft.com/office/drawing/2014/main" id="{981E7CD0-F086-48F5-997A-0525C09A44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312" y="5326062"/>
            <a:ext cx="6948726" cy="4632484"/>
          </a:xfrm>
          <a:prstGeom prst="rect">
            <a:avLst/>
          </a:prstGeom>
        </p:spPr>
      </p:pic>
    </p:spTree>
    <p:extLst>
      <p:ext uri="{BB962C8B-B14F-4D97-AF65-F5344CB8AC3E}">
        <p14:creationId xmlns:p14="http://schemas.microsoft.com/office/powerpoint/2010/main" val="99468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FF8"/>
        </a:solidFill>
        <a:effectLst/>
      </p:bgPr>
    </p:bg>
    <p:spTree>
      <p:nvGrpSpPr>
        <p:cNvPr id="1" name=""/>
        <p:cNvGrpSpPr/>
        <p:nvPr/>
      </p:nvGrpSpPr>
      <p:grpSpPr>
        <a:xfrm>
          <a:off x="0" y="0"/>
          <a:ext cx="0" cy="0"/>
          <a:chOff x="0" y="0"/>
          <a:chExt cx="0" cy="0"/>
        </a:xfrm>
      </p:grpSpPr>
      <p:sp>
        <p:nvSpPr>
          <p:cNvPr id="2" name="TextBox 2"/>
          <p:cNvSpPr txBox="1"/>
          <p:nvPr/>
        </p:nvSpPr>
        <p:spPr>
          <a:xfrm>
            <a:off x="1028700" y="962977"/>
            <a:ext cx="161925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Using GLT and CLT products</a:t>
            </a:r>
          </a:p>
        </p:txBody>
      </p:sp>
      <p:sp>
        <p:nvSpPr>
          <p:cNvPr id="3" name="AutoShape 3"/>
          <p:cNvSpPr/>
          <p:nvPr/>
        </p:nvSpPr>
        <p:spPr>
          <a:xfrm>
            <a:off x="1028700" y="6076013"/>
            <a:ext cx="7817628" cy="3182287"/>
          </a:xfrm>
          <a:prstGeom prst="rect">
            <a:avLst/>
          </a:prstGeom>
          <a:solidFill>
            <a:schemeClr val="accent3">
              <a:lumMod val="20000"/>
              <a:lumOff val="80000"/>
            </a:schemeClr>
          </a:solidFill>
          <a:ln>
            <a:solidFill>
              <a:srgbClr val="456A2C"/>
            </a:solidFill>
          </a:ln>
        </p:spPr>
      </p:sp>
      <p:grpSp>
        <p:nvGrpSpPr>
          <p:cNvPr id="4" name="Group 4"/>
          <p:cNvGrpSpPr/>
          <p:nvPr/>
        </p:nvGrpSpPr>
        <p:grpSpPr>
          <a:xfrm>
            <a:off x="1557306" y="6672746"/>
            <a:ext cx="6760417" cy="2011321"/>
            <a:chOff x="0" y="-19050"/>
            <a:chExt cx="9013889" cy="2681760"/>
          </a:xfrm>
        </p:grpSpPr>
        <p:sp>
          <p:nvSpPr>
            <p:cNvPr id="5" name="TextBox 5"/>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ENVIRONMENT</a:t>
              </a:r>
            </a:p>
          </p:txBody>
        </p:sp>
        <p:sp>
          <p:nvSpPr>
            <p:cNvPr id="6" name="TextBox 6"/>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Wood as a material binds carbon, so the wood product in the structure acts as a carbon store. Wood is a renewable material.</a:t>
              </a:r>
            </a:p>
          </p:txBody>
        </p:sp>
      </p:grpSp>
      <p:sp>
        <p:nvSpPr>
          <p:cNvPr id="7" name="AutoShape 7"/>
          <p:cNvSpPr/>
          <p:nvPr/>
        </p:nvSpPr>
        <p:spPr>
          <a:xfrm>
            <a:off x="990600" y="2400300"/>
            <a:ext cx="7817628" cy="3182287"/>
          </a:xfrm>
          <a:prstGeom prst="rect">
            <a:avLst/>
          </a:prstGeom>
          <a:solidFill>
            <a:schemeClr val="accent3">
              <a:lumMod val="20000"/>
              <a:lumOff val="80000"/>
            </a:schemeClr>
          </a:solidFill>
          <a:ln>
            <a:solidFill>
              <a:srgbClr val="456A2C"/>
            </a:solidFill>
          </a:ln>
        </p:spPr>
      </p:sp>
      <p:grpSp>
        <p:nvGrpSpPr>
          <p:cNvPr id="8" name="Group 8"/>
          <p:cNvGrpSpPr/>
          <p:nvPr/>
        </p:nvGrpSpPr>
        <p:grpSpPr>
          <a:xfrm>
            <a:off x="1557306" y="3090408"/>
            <a:ext cx="6760417" cy="2447338"/>
            <a:chOff x="0" y="-19050"/>
            <a:chExt cx="9013889" cy="3263116"/>
          </a:xfrm>
        </p:grpSpPr>
        <p:sp>
          <p:nvSpPr>
            <p:cNvPr id="9" name="TextBox 9"/>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PRODUCTIVITY</a:t>
              </a:r>
            </a:p>
          </p:txBody>
        </p:sp>
        <p:sp>
          <p:nvSpPr>
            <p:cNvPr id="10" name="TextBox 10"/>
            <p:cNvSpPr txBox="1"/>
            <p:nvPr/>
          </p:nvSpPr>
          <p:spPr>
            <a:xfrm>
              <a:off x="0" y="961391"/>
              <a:ext cx="9013889" cy="2282675"/>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CLT and GLT are ideally suited for a variety of construction technologies. Machining into wood is fast and does not require special technology.</a:t>
              </a:r>
            </a:p>
          </p:txBody>
        </p:sp>
      </p:grpSp>
      <p:sp>
        <p:nvSpPr>
          <p:cNvPr id="11" name="AutoShape 11"/>
          <p:cNvSpPr/>
          <p:nvPr/>
        </p:nvSpPr>
        <p:spPr>
          <a:xfrm>
            <a:off x="9403572" y="2400300"/>
            <a:ext cx="7817628" cy="3182287"/>
          </a:xfrm>
          <a:prstGeom prst="rect">
            <a:avLst/>
          </a:prstGeom>
          <a:solidFill>
            <a:schemeClr val="accent3">
              <a:lumMod val="20000"/>
              <a:lumOff val="80000"/>
            </a:schemeClr>
          </a:solidFill>
          <a:ln>
            <a:solidFill>
              <a:srgbClr val="456A2C"/>
            </a:solidFill>
          </a:ln>
        </p:spPr>
        <p:txBody>
          <a:bodyPr/>
          <a:lstStyle/>
          <a:p>
            <a:endParaRPr lang="en-US" dirty="0"/>
          </a:p>
        </p:txBody>
      </p:sp>
      <p:grpSp>
        <p:nvGrpSpPr>
          <p:cNvPr id="12" name="Group 12"/>
          <p:cNvGrpSpPr/>
          <p:nvPr/>
        </p:nvGrpSpPr>
        <p:grpSpPr>
          <a:xfrm>
            <a:off x="9970277" y="3090408"/>
            <a:ext cx="6760417" cy="2011321"/>
            <a:chOff x="0" y="-19050"/>
            <a:chExt cx="9013889" cy="2681760"/>
          </a:xfrm>
        </p:grpSpPr>
        <p:sp>
          <p:nvSpPr>
            <p:cNvPr id="13" name="TextBox 13"/>
            <p:cNvSpPr txBox="1"/>
            <p:nvPr/>
          </p:nvSpPr>
          <p:spPr>
            <a:xfrm>
              <a:off x="1105" y="-19050"/>
              <a:ext cx="9012784" cy="681990"/>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EFFICIENCY</a:t>
              </a:r>
            </a:p>
          </p:txBody>
        </p:sp>
        <p:sp>
          <p:nvSpPr>
            <p:cNvPr id="14" name="TextBox 14"/>
            <p:cNvSpPr txBox="1"/>
            <p:nvPr/>
          </p:nvSpPr>
          <p:spPr>
            <a:xfrm>
              <a:off x="0" y="961391"/>
              <a:ext cx="9013889" cy="1701319"/>
            </a:xfrm>
            <a:prstGeom prst="rect">
              <a:avLst/>
            </a:prstGeom>
          </p:spPr>
          <p:txBody>
            <a:bodyPr lIns="0" tIns="0" rIns="0" bIns="0" rtlCol="0" anchor="t">
              <a:spAutoFit/>
            </a:bodyPr>
            <a:lstStyle/>
            <a:p>
              <a:pPr algn="ctr">
                <a:lnSpc>
                  <a:spcPts val="3359"/>
                </a:lnSpc>
              </a:pPr>
              <a:r>
                <a:rPr lang="en-US" sz="2400" spc="120" dirty="0">
                  <a:solidFill>
                    <a:srgbClr val="456A2C"/>
                  </a:solidFill>
                  <a:latin typeface="Glacial Indifference"/>
                </a:rPr>
                <a:t>Solid wood is heat-storing and moisture-balancing, it is a familiar and safe, ecological and domestic material.</a:t>
              </a:r>
            </a:p>
          </p:txBody>
        </p:sp>
      </p:grpSp>
      <p:sp>
        <p:nvSpPr>
          <p:cNvPr id="15" name="AutoShape 15"/>
          <p:cNvSpPr/>
          <p:nvPr/>
        </p:nvSpPr>
        <p:spPr>
          <a:xfrm>
            <a:off x="9441672" y="6076013"/>
            <a:ext cx="7817628" cy="3182287"/>
          </a:xfrm>
          <a:prstGeom prst="rect">
            <a:avLst/>
          </a:prstGeom>
          <a:solidFill>
            <a:schemeClr val="accent3">
              <a:lumMod val="20000"/>
              <a:lumOff val="80000"/>
            </a:schemeClr>
          </a:solidFill>
          <a:ln>
            <a:solidFill>
              <a:srgbClr val="456A2C"/>
            </a:solidFill>
          </a:ln>
        </p:spPr>
      </p:sp>
      <p:grpSp>
        <p:nvGrpSpPr>
          <p:cNvPr id="16" name="Group 16"/>
          <p:cNvGrpSpPr/>
          <p:nvPr/>
        </p:nvGrpSpPr>
        <p:grpSpPr>
          <a:xfrm>
            <a:off x="9970277" y="6672746"/>
            <a:ext cx="6760417" cy="2447338"/>
            <a:chOff x="0" y="-19050"/>
            <a:chExt cx="9013889" cy="2637282"/>
          </a:xfrm>
        </p:grpSpPr>
        <p:sp>
          <p:nvSpPr>
            <p:cNvPr id="17" name="TextBox 17"/>
            <p:cNvSpPr txBox="1"/>
            <p:nvPr/>
          </p:nvSpPr>
          <p:spPr>
            <a:xfrm>
              <a:off x="1105" y="-19050"/>
              <a:ext cx="9012784" cy="538954"/>
            </a:xfrm>
            <a:prstGeom prst="rect">
              <a:avLst/>
            </a:prstGeom>
          </p:spPr>
          <p:txBody>
            <a:bodyPr lIns="0" tIns="0" rIns="0" bIns="0" rtlCol="0" anchor="t">
              <a:spAutoFit/>
            </a:bodyPr>
            <a:lstStyle/>
            <a:p>
              <a:pPr algn="ctr">
                <a:lnSpc>
                  <a:spcPts val="4125"/>
                </a:lnSpc>
              </a:pPr>
              <a:r>
                <a:rPr lang="en-US" sz="3300" b="1" spc="165" dirty="0">
                  <a:solidFill>
                    <a:srgbClr val="456A2C"/>
                  </a:solidFill>
                  <a:latin typeface="Glacial Indifference"/>
                </a:rPr>
                <a:t>COSTS</a:t>
              </a:r>
            </a:p>
          </p:txBody>
        </p:sp>
        <p:sp>
          <p:nvSpPr>
            <p:cNvPr id="18" name="TextBox 18"/>
            <p:cNvSpPr txBox="1"/>
            <p:nvPr/>
          </p:nvSpPr>
          <p:spPr>
            <a:xfrm>
              <a:off x="0" y="773352"/>
              <a:ext cx="9013889" cy="1844880"/>
            </a:xfrm>
            <a:prstGeom prst="rect">
              <a:avLst/>
            </a:prstGeom>
          </p:spPr>
          <p:txBody>
            <a:bodyPr lIns="0" tIns="0" rIns="0" bIns="0" rtlCol="0" anchor="t">
              <a:spAutoFit/>
            </a:bodyPr>
            <a:lstStyle/>
            <a:p>
              <a:pPr lvl="0" algn="ctr" eaLnBrk="0" fontAlgn="base" hangingPunct="0">
                <a:lnSpc>
                  <a:spcPts val="3359"/>
                </a:lnSpc>
                <a:spcBef>
                  <a:spcPct val="0"/>
                </a:spcBef>
                <a:spcAft>
                  <a:spcPct val="0"/>
                </a:spcAft>
              </a:pPr>
              <a:r>
                <a:rPr lang="en-US" altLang="fi-FI" sz="2400" dirty="0">
                  <a:solidFill>
                    <a:srgbClr val="456A2C"/>
                  </a:solidFill>
                  <a:latin typeface="Glacial Indifference" panose="020B0604020202020204" charset="0"/>
                </a:rPr>
                <a:t>The plate brings dimensional accuracy to the structure, so the installation of plates or space elements made of plates is quick because no separate stiffeners or collars are required.</a:t>
              </a:r>
              <a:endParaRPr lang="en-US" sz="2400" spc="120" dirty="0">
                <a:solidFill>
                  <a:srgbClr val="456A2C"/>
                </a:solidFill>
                <a:latin typeface="Glacial Indifference" panose="020B0604020202020204" charset="0"/>
              </a:endParaRPr>
            </a:p>
          </p:txBody>
        </p:sp>
      </p:grpSp>
      <p:sp>
        <p:nvSpPr>
          <p:cNvPr id="25" name="Θέση αριθμού διαφάνειας 12">
            <a:extLst>
              <a:ext uri="{FF2B5EF4-FFF2-40B4-BE49-F238E27FC236}">
                <a16:creationId xmlns:a16="http://schemas.microsoft.com/office/drawing/2014/main" id="{646CCC54-4B16-4120-A3BA-A2E3EABB32A1}"/>
              </a:ext>
            </a:extLst>
          </p:cNvPr>
          <p:cNvSpPr>
            <a:spLocks noGrp="1"/>
          </p:cNvSpPr>
          <p:nvPr>
            <p:ph type="sldNum" sz="quarter" idx="12"/>
          </p:nvPr>
        </p:nvSpPr>
        <p:spPr>
          <a:xfrm>
            <a:off x="15240" y="9775984"/>
            <a:ext cx="2133600" cy="365125"/>
          </a:xfrm>
        </p:spPr>
        <p:txBody>
          <a:bodyPr/>
          <a:lstStyle/>
          <a:p>
            <a:pPr algn="l"/>
            <a:fld id="{B6F15528-21DE-4FAA-801E-634DDDAF4B2B}" type="slidenum">
              <a:rPr lang="en-US" sz="2400" spc="120">
                <a:solidFill>
                  <a:srgbClr val="1E4D65"/>
                </a:solidFill>
                <a:latin typeface="Glacial Indifference"/>
              </a:rPr>
              <a:pPr algn="l"/>
              <a:t>5</a:t>
            </a:fld>
            <a:endParaRPr lang="en-US" sz="2400" spc="120" dirty="0">
              <a:solidFill>
                <a:srgbClr val="1E4D65"/>
              </a:solidFill>
              <a:latin typeface="Glacial Indifferenc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EE384467-A922-4266-84E3-4D621C1B71E0}"/>
              </a:ext>
            </a:extLst>
          </p:cNvPr>
          <p:cNvSpPr txBox="1"/>
          <p:nvPr/>
        </p:nvSpPr>
        <p:spPr>
          <a:xfrm>
            <a:off x="1082040" y="895538"/>
            <a:ext cx="16268700" cy="859210"/>
          </a:xfrm>
          <a:prstGeom prst="rect">
            <a:avLst/>
          </a:prstGeom>
        </p:spPr>
        <p:txBody>
          <a:bodyPr wrap="square" lIns="0" tIns="0" rIns="0" bIns="0" rtlCol="0" anchor="t">
            <a:spAutoFit/>
          </a:bodyPr>
          <a:lstStyle/>
          <a:p>
            <a:pPr algn="l">
              <a:lnSpc>
                <a:spcPts val="6682"/>
              </a:lnSpc>
            </a:pPr>
            <a:r>
              <a:rPr lang="en-US" sz="5000" spc="100" dirty="0">
                <a:solidFill>
                  <a:srgbClr val="456A2C"/>
                </a:solidFill>
                <a:latin typeface="League Spartan"/>
              </a:rPr>
              <a:t>Installation</a:t>
            </a:r>
          </a:p>
        </p:txBody>
      </p:sp>
      <p:sp>
        <p:nvSpPr>
          <p:cNvPr id="4" name="Ορθογώνιο 3">
            <a:extLst>
              <a:ext uri="{FF2B5EF4-FFF2-40B4-BE49-F238E27FC236}">
                <a16:creationId xmlns:a16="http://schemas.microsoft.com/office/drawing/2014/main" id="{865F3EEF-4003-497A-B3B3-9F78BAACE0FA}"/>
              </a:ext>
            </a:extLst>
          </p:cNvPr>
          <p:cNvSpPr/>
          <p:nvPr/>
        </p:nvSpPr>
        <p:spPr>
          <a:xfrm>
            <a:off x="1028700" y="1754748"/>
            <a:ext cx="16268700" cy="7401518"/>
          </a:xfrm>
          <a:prstGeom prst="rect">
            <a:avLst/>
          </a:prstGeom>
          <a:solidFill>
            <a:schemeClr val="bg1"/>
          </a:solidFill>
          <a:ln>
            <a:solidFill>
              <a:srgbClr val="5258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Θέση αριθμού διαφάνειας 12">
            <a:extLst>
              <a:ext uri="{FF2B5EF4-FFF2-40B4-BE49-F238E27FC236}">
                <a16:creationId xmlns:a16="http://schemas.microsoft.com/office/drawing/2014/main" id="{DD1E1239-7B18-4E1E-89E8-B9B58C4F475C}"/>
              </a:ext>
            </a:extLst>
          </p:cNvPr>
          <p:cNvSpPr txBox="1">
            <a:spLocks/>
          </p:cNvSpPr>
          <p:nvPr/>
        </p:nvSpPr>
        <p:spPr>
          <a:xfrm>
            <a:off x="15240" y="9775984"/>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B6F15528-21DE-4FAA-801E-634DDDAF4B2B}" type="slidenum">
              <a:rPr lang="en-US" sz="2400" spc="120" smtClean="0">
                <a:solidFill>
                  <a:srgbClr val="1E4D65"/>
                </a:solidFill>
                <a:latin typeface="Glacial Indifference"/>
              </a:rPr>
              <a:pPr algn="l"/>
              <a:t>6</a:t>
            </a:fld>
            <a:endParaRPr lang="en-US" sz="2400" spc="120" dirty="0">
              <a:solidFill>
                <a:srgbClr val="1E4D65"/>
              </a:solidFill>
              <a:latin typeface="Glacial Indifference"/>
            </a:endParaRPr>
          </a:p>
        </p:txBody>
      </p:sp>
      <p:sp>
        <p:nvSpPr>
          <p:cNvPr id="9" name="Tekstiruutu 8">
            <a:extLst>
              <a:ext uri="{FF2B5EF4-FFF2-40B4-BE49-F238E27FC236}">
                <a16:creationId xmlns:a16="http://schemas.microsoft.com/office/drawing/2014/main" id="{757E5714-447D-4963-A298-E9D6732C5B75}"/>
              </a:ext>
            </a:extLst>
          </p:cNvPr>
          <p:cNvSpPr txBox="1"/>
          <p:nvPr/>
        </p:nvSpPr>
        <p:spPr>
          <a:xfrm>
            <a:off x="1150800" y="1867419"/>
            <a:ext cx="16108500" cy="4524315"/>
          </a:xfrm>
          <a:prstGeom prst="rect">
            <a:avLst/>
          </a:prstGeom>
          <a:noFill/>
        </p:spPr>
        <p:txBody>
          <a:bodyPr wrap="square">
            <a:spAutoFit/>
          </a:bodyPr>
          <a:lstStyle/>
          <a:p>
            <a:pPr marL="342900" indent="-342900">
              <a:buFont typeface="Arial" panose="020B0604020202020204" pitchFamily="34" charset="0"/>
              <a:buChar char="•"/>
            </a:pPr>
            <a:r>
              <a:rPr lang="en-US" sz="2400" dirty="0">
                <a:solidFill>
                  <a:srgbClr val="456A2C"/>
                </a:solidFill>
                <a:latin typeface="Glacial Indifference" panose="020B0604020202020204" charset="0"/>
              </a:rPr>
              <a:t>For the installation plan of the elements, the structural designer shall provide sufficient information on safe lifting, handling, installation levels during work, installation sequence, temporary support and final fastening.</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n-US" sz="2400" dirty="0">
                <a:solidFill>
                  <a:srgbClr val="456A2C"/>
                </a:solidFill>
                <a:latin typeface="Glacial Indifference" panose="020B0604020202020204" charset="0"/>
              </a:rPr>
              <a:t>A written installation plan for the installation work will be prepared for the site, which will be signed by the main structural designer, the Installation Supervisor and the corresponding master of the main contractor.</a:t>
            </a: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n-US" sz="2400" dirty="0">
                <a:solidFill>
                  <a:srgbClr val="456A2C"/>
                </a:solidFill>
                <a:latin typeface="Glacial Indifference" panose="020B0604020202020204" charset="0"/>
              </a:rPr>
              <a:t>The installation plan takes into account e.g., temporary storage of elements, lifting aids, connection materials, connection methods, protection of elements, support during installation of elements, minimum support surfaces and installation sequence.</a:t>
            </a: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endParaRPr lang="fi-FI" sz="2400" b="0" i="0" u="none" strike="noStrike" baseline="0" dirty="0">
              <a:solidFill>
                <a:srgbClr val="456A2C"/>
              </a:solidFill>
              <a:latin typeface="Glacial Indifference" panose="020B0604020202020204" charset="0"/>
            </a:endParaRPr>
          </a:p>
          <a:p>
            <a:pPr marL="342900" indent="-342900">
              <a:buFont typeface="Arial" panose="020B0604020202020204" pitchFamily="34" charset="0"/>
              <a:buChar char="•"/>
            </a:pPr>
            <a:r>
              <a:rPr lang="en-US" sz="2400" dirty="0">
                <a:solidFill>
                  <a:srgbClr val="456A2C"/>
                </a:solidFill>
                <a:latin typeface="Glacial Indifference" panose="020B0604020202020204" charset="0"/>
              </a:rPr>
              <a:t>Any changes will be approved by the responsible structural designer before work begins, and the elements must be lifted and installed in accordance with the installation plan and the element manufacturer's instructions.</a:t>
            </a:r>
            <a:endParaRPr lang="fi-FI" sz="2400" b="0" i="0" u="none" strike="noStrike" baseline="0" dirty="0">
              <a:solidFill>
                <a:srgbClr val="456A2C"/>
              </a:solidFill>
              <a:latin typeface="Glacial Indifference" panose="020B0604020202020204" charset="0"/>
            </a:endParaRPr>
          </a:p>
        </p:txBody>
      </p:sp>
    </p:spTree>
    <p:extLst>
      <p:ext uri="{BB962C8B-B14F-4D97-AF65-F5344CB8AC3E}">
        <p14:creationId xmlns:p14="http://schemas.microsoft.com/office/powerpoint/2010/main" val="2291808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3476</TotalTime>
  <Words>546</Words>
  <Application>Microsoft Office PowerPoint</Application>
  <PresentationFormat>Mukautettu</PresentationFormat>
  <Paragraphs>53</Paragraphs>
  <Slides>6</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6</vt:i4>
      </vt:variant>
    </vt:vector>
  </HeadingPairs>
  <TitlesOfParts>
    <vt:vector size="12" baseType="lpstr">
      <vt:lpstr>League Spartan</vt:lpstr>
      <vt:lpstr>Arial</vt:lpstr>
      <vt:lpstr>Glacial Indifference Bold</vt:lpstr>
      <vt:lpstr>Glacial Indifference</vt:lpstr>
      <vt:lpstr>Calibri</vt:lpstr>
      <vt:lpstr>Office Theme</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Washed Out Fishing Laws Wide Presentation</dc:title>
  <dc:creator>sakis</dc:creator>
  <cp:lastModifiedBy>Arttu Heikkinen</cp:lastModifiedBy>
  <cp:revision>53</cp:revision>
  <dcterms:created xsi:type="dcterms:W3CDTF">2006-08-16T00:00:00Z</dcterms:created>
  <dcterms:modified xsi:type="dcterms:W3CDTF">2021-02-15T15:48:43Z</dcterms:modified>
  <dc:identifier>DAD7Xzioke4</dc:identifier>
</cp:coreProperties>
</file>