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8" r:id="rId7"/>
    <p:sldId id="267" r:id="rId8"/>
    <p:sldId id="265" r:id="rId9"/>
    <p:sldId id="269" r:id="rId10"/>
    <p:sldId id="266" r:id="rId11"/>
    <p:sldId id="264" r:id="rId12"/>
  </p:sldIdLst>
  <p:sldSz cx="18288000" cy="10287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acial Indifference" panose="020B0604020202020204" charset="0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2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221599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5400" spc="135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LUENTO 7: LÄMMÖNERISTYSMATERIAALIT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4948184"/>
              <a:ext cx="11229247" cy="58864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5"/>
                </a:lnSpc>
              </a:pPr>
              <a:endParaRPr lang="en-US" sz="27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4159249" cy="100574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>
                  <a:solidFill>
                    <a:srgbClr val="FEFFF8"/>
                  </a:solidFill>
                  <a:latin typeface="Arial Black" panose="020B0A04020102020204" pitchFamily="34" charset="0"/>
                </a:rPr>
                <a:t>OPINTOYKSIKKÖ </a:t>
              </a:r>
              <a:r>
                <a:rPr lang="lv-LV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3</a:t>
              </a:r>
              <a:r>
                <a:rPr lang="en-US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: PUURAKENNELMIEN PYSTYTYKSEN JOHTAMINEN RAKENNUSPAIKALLA</a:t>
              </a:r>
              <a:r>
                <a:rPr lang="el-GR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38EC514D-BA10-407F-8740-11CD3DA43EE3}"/>
              </a:ext>
            </a:extLst>
          </p:cNvPr>
          <p:cNvSpPr txBox="1"/>
          <p:nvPr/>
        </p:nvSpPr>
        <p:spPr>
          <a:xfrm>
            <a:off x="8667750" y="3462830"/>
            <a:ext cx="9105899" cy="5203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Passiivitalon lämmityksen energiakynnys 15 kWh/(m²v) liittyy tyypillisesti 10 W/m² lämmityskuormaan tyypillisissä Keski-Euroopan ilmastoissa, mutta sen oletetaan toimivan vain karkeana vertailuarvona, joka voi vaihdella eri ilmasto-olosuhteiden mukaan: Tukholmassa talo, jonka lämmityskuorma on 10 W/m², voi kuluttaa enemmän kuin 20 kWh/(m²v); Roomassa se voi olla niinkin alhainen kuin 10 kWh/(m²v).</a:t>
            </a:r>
          </a:p>
          <a:p>
            <a:pPr algn="just">
              <a:lnSpc>
                <a:spcPts val="3359"/>
              </a:lnSpc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Matalaenergiatalo (LEH) osoittautui kustannustehokkaammaksi ja yksinkertaisemmiksi standardiksi, joka voitiin ottaa käyttöön nopeasti. Matalaenergiatalojen vuotuinen lämmitystarve asuintilaa laskettuna on alle 70 kWh/(m²a).</a:t>
            </a:r>
            <a:endParaRPr lang="lv-LV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4F2C77DD-EC23-4C02-AB38-FC134740D7A2}"/>
              </a:ext>
            </a:extLst>
          </p:cNvPr>
          <p:cNvGrpSpPr/>
          <p:nvPr/>
        </p:nvGrpSpPr>
        <p:grpSpPr>
          <a:xfrm>
            <a:off x="-76200" y="30405"/>
            <a:ext cx="8458200" cy="2636595"/>
            <a:chOff x="-1473200" y="459163"/>
            <a:chExt cx="11180563" cy="5344201"/>
          </a:xfrm>
          <a:solidFill>
            <a:srgbClr val="52584D"/>
          </a:solidFill>
        </p:grpSpPr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E0AFAA6E-146F-4CF7-9B1B-7A131FE5C209}"/>
                </a:ext>
              </a:extLst>
            </p:cNvPr>
            <p:cNvSpPr/>
            <p:nvPr/>
          </p:nvSpPr>
          <p:spPr>
            <a:xfrm>
              <a:off x="-1473200" y="459163"/>
              <a:ext cx="11180563" cy="5344201"/>
            </a:xfrm>
            <a:prstGeom prst="rect">
              <a:avLst/>
            </a:prstGeom>
            <a:grpFill/>
          </p:spPr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55813CF-2DBC-401D-87B7-AAED5535D0B2}"/>
                </a:ext>
              </a:extLst>
            </p:cNvPr>
            <p:cNvSpPr txBox="1"/>
            <p:nvPr/>
          </p:nvSpPr>
          <p:spPr>
            <a:xfrm>
              <a:off x="118012" y="1750382"/>
              <a:ext cx="9216551" cy="212106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Rajoitteet</a:t>
              </a:r>
              <a:endParaRPr lang="en-US" sz="6200" spc="31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B9D33F99-55B7-44D0-AA23-E21B270CB225}"/>
              </a:ext>
            </a:extLst>
          </p:cNvPr>
          <p:cNvSpPr txBox="1"/>
          <p:nvPr/>
        </p:nvSpPr>
        <p:spPr>
          <a:xfrm>
            <a:off x="11421321" y="9833032"/>
            <a:ext cx="6104679" cy="43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A4459E14-80BE-4990-B9BE-02B0AC9F68F3}"/>
              </a:ext>
            </a:extLst>
          </p:cNvPr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6BF378DE-6F0E-4517-9B78-86E7E51985F7}"/>
                </a:ext>
              </a:extLst>
            </p:cNvPr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fi-FI" sz="1600" spc="80" dirty="0">
                  <a:solidFill>
                    <a:srgbClr val="52584D"/>
                  </a:solidFill>
                  <a:latin typeface="Glacial Indifference"/>
                </a:rPr>
                <a:t>Luento 7: Lämmöneristysmateriaalit 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19" name="AutoShape 16">
              <a:extLst>
                <a:ext uri="{FF2B5EF4-FFF2-40B4-BE49-F238E27FC236}">
                  <a16:creationId xmlns:a16="http://schemas.microsoft.com/office/drawing/2014/main" id="{49E9C45E-FE4C-4E86-B304-698487C2E5F5}"/>
                </a:ext>
              </a:extLst>
            </p:cNvPr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1BE58AED-AD86-4079-8A90-5F3EF7045863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2054" name="Picture 6" descr="Energy Rating Scales.  Click to enlarge image. A BER label indicates the energy rating of a property &amp;  is expressed in the form of performance bands, 'A' being the most energy efficient to 'G' being the least energy efficient.">
            <a:extLst>
              <a:ext uri="{FF2B5EF4-FFF2-40B4-BE49-F238E27FC236}">
                <a16:creationId xmlns:a16="http://schemas.microsoft.com/office/drawing/2014/main" id="{9576B665-7229-4869-8250-A8C3E6BD0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2857500"/>
            <a:ext cx="6987139" cy="63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8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66429" y="-342900"/>
            <a:ext cx="8385423" cy="4559205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Lähteet</a:t>
              </a:r>
              <a:endParaRPr lang="en-US" sz="6200" spc="31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782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Julkaisuja</a:t>
              </a:r>
              <a:endParaRPr lang="en-US" sz="3700" spc="185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21321" y="9833032"/>
            <a:ext cx="6104679" cy="43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5" name="TextBox 15"/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fi-FI" sz="1600" spc="80" dirty="0">
                  <a:solidFill>
                    <a:srgbClr val="52584D"/>
                  </a:solidFill>
                  <a:latin typeface="Glacial Indifference"/>
                </a:rPr>
                <a:t>Luento 7: Lämmöneristysmateriaalit 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65DCEAD-0616-4793-A69E-EDBEBF49A602}"/>
              </a:ext>
            </a:extLst>
          </p:cNvPr>
          <p:cNvSpPr txBox="1"/>
          <p:nvPr/>
        </p:nvSpPr>
        <p:spPr>
          <a:xfrm>
            <a:off x="991829" y="4620866"/>
            <a:ext cx="8533171" cy="475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1.	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Steico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Steico.com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2.	Benjamin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Durakovic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Gökhan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Yildiz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, Mohamed E Yahia (2020) Comparative Performance Evaluation of Conventional and Renewable Thermal Insulation Materials Used in Building Envelope. ISSN 1330-3651 (Print), ISSN 1848-6339 (Online).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: https://hrcak.srce.hr/file/340548 DOI: https://doi.org/10.17559/TV-20171228212943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3.	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Climat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technology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centre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&amp; network (2021) Building envelope thermal insulation.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https://www.ctc-n.org/technologies/building-envelope-thermal-insulation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4.	Energy gov (2020) Types of Insulation.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https://www.energy.gov/energysaver/weatherize/insulation/types-insulation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183A464-EBF3-4BEF-AD18-B329B79FA152}"/>
              </a:ext>
            </a:extLst>
          </p:cNvPr>
          <p:cNvSpPr txBox="1"/>
          <p:nvPr/>
        </p:nvSpPr>
        <p:spPr>
          <a:xfrm>
            <a:off x="9883928" y="2138845"/>
            <a:ext cx="7375372" cy="7383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5.	Ing dep (2017)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Termiskie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tilti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(Thermal bridges). In Latvian.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http://www.ingdep.lv/lv/termiskie-tilti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6.	Saint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Gobain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Isover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(2020) What is a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termal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bridge?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https://www.isover.com/what-thermal-bridge</a:t>
            </a:r>
          </a:p>
          <a:p>
            <a:pPr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7.	ASHRAE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2013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 Handbook: Fundamentals, I-P Edition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ISBN 978-1-936504-46-6 or ISSN 1523-7230</a:t>
            </a:r>
            <a:endParaRPr lang="en-US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8.	Engineering tool box. Thermal Conductivity of some selected Materials and Gases.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https://www.engineeringtoolbox.com/thermal-conductivity-d_429.html</a:t>
            </a:r>
            <a:endParaRPr lang="lv-LV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Passipedia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(2019) Heating load in Passive Houses.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https://www.passipedia.org/basics/building_physics_-_basics/heating_load</a:t>
            </a:r>
            <a:endParaRPr lang="lv-LV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Dylewski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R. and Adamczyk J. (2011) Economic and environmental benefits of thermal insulation of building external walls. Building and Environment, Vol.46, Issue 12, December 2011, Pages 2615-2623</a:t>
            </a: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Building energy rating Ireland (2011) BER Certs.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http://www.buildingenergyireland.ie/BERCerts.htm</a:t>
            </a: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endParaRPr lang="en-US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ttēls 13">
            <a:extLst>
              <a:ext uri="{FF2B5EF4-FFF2-40B4-BE49-F238E27FC236}">
                <a16:creationId xmlns:a16="http://schemas.microsoft.com/office/drawing/2014/main" id="{7696B462-623A-430B-B0E4-5D462C9E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8603"/>
            <a:ext cx="12739854" cy="95548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 SISÄLTÖ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40267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Lämmöneristysmateriaalien ominaisuuksien esittely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Miksi eristys on tarpeen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Saatavilla olevat eristemateriaalit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Yleisimmät eristemateriaalit, K-arvot, edut ja haitat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Käytännön esimerkkejä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822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</a:t>
              </a:r>
              <a:r>
                <a:rPr lang="en-US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aiheet</a:t>
              </a:r>
              <a:endParaRPr lang="en-US" sz="3700" spc="185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6230600" cy="584361"/>
            <a:chOff x="0" y="0"/>
            <a:chExt cx="21640800" cy="779148"/>
          </a:xfrm>
        </p:grpSpPr>
        <p:sp>
          <p:nvSpPr>
            <p:cNvPr id="9" name="TextBox 9"/>
            <p:cNvSpPr txBox="1"/>
            <p:nvPr/>
          </p:nvSpPr>
          <p:spPr>
            <a:xfrm>
              <a:off x="10261600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fi-FI" sz="1600" spc="80" dirty="0">
                  <a:solidFill>
                    <a:srgbClr val="52584D"/>
                  </a:solidFill>
                  <a:latin typeface="Glacial Indifference"/>
                </a:rPr>
                <a:t>Luento 7: Lämmöneristysmateriaalit 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50628" y="876300"/>
            <a:ext cx="7114272" cy="738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Lämmönjohtavuus (k-arvo) on mitta materiaalin kyvystä johtaa lämpöä massansa läpi.</a:t>
            </a:r>
          </a:p>
          <a:p>
            <a:pPr algn="l">
              <a:lnSpc>
                <a:spcPts val="3359"/>
              </a:lnSpc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algn="l"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Lämmönjohtavuuskerroin ”λ” määritellään lämmön määräksi (kcal), joka johdetaan tunnissa 1 m2:n materiaalin läpi, jonka paksuus on 1 m, kun lämpötilan lasku materiaalin läpi tasaisen lämpövirran olosuhteissa on 1 °C.</a:t>
            </a:r>
          </a:p>
          <a:p>
            <a:pPr algn="l">
              <a:lnSpc>
                <a:spcPts val="3359"/>
              </a:lnSpc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algn="l"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Terminen resistiivisyys on k-arvon (1/k) käänteisarvo. Lämpövastus (R-arvo) määritellään yksinkertaisesti resistanssiksi, jonka mikä tahansa materiaali tarjoaa lämpövirtaukselle.</a:t>
            </a:r>
          </a:p>
          <a:p>
            <a:pPr algn="l">
              <a:lnSpc>
                <a:spcPts val="3359"/>
              </a:lnSpc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algn="l"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Lämmönläpäisykerroin (U) kuvaa materiaalin tai materiaaliyhdistelmän minkä tahansa osan lämmönläpäisykerrointa.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028700" y="9252585"/>
            <a:ext cx="16230600" cy="584361"/>
            <a:chOff x="0" y="0"/>
            <a:chExt cx="21640800" cy="779148"/>
          </a:xfrm>
        </p:grpSpPr>
        <p:sp>
          <p:nvSpPr>
            <p:cNvPr id="5" name="TextBox 5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fi-FI" sz="1600" spc="80" dirty="0">
                  <a:solidFill>
                    <a:srgbClr val="52584D"/>
                  </a:solidFill>
                  <a:latin typeface="Glacial Indifference"/>
                </a:rPr>
                <a:t>Luento 7: Lämmöneristysmateriaalit 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65205" y="957263"/>
            <a:ext cx="6912414" cy="3034014"/>
            <a:chOff x="0" y="-95249"/>
            <a:chExt cx="9216551" cy="4045353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3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fi-FI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Lämmöneristysmateriaalit</a:t>
              </a:r>
              <a:endParaRPr lang="en-US" sz="62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82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TERMIEN MÄÄRITELMÄT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15200" y="746756"/>
            <a:ext cx="10972800" cy="6362791"/>
            <a:chOff x="-114072" y="-3114570"/>
            <a:chExt cx="13614402" cy="2581286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12867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fi-FI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Rakennusten lämmöneristyksen edut</a:t>
              </a:r>
              <a:endParaRPr lang="en-US" sz="6200" spc="310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14072" y="-1763677"/>
              <a:ext cx="13137037" cy="1230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fi-FI" sz="2800" spc="120" dirty="0">
                  <a:solidFill>
                    <a:srgbClr val="1E4D65"/>
                  </a:solidFill>
                  <a:latin typeface="Glacial Indifference"/>
                </a:rPr>
                <a:t>Vähentää lämmön siirtymistä rakennuksen seinien läpi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fi-FI" sz="2800" spc="120" dirty="0">
                  <a:solidFill>
                    <a:srgbClr val="1E4D65"/>
                  </a:solidFill>
                  <a:latin typeface="Glacial Indifference"/>
                </a:rPr>
                <a:t>CO2-päästöjen vähentäminen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fi-FI" sz="2800" spc="120" dirty="0">
                  <a:solidFill>
                    <a:srgbClr val="1E4D65"/>
                  </a:solidFill>
                  <a:latin typeface="Glacial Indifference"/>
                </a:rPr>
                <a:t>Energiatehokkuus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fi-FI" sz="2800" spc="120" dirty="0">
                  <a:solidFill>
                    <a:srgbClr val="1E4D65"/>
                  </a:solidFill>
                  <a:latin typeface="Glacial Indifference"/>
                </a:rPr>
                <a:t>Vahvemmat ja pidempään kestävät rakennukset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fi-FI" sz="2800" spc="120" dirty="0">
                  <a:solidFill>
                    <a:srgbClr val="1E4D65"/>
                  </a:solidFill>
                  <a:latin typeface="Glacial Indifference"/>
                </a:rPr>
                <a:t>Positiivinen vaikutus ihmisten terveyteen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fi-FI" sz="2800" spc="120" dirty="0">
                  <a:solidFill>
                    <a:srgbClr val="1E4D65"/>
                  </a:solidFill>
                  <a:latin typeface="Glacial Indifference"/>
                </a:rPr>
                <a:t>Ympäristö ja ekologinen tasapaino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fi-FI" sz="2800" spc="120" dirty="0">
                  <a:solidFill>
                    <a:srgbClr val="1E4D65"/>
                  </a:solidFill>
                  <a:latin typeface="Glacial Indifference"/>
                </a:rPr>
                <a:t>Apua äänieristykseen</a:t>
              </a:r>
              <a:endParaRPr lang="en-US" sz="28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258300"/>
            <a:ext cx="16230600" cy="544836"/>
            <a:chOff x="0" y="0"/>
            <a:chExt cx="21640800" cy="726448"/>
          </a:xfrm>
          <a:solidFill>
            <a:srgbClr val="1E4D65"/>
          </a:solidFill>
        </p:grpSpPr>
        <p:sp>
          <p:nvSpPr>
            <p:cNvPr id="9" name="TextBox 9"/>
            <p:cNvSpPr txBox="1"/>
            <p:nvPr/>
          </p:nvSpPr>
          <p:spPr>
            <a:xfrm>
              <a:off x="10261600" y="375925"/>
              <a:ext cx="10143653" cy="350523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fi-FI" sz="1600" spc="80" dirty="0">
                  <a:solidFill>
                    <a:srgbClr val="52584D"/>
                  </a:solidFill>
                  <a:latin typeface="Glacial Indifference"/>
                </a:rPr>
                <a:t>Luento 7: Lämmöneristysmateriaalit 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456A2C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E8B5425E-13D9-4299-9B0F-22FC10A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2" name="Attēls 11" descr="Society for Certified Home Energy Auditors — Industry standard percentages  for heat loss within...">
            <a:extLst>
              <a:ext uri="{FF2B5EF4-FFF2-40B4-BE49-F238E27FC236}">
                <a16:creationId xmlns:a16="http://schemas.microsoft.com/office/drawing/2014/main" id="{82E216E5-F457-4269-899F-BA0E820F0F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6" y="3086100"/>
            <a:ext cx="5323952" cy="387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7259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4.	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Saatavilla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olevat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eristemateriaalit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028700" y="9557385"/>
            <a:ext cx="16230600" cy="584361"/>
            <a:chOff x="0" y="0"/>
            <a:chExt cx="21640800" cy="779148"/>
          </a:xfrm>
        </p:grpSpPr>
        <p:sp>
          <p:nvSpPr>
            <p:cNvPr id="20" name="TextBox 20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fi-FI" sz="1600" spc="80" dirty="0">
                  <a:solidFill>
                    <a:srgbClr val="52584D"/>
                  </a:solidFill>
                  <a:latin typeface="Glacial Indifference"/>
                </a:rPr>
                <a:t>Luento 7: Lämmöneristysmateriaalit 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22" name="Attēls 21">
            <a:extLst>
              <a:ext uri="{FF2B5EF4-FFF2-40B4-BE49-F238E27FC236}">
                <a16:creationId xmlns:a16="http://schemas.microsoft.com/office/drawing/2014/main" id="{F0F64661-DC66-488E-B161-D90D3B5A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93717"/>
            <a:ext cx="8534400" cy="7505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48B5ECBB-52E6-441E-9A2E-15FEE464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Tabula 2">
            <a:extLst>
              <a:ext uri="{FF2B5EF4-FFF2-40B4-BE49-F238E27FC236}">
                <a16:creationId xmlns:a16="http://schemas.microsoft.com/office/drawing/2014/main" id="{312C0B43-69B5-4155-95D4-E37907544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44051"/>
              </p:ext>
            </p:extLst>
          </p:nvPr>
        </p:nvGraphicFramePr>
        <p:xfrm>
          <a:off x="304800" y="2324100"/>
          <a:ext cx="17678399" cy="6858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1332">
                  <a:extLst>
                    <a:ext uri="{9D8B030D-6E8A-4147-A177-3AD203B41FA5}">
                      <a16:colId xmlns:a16="http://schemas.microsoft.com/office/drawing/2014/main" val="706506332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3240599054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1242239306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2927813248"/>
                    </a:ext>
                  </a:extLst>
                </a:gridCol>
                <a:gridCol w="4393071">
                  <a:extLst>
                    <a:ext uri="{9D8B030D-6E8A-4147-A177-3AD203B41FA5}">
                      <a16:colId xmlns:a16="http://schemas.microsoft.com/office/drawing/2014/main" val="541526391"/>
                    </a:ext>
                  </a:extLst>
                </a:gridCol>
              </a:tblGrid>
              <a:tr h="747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Tyyppi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Materiaali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Soveltuvuus</a:t>
                      </a:r>
                      <a:endParaRPr lang="lv-LV" sz="1800" kern="1000" dirty="0">
                        <a:effectLst/>
                        <a:latin typeface="+mn-lt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Asennusmenetelmät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Hyödyt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2192050700"/>
                  </a:ext>
                </a:extLst>
              </a:tr>
              <a:tr h="1157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 err="1">
                          <a:effectLst/>
                        </a:rPr>
                        <a:t>Eristepeite</a:t>
                      </a:r>
                      <a:r>
                        <a:rPr lang="en-GB" sz="1800" u="none" strike="noStrike" kern="1000" dirty="0">
                          <a:effectLst/>
                        </a:rPr>
                        <a:t> tai -levy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Lasikuitu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</a:rPr>
                        <a:t>Mineraalivilla (kivivilla)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</a:rPr>
                        <a:t>Muovikuidut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</a:rPr>
                        <a:t>Luonnolliset kuidut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Keskeneräiset seinät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ngsana New" panose="02020603050405020304" pitchFamily="18" charset="-34"/>
                        </a:rPr>
                        <a:t>Lattiat ja katot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Asennetaan</a:t>
                      </a:r>
                      <a:r>
                        <a:rPr lang="en-GB" sz="1800" kern="1000" dirty="0">
                          <a:effectLst/>
                        </a:rPr>
                        <a:t> </a:t>
                      </a:r>
                      <a:r>
                        <a:rPr lang="en-GB" sz="1800" kern="1000" dirty="0" err="1">
                          <a:effectLst/>
                        </a:rPr>
                        <a:t>palkkien</a:t>
                      </a:r>
                      <a:r>
                        <a:rPr lang="en-GB" sz="1800" kern="1000" dirty="0">
                          <a:effectLst/>
                        </a:rPr>
                        <a:t> </a:t>
                      </a:r>
                      <a:r>
                        <a:rPr lang="en-GB" sz="1800" kern="1000" dirty="0" err="1">
                          <a:effectLst/>
                        </a:rPr>
                        <a:t>väliin</a:t>
                      </a:r>
                      <a:r>
                        <a:rPr lang="en-GB" sz="1800" kern="1000" dirty="0">
                          <a:effectLst/>
                        </a:rPr>
                        <a:t>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 err="1">
                          <a:effectLst/>
                        </a:rPr>
                        <a:t>Tee-se-itse</a:t>
                      </a:r>
                      <a:r>
                        <a:rPr lang="fi-FI" sz="1800" dirty="0">
                          <a:effectLst/>
                        </a:rPr>
                        <a:t>.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ngsana New" panose="02020603050405020304" pitchFamily="18" charset="-34"/>
                        </a:rPr>
                        <a:t>Soveltuu tavallisiin palkkiväleihin, joissa ei ole esteitä. Suhteellisen halpa.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321574528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l"/>
                      <a:r>
                        <a:rPr lang="en-GB" sz="1800" u="none" strike="noStrike" dirty="0" err="1">
                          <a:effectLst/>
                        </a:rPr>
                        <a:t>Betonilohkojen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eristys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Vaahtomuovilevy, asennettava seinän ulkopuolelle (yleensä uusi rakennus) tai seinän sisäpuolelle (vanhoissa taloissa). Jotkut valmistajat lisäävät betoniseokseen vaahtohelmiä tai ilmaa R-arvojen nostamiseksi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Keskeneräiset seinät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ngsana New" panose="02020603050405020304" pitchFamily="18" charset="-34"/>
                        </a:rPr>
                        <a:t>Uudisrakentaminen ja peruskorjaus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Edellyttää erikoisosaamista. Eristävät betonilohkot pinotaan joskus ilman laastia (</a:t>
                      </a:r>
                      <a:r>
                        <a:rPr lang="fi-FI" sz="1800" dirty="0" err="1">
                          <a:effectLst/>
                        </a:rPr>
                        <a:t>kuivapinotaan</a:t>
                      </a:r>
                      <a:r>
                        <a:rPr lang="fi-FI" sz="1800" dirty="0">
                          <a:effectLst/>
                        </a:rPr>
                        <a:t>) ja </a:t>
                      </a:r>
                      <a:r>
                        <a:rPr lang="fi-FI" sz="1800" dirty="0" err="1">
                          <a:effectLst/>
                        </a:rPr>
                        <a:t>pintamaalataan</a:t>
                      </a:r>
                      <a:r>
                        <a:rPr lang="fi-FI" sz="1800" dirty="0">
                          <a:effectLst/>
                        </a:rPr>
                        <a:t>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Eristävät ytimet lisäävät seinän R-arvoa. </a:t>
                      </a:r>
                      <a:r>
                        <a:rPr lang="fi-FI" sz="1800" dirty="0" err="1">
                          <a:effectLst/>
                        </a:rPr>
                        <a:t>Autoklavoidun</a:t>
                      </a:r>
                      <a:r>
                        <a:rPr lang="fi-FI" sz="1800" dirty="0">
                          <a:effectLst/>
                        </a:rPr>
                        <a:t> hiilihapotetun betonin ja </a:t>
                      </a:r>
                      <a:r>
                        <a:rPr lang="fi-FI" sz="1800" dirty="0" err="1">
                          <a:effectLst/>
                        </a:rPr>
                        <a:t>autoklavoidun</a:t>
                      </a:r>
                      <a:r>
                        <a:rPr lang="fi-FI" sz="1800" dirty="0">
                          <a:effectLst/>
                        </a:rPr>
                        <a:t> solubetonimuurauselementtien eristysarvo on 10-kertainen tavanomaiseen betoniin verrattuna.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189002939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 err="1">
                          <a:effectLst/>
                        </a:rPr>
                        <a:t>Vaahtolevy</a:t>
                      </a:r>
                      <a:r>
                        <a:rPr lang="en-GB" sz="1800" u="none" strike="noStrike" kern="1000" dirty="0">
                          <a:effectLst/>
                        </a:rPr>
                        <a:t> tai </a:t>
                      </a:r>
                      <a:r>
                        <a:rPr lang="en-GB" sz="1800" u="none" strike="noStrike" kern="1000" dirty="0" err="1">
                          <a:effectLst/>
                        </a:rPr>
                        <a:t>jäykistyvä</a:t>
                      </a:r>
                      <a:r>
                        <a:rPr lang="en-GB" sz="1800" u="none" strike="noStrike" kern="1000" dirty="0">
                          <a:effectLst/>
                        </a:rPr>
                        <a:t> </a:t>
                      </a:r>
                      <a:r>
                        <a:rPr lang="en-GB" sz="1800" u="none" strike="noStrike" kern="1000" dirty="0" err="1">
                          <a:effectLst/>
                        </a:rPr>
                        <a:t>vaahto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err="1">
                          <a:effectLst/>
                        </a:rPr>
                        <a:t>Polystyreeni</a:t>
                      </a:r>
                      <a:endParaRPr lang="en-GB" sz="1800" dirty="0">
                        <a:effectLst/>
                      </a:endParaRPr>
                    </a:p>
                    <a:p>
                      <a:pPr algn="l"/>
                      <a:r>
                        <a:rPr lang="en-GB" sz="1800" dirty="0" err="1">
                          <a:effectLst/>
                        </a:rPr>
                        <a:t>Polyisosyanuraatti</a:t>
                      </a:r>
                      <a:endParaRPr lang="en-GB" sz="1800" dirty="0">
                        <a:effectLst/>
                      </a:endParaRPr>
                    </a:p>
                    <a:p>
                      <a:pPr algn="l"/>
                      <a:r>
                        <a:rPr lang="en-GB" sz="1800" dirty="0" err="1">
                          <a:effectLst/>
                        </a:rPr>
                        <a:t>Polyuretaani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 err="1">
                          <a:effectLst/>
                          <a:latin typeface="+mn-lt"/>
                        </a:rPr>
                        <a:t>Keskenräiset</a:t>
                      </a:r>
                      <a:r>
                        <a:rPr lang="fi-FI" sz="1800" dirty="0">
                          <a:effectLst/>
                          <a:latin typeface="+mn-lt"/>
                        </a:rPr>
                        <a:t> seinät</a:t>
                      </a:r>
                    </a:p>
                    <a:p>
                      <a:pPr algn="l"/>
                      <a:r>
                        <a:rPr lang="fi-FI" sz="1800" kern="1000" dirty="0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Lattiat ja katot</a:t>
                      </a:r>
                    </a:p>
                    <a:p>
                      <a:pPr algn="l"/>
                      <a:r>
                        <a:rPr lang="fi-FI" sz="1800" kern="1000" dirty="0" err="1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Matalakalteiset</a:t>
                      </a:r>
                      <a:r>
                        <a:rPr lang="fi-FI" sz="1800" kern="1000" dirty="0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katot</a:t>
                      </a:r>
                      <a:endParaRPr lang="lv-LV" sz="1800" kern="1000" dirty="0">
                        <a:effectLst/>
                        <a:latin typeface="+mn-lt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Sisäkäyttö: tulee peittää 1/2 tuuman kipsilevyllä tai muulla rakennusmääräysten hyväksymällä materiaalilla paloturvallisuuden vuoksi.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</a:rPr>
                        <a:t>Ulkokäyttö: on peitettävä säänkestävällä pinnoitteella.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Korkea eristysarvo suhteellisen pienellä paksuudella.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121844403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 err="1">
                          <a:effectLst/>
                        </a:rPr>
                        <a:t>Eristävät</a:t>
                      </a:r>
                      <a:r>
                        <a:rPr lang="en-GB" sz="1800" u="none" strike="noStrike" kern="1000" dirty="0">
                          <a:effectLst/>
                        </a:rPr>
                        <a:t> </a:t>
                      </a:r>
                      <a:r>
                        <a:rPr lang="en-GB" sz="1800" u="none" strike="noStrike" kern="1000" dirty="0" err="1">
                          <a:effectLst/>
                        </a:rPr>
                        <a:t>betonimuodot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Vaahtolevyt</a:t>
                      </a:r>
                      <a:r>
                        <a:rPr lang="en-GB" sz="1800" kern="1000" dirty="0">
                          <a:effectLst/>
                        </a:rPr>
                        <a:t> tai </a:t>
                      </a:r>
                      <a:r>
                        <a:rPr lang="en-GB" sz="1800" kern="1000" dirty="0" err="1">
                          <a:effectLst/>
                        </a:rPr>
                        <a:t>vaahtolohkot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Keskeneräiset </a:t>
                      </a:r>
                      <a:r>
                        <a:rPr lang="en-GB" sz="1800" kern="1000" dirty="0" err="1">
                          <a:effectLst/>
                        </a:rPr>
                        <a:t>seinät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Asennetaan</a:t>
                      </a:r>
                      <a:r>
                        <a:rPr lang="en-GB" sz="1800" kern="1000" dirty="0">
                          <a:effectLst/>
                        </a:rPr>
                        <a:t> </a:t>
                      </a:r>
                      <a:r>
                        <a:rPr lang="en-GB" sz="1800" kern="1000" dirty="0" err="1">
                          <a:effectLst/>
                        </a:rPr>
                        <a:t>osaksi</a:t>
                      </a:r>
                      <a:r>
                        <a:rPr lang="en-GB" sz="1800" kern="1000" dirty="0">
                          <a:effectLst/>
                        </a:rPr>
                        <a:t> </a:t>
                      </a:r>
                      <a:r>
                        <a:rPr lang="en-GB" sz="1800" kern="1000" dirty="0" err="1">
                          <a:effectLst/>
                        </a:rPr>
                        <a:t>rakennuksen</a:t>
                      </a:r>
                      <a:r>
                        <a:rPr lang="en-GB" sz="1800" kern="1000" dirty="0">
                          <a:effectLst/>
                        </a:rPr>
                        <a:t> </a:t>
                      </a:r>
                      <a:r>
                        <a:rPr lang="en-GB" sz="1800" kern="1000" dirty="0" err="1">
                          <a:effectLst/>
                        </a:rPr>
                        <a:t>rakenteita</a:t>
                      </a:r>
                      <a:r>
                        <a:rPr lang="en-GB" sz="1800" kern="1000" dirty="0">
                          <a:effectLst/>
                        </a:rPr>
                        <a:t>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Eristys on kirjaimellisesti rakennettu rakennuksen seiniin, mikä luo korkean lämmönvastuksen.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380584895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0B81D8BB-1330-4789-B351-B2D29C021F6F}"/>
              </a:ext>
            </a:extLst>
          </p:cNvPr>
          <p:cNvSpPr txBox="1"/>
          <p:nvPr/>
        </p:nvSpPr>
        <p:spPr>
          <a:xfrm>
            <a:off x="1028700" y="962977"/>
            <a:ext cx="167259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5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.	</a:t>
            </a:r>
            <a:r>
              <a:rPr lang="fi-FI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Materiaalien käyttö </a:t>
            </a:r>
            <a:r>
              <a:rPr lang="lv-LV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(1)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9982200" y="9645913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7: Lämmöneristysmateriaalit </a:t>
            </a:r>
            <a:endParaRPr lang="en-US" sz="1600" spc="135" dirty="0">
              <a:solidFill>
                <a:srgbClr val="FEFFF8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84612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48B5ECBB-52E6-441E-9A2E-15FEE464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ula 2">
            <a:extLst>
              <a:ext uri="{FF2B5EF4-FFF2-40B4-BE49-F238E27FC236}">
                <a16:creationId xmlns:a16="http://schemas.microsoft.com/office/drawing/2014/main" id="{312C0B43-69B5-4155-95D4-E37907544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41444"/>
              </p:ext>
            </p:extLst>
          </p:nvPr>
        </p:nvGraphicFramePr>
        <p:xfrm>
          <a:off x="304800" y="1409700"/>
          <a:ext cx="17678399" cy="75774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1332">
                  <a:extLst>
                    <a:ext uri="{9D8B030D-6E8A-4147-A177-3AD203B41FA5}">
                      <a16:colId xmlns:a16="http://schemas.microsoft.com/office/drawing/2014/main" val="706506332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3240599054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1242239306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2927813248"/>
                    </a:ext>
                  </a:extLst>
                </a:gridCol>
                <a:gridCol w="4393071">
                  <a:extLst>
                    <a:ext uri="{9D8B030D-6E8A-4147-A177-3AD203B41FA5}">
                      <a16:colId xmlns:a16="http://schemas.microsoft.com/office/drawing/2014/main" val="541526391"/>
                    </a:ext>
                  </a:extLst>
                </a:gridCol>
              </a:tblGrid>
              <a:tr h="747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Tyyppi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Materiaali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Soveltuvuus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Asennusmenetelmät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Hyödyt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2192050700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 err="1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Puhallettu</a:t>
                      </a:r>
                      <a:r>
                        <a:rPr lang="en-GB" sz="1800" u="none" strike="noStrike" kern="1000" dirty="0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u="none" strike="noStrike" kern="1000" dirty="0" err="1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eristetäyte</a:t>
                      </a:r>
                      <a:endParaRPr lang="lv-LV" sz="1800" kern="1000" dirty="0">
                        <a:effectLst/>
                        <a:latin typeface="+mn-lt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err="1">
                          <a:effectLst/>
                        </a:rPr>
                        <a:t>Selluloosa</a:t>
                      </a:r>
                      <a:endParaRPr lang="en-GB" sz="1800" dirty="0">
                        <a:effectLst/>
                      </a:endParaRPr>
                    </a:p>
                    <a:p>
                      <a:pPr algn="l"/>
                      <a:r>
                        <a:rPr lang="en-GB" sz="1800" dirty="0" err="1">
                          <a:effectLst/>
                        </a:rPr>
                        <a:t>Lasikuitu</a:t>
                      </a:r>
                      <a:endParaRPr lang="en-GB" sz="1800" dirty="0">
                        <a:effectLst/>
                      </a:endParaRPr>
                    </a:p>
                    <a:p>
                      <a:pPr algn="l"/>
                      <a:r>
                        <a:rPr lang="en-GB" sz="1800" dirty="0" err="1">
                          <a:effectLst/>
                        </a:rPr>
                        <a:t>Mineraalivilla</a:t>
                      </a:r>
                      <a:r>
                        <a:rPr lang="en-GB" sz="1800" dirty="0">
                          <a:effectLst/>
                        </a:rPr>
                        <a:t> (</a:t>
                      </a:r>
                      <a:r>
                        <a:rPr lang="en-GB" sz="1800" dirty="0" err="1">
                          <a:effectLst/>
                        </a:rPr>
                        <a:t>kivivilla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Keskeneräiset ullakkolattiat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</a:rPr>
                        <a:t>Muita vaikeapääsyisiä paikkoja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Puhalletaan paikoilleen erikoisvälineillä, joskus kaadetaan sisään.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Sopii eristyksen lisäämiseen olemassa oleville viimeistellyille alueille, epäsäännöllisen muotoisille alueille ja esteiden ympärille.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518542420"/>
                  </a:ext>
                </a:extLst>
              </a:tr>
              <a:tr h="96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 err="1">
                          <a:effectLst/>
                        </a:rPr>
                        <a:t>Heijastava</a:t>
                      </a:r>
                      <a:r>
                        <a:rPr lang="en-GB" sz="1800" u="none" strike="noStrike" kern="1000" dirty="0">
                          <a:effectLst/>
                        </a:rPr>
                        <a:t> </a:t>
                      </a:r>
                      <a:r>
                        <a:rPr lang="en-GB" sz="1800" u="none" strike="noStrike" kern="1000" dirty="0" err="1">
                          <a:effectLst/>
                        </a:rPr>
                        <a:t>järjestelmä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Kalvopäällysteinen voimapaperi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Muovikalvo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Polyeteenikuplat tai pahvi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0" dirty="0">
                          <a:effectLst/>
                          <a:latin typeface="+mn-lt"/>
                        </a:rPr>
                        <a:t>Keskeneräiset </a:t>
                      </a:r>
                      <a:r>
                        <a:rPr lang="en-GB" sz="1800" kern="1000" dirty="0" err="1">
                          <a:effectLst/>
                          <a:latin typeface="+mn-lt"/>
                        </a:rPr>
                        <a:t>seinät</a:t>
                      </a:r>
                      <a:endParaRPr lang="en-GB" sz="1800" kern="10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0" dirty="0" err="1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Katot</a:t>
                      </a:r>
                      <a:r>
                        <a:rPr lang="en-GB" sz="1800" kern="1000" dirty="0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kern="1000" dirty="0" err="1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ja</a:t>
                      </a:r>
                      <a:r>
                        <a:rPr lang="en-GB" sz="1800" kern="1000" dirty="0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kern="1000" dirty="0" err="1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lattiat</a:t>
                      </a:r>
                      <a:endParaRPr lang="lv-LV" sz="1800" kern="1000" dirty="0">
                        <a:effectLst/>
                        <a:latin typeface="+mn-lt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Kalvot tai paperit, jotka on asennettu puurunkojen, kattotuolien ja palkkien väliin.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Tee se itse.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</a:rPr>
                        <a:t>Soveltuu kehystykseen vakiovälillä.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</a:rPr>
                        <a:t>Kuplamuoto sopii, jos kehystys on epäsäännöllinen tai jos siinä on esteitä. Tehokkain estämään alaspäin suuntautuvan lämmönvirtauksen, jossa sen tehokkuus riippuu välimatkasta.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2829733532"/>
                  </a:ext>
                </a:extLst>
              </a:tr>
              <a:tr h="7671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 err="1">
                          <a:effectLst/>
                        </a:rPr>
                        <a:t>Kuitueristys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err="1">
                          <a:effectLst/>
                        </a:rPr>
                        <a:t>Lasikuitu</a:t>
                      </a:r>
                      <a:endParaRPr lang="en-GB" sz="1800" dirty="0">
                        <a:effectLst/>
                      </a:endParaRPr>
                    </a:p>
                    <a:p>
                      <a:pPr algn="l"/>
                      <a:r>
                        <a:rPr lang="en-GB" sz="1800" dirty="0" err="1">
                          <a:effectLst/>
                        </a:rPr>
                        <a:t>Mineraalivilla</a:t>
                      </a:r>
                      <a:r>
                        <a:rPr lang="en-GB" sz="1800" dirty="0">
                          <a:effectLst/>
                        </a:rPr>
                        <a:t> (</a:t>
                      </a:r>
                      <a:r>
                        <a:rPr lang="en-GB" sz="1800" dirty="0" err="1">
                          <a:effectLst/>
                        </a:rPr>
                        <a:t>kivivilla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Kanavat ilmastoimattomissa tiloissa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</a:rPr>
                        <a:t>Muut paikat, jotka vaativat eristystä, jotka kestää korkeita lämpötiloja.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LVI-urakoitsijat valmistavat eristyksen kanavistoon joko myymälöissään tai työmailla.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Kestää</a:t>
                      </a:r>
                      <a:r>
                        <a:rPr lang="en-GB" sz="1800" kern="1000" dirty="0">
                          <a:effectLst/>
                        </a:rPr>
                        <a:t> </a:t>
                      </a:r>
                      <a:r>
                        <a:rPr lang="en-GB" sz="1800" kern="1000" dirty="0" err="1">
                          <a:effectLst/>
                        </a:rPr>
                        <a:t>korkeita</a:t>
                      </a:r>
                      <a:r>
                        <a:rPr lang="en-GB" sz="1800" kern="1000" dirty="0">
                          <a:effectLst/>
                        </a:rPr>
                        <a:t> </a:t>
                      </a:r>
                      <a:r>
                        <a:rPr lang="en-GB" sz="1800" kern="1000" dirty="0" err="1">
                          <a:effectLst/>
                        </a:rPr>
                        <a:t>lämpötiloja</a:t>
                      </a:r>
                      <a:r>
                        <a:rPr lang="en-GB" sz="1800" kern="1000" dirty="0">
                          <a:effectLst/>
                        </a:rPr>
                        <a:t>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57206409"/>
                  </a:ext>
                </a:extLst>
              </a:tr>
              <a:tr h="1205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 err="1">
                          <a:effectLst/>
                        </a:rPr>
                        <a:t>Ruiskutettu</a:t>
                      </a:r>
                      <a:r>
                        <a:rPr lang="en-GB" sz="1800" u="none" strike="noStrike" kern="1000" dirty="0">
                          <a:effectLst/>
                        </a:rPr>
                        <a:t> </a:t>
                      </a:r>
                      <a:r>
                        <a:rPr lang="en-GB" sz="1800" u="none" strike="noStrike" kern="1000" dirty="0" err="1">
                          <a:effectLst/>
                        </a:rPr>
                        <a:t>vaahto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err="1">
                          <a:effectLst/>
                        </a:rPr>
                        <a:t>Sementtipitoinen</a:t>
                      </a:r>
                      <a:endParaRPr lang="en-GB" sz="1800" dirty="0">
                        <a:effectLst/>
                      </a:endParaRPr>
                    </a:p>
                    <a:p>
                      <a:pPr algn="l"/>
                      <a:r>
                        <a:rPr lang="en-GB" sz="1800" dirty="0" err="1">
                          <a:effectLst/>
                        </a:rPr>
                        <a:t>Fenolinen</a:t>
                      </a:r>
                      <a:endParaRPr lang="en-GB" sz="1800" dirty="0">
                        <a:effectLst/>
                      </a:endParaRPr>
                    </a:p>
                    <a:p>
                      <a:pPr algn="l"/>
                      <a:r>
                        <a:rPr lang="en-GB" sz="1800" dirty="0" err="1">
                          <a:effectLst/>
                        </a:rPr>
                        <a:t>Polyisosyanuraatti</a:t>
                      </a:r>
                      <a:endParaRPr lang="en-GB" sz="1800" dirty="0">
                        <a:effectLst/>
                      </a:endParaRPr>
                    </a:p>
                    <a:p>
                      <a:pPr algn="l"/>
                      <a:r>
                        <a:rPr lang="en-GB" sz="1800" dirty="0" err="1">
                          <a:effectLst/>
                        </a:rPr>
                        <a:t>Polyuretaani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  <a:latin typeface="+mn-lt"/>
                        </a:rPr>
                        <a:t>Olemassa olevat ja suljetut seinät</a:t>
                      </a:r>
                    </a:p>
                    <a:p>
                      <a:pPr algn="l"/>
                      <a:r>
                        <a:rPr lang="fi-FI" sz="1800" kern="1000" dirty="0">
                          <a:effectLst/>
                          <a:latin typeface="+mn-lt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Keskeneräiset ullakkolattiat</a:t>
                      </a:r>
                      <a:endParaRPr lang="lv-LV" sz="1800" kern="1000" dirty="0">
                        <a:effectLst/>
                        <a:latin typeface="+mn-lt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Levitetään pienillä suihkesäiliöillä tai suurempia määriä paineruiskutettuna (paikalleen vaahdotettuna) tuotteena.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Sopii eristyksen lisäämiseen olemassa oleville </a:t>
                      </a:r>
                      <a:r>
                        <a:rPr lang="fi-FI" sz="1800" kern="1000" dirty="0" err="1">
                          <a:effectLst/>
                        </a:rPr>
                        <a:t>viimeisteltyille</a:t>
                      </a:r>
                      <a:r>
                        <a:rPr lang="fi-FI" sz="1800" kern="1000" dirty="0">
                          <a:effectLst/>
                        </a:rPr>
                        <a:t> alueille, epäsäännöllisen muotoisille alueille ja esteiden ympärille.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3959842498"/>
                  </a:ext>
                </a:extLst>
              </a:tr>
              <a:tr h="165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 err="1">
                          <a:effectLst/>
                        </a:rPr>
                        <a:t>Rakenteelliset</a:t>
                      </a:r>
                      <a:r>
                        <a:rPr lang="en-GB" sz="1800" u="none" strike="noStrike" kern="1000" dirty="0">
                          <a:effectLst/>
                        </a:rPr>
                        <a:t> </a:t>
                      </a:r>
                      <a:r>
                        <a:rPr lang="en-GB" sz="1800" u="none" strike="noStrike" kern="1000" dirty="0" err="1">
                          <a:effectLst/>
                        </a:rPr>
                        <a:t>eristepaneelit</a:t>
                      </a:r>
                      <a:r>
                        <a:rPr lang="en-GB" sz="1800" u="none" strike="noStrike" kern="1000" dirty="0">
                          <a:effectLst/>
                        </a:rPr>
                        <a:t> (SIP)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</a:rPr>
                        <a:t>Vaahtolevy</a:t>
                      </a: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Keskeneräiset seinät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Katot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Lattiat ja katot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Rakennustyöntekijät sovittavat paneelit yhteen talon seinien ja katon kanssa.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800" kern="1000" dirty="0">
                          <a:effectLst/>
                        </a:rPr>
                        <a:t>SIP-rakennetut talot tarjoavat erinomaisen ja tasaisen eristyksen verrattuna perinteisempiin menetelmiin. Niiden rakentaminen vie myös vähemmän aikaa.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1117501227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1EE7B8AA-0933-493E-86FB-3AF266316D5A}"/>
              </a:ext>
            </a:extLst>
          </p:cNvPr>
          <p:cNvSpPr txBox="1"/>
          <p:nvPr/>
        </p:nvSpPr>
        <p:spPr>
          <a:xfrm>
            <a:off x="533400" y="362687"/>
            <a:ext cx="167259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5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.	</a:t>
            </a:r>
            <a:r>
              <a:rPr lang="fi-FI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Materiaalien käyttö </a:t>
            </a:r>
            <a:r>
              <a:rPr lang="lv-LV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(2)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84C1D6C-A2AE-4F62-A613-5BF2495190B3}"/>
              </a:ext>
            </a:extLst>
          </p:cNvPr>
          <p:cNvSpPr txBox="1"/>
          <p:nvPr/>
        </p:nvSpPr>
        <p:spPr>
          <a:xfrm>
            <a:off x="8534400" y="9577541"/>
            <a:ext cx="9144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7: Lämmöneristysmateriaalit </a:t>
            </a:r>
            <a:endParaRPr lang="en-US" sz="1600" spc="135" dirty="0">
              <a:solidFill>
                <a:srgbClr val="FEFFF8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60196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168021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Eristyksen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paksuus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suhteessa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sen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kuluihin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65F3EEF-4003-497A-B3B3-9F78BAACE0FA}"/>
              </a:ext>
            </a:extLst>
          </p:cNvPr>
          <p:cNvSpPr/>
          <p:nvPr/>
        </p:nvSpPr>
        <p:spPr>
          <a:xfrm>
            <a:off x="1028700" y="2247900"/>
            <a:ext cx="16268700" cy="6781800"/>
          </a:xfrm>
          <a:prstGeom prst="rect">
            <a:avLst/>
          </a:prstGeom>
          <a:solidFill>
            <a:schemeClr val="bg1"/>
          </a:solidFill>
          <a:ln>
            <a:solidFill>
              <a:srgbClr val="525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21">
            <a:extLst>
              <a:ext uri="{FF2B5EF4-FFF2-40B4-BE49-F238E27FC236}">
                <a16:creationId xmlns:a16="http://schemas.microsoft.com/office/drawing/2014/main" id="{959EB84F-AE78-4847-8617-4D37ACF1781B}"/>
              </a:ext>
            </a:extLst>
          </p:cNvPr>
          <p:cNvSpPr/>
          <p:nvPr/>
        </p:nvSpPr>
        <p:spPr>
          <a:xfrm>
            <a:off x="1028700" y="9410700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0F287AA4-A8E6-4596-BA4E-F4B9AB039C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98785"/>
            <a:ext cx="7848600" cy="6730915"/>
          </a:xfrm>
          <a:prstGeom prst="rect">
            <a:avLst/>
          </a:prstGeom>
        </p:spPr>
      </p:pic>
      <p:sp>
        <p:nvSpPr>
          <p:cNvPr id="12" name="TextBox 20"/>
          <p:cNvSpPr txBox="1"/>
          <p:nvPr/>
        </p:nvSpPr>
        <p:spPr>
          <a:xfrm>
            <a:off x="9651560" y="96983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7: Lämmöneristysmateriaalit </a:t>
            </a:r>
            <a:endParaRPr lang="en-US" sz="1600" spc="135" dirty="0">
              <a:solidFill>
                <a:srgbClr val="FEFFF8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11792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67015" y="746756"/>
            <a:ext cx="17720985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n-US" sz="6200" spc="310" dirty="0">
                <a:solidFill>
                  <a:srgbClr val="456A2C"/>
                </a:solidFill>
                <a:latin typeface="Arial Black" panose="020B0A04020102020204" pitchFamily="34" charset="0"/>
              </a:rPr>
              <a:t>6.	</a:t>
            </a:r>
            <a:r>
              <a:rPr lang="lv-LV" sz="6200" spc="31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6200" spc="310" dirty="0" err="1">
                <a:solidFill>
                  <a:srgbClr val="456A2C"/>
                </a:solidFill>
                <a:latin typeface="Arial Black" panose="020B0A04020102020204" pitchFamily="34" charset="0"/>
              </a:rPr>
              <a:t>Lämmöneristysjärjestelmän</a:t>
            </a:r>
            <a:r>
              <a:rPr lang="en-US" sz="6200" spc="31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6200" spc="310" dirty="0" err="1">
                <a:solidFill>
                  <a:srgbClr val="456A2C"/>
                </a:solidFill>
                <a:latin typeface="Arial Black" panose="020B0A04020102020204" pitchFamily="34" charset="0"/>
              </a:rPr>
              <a:t>vioista</a:t>
            </a:r>
            <a:endParaRPr lang="en-US" sz="6200" spc="31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2057400" y="9258300"/>
            <a:ext cx="16230600" cy="38100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E8B5425E-13D9-4299-9B0F-22FC10A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152400" y="98225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5" name="Attēls 14" descr="Termiskie tilti">
            <a:extLst>
              <a:ext uri="{FF2B5EF4-FFF2-40B4-BE49-F238E27FC236}">
                <a16:creationId xmlns:a16="http://schemas.microsoft.com/office/drawing/2014/main" id="{06689FC3-B7A8-4F10-93AA-654198B324C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4816" y="3403853"/>
            <a:ext cx="5272966" cy="454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Attēls 15" descr="Seite_7_Bild_6">
            <a:extLst>
              <a:ext uri="{FF2B5EF4-FFF2-40B4-BE49-F238E27FC236}">
                <a16:creationId xmlns:a16="http://schemas.microsoft.com/office/drawing/2014/main" id="{0831ADBD-B6CA-427F-B136-1F32C4A94B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03853"/>
            <a:ext cx="5629640" cy="454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17B97195-3BA7-489D-BD48-B517772640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366" y="3367495"/>
            <a:ext cx="6864352" cy="45481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EBD8DB-9649-42E6-8AF7-A20085AFD524}"/>
              </a:ext>
            </a:extLst>
          </p:cNvPr>
          <p:cNvSpPr txBox="1"/>
          <p:nvPr/>
        </p:nvSpPr>
        <p:spPr>
          <a:xfrm>
            <a:off x="11097782" y="8301204"/>
            <a:ext cx="7037818" cy="86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i-FI" sz="1800" b="1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Integroidut lämpösillat eli lämmöneristysvirheet, jotka tehdään suunnitteluvaiheessa.</a:t>
            </a:r>
            <a:endParaRPr lang="lv-LV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824243-827E-467E-9A6A-FB51CA78C8BF}"/>
              </a:ext>
            </a:extLst>
          </p:cNvPr>
          <p:cNvSpPr txBox="1"/>
          <p:nvPr/>
        </p:nvSpPr>
        <p:spPr>
          <a:xfrm>
            <a:off x="1100415" y="8360352"/>
            <a:ext cx="944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kern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Lämpösilta syntyy, kun materiaalien ja rakennepintojen välillä on rako.</a:t>
            </a:r>
            <a:endParaRPr lang="lv-LV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9753600" y="9676255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7: Lämmöneristysmateriaalit </a:t>
            </a:r>
            <a:endParaRPr lang="en-US" sz="1600" spc="135" dirty="0">
              <a:solidFill>
                <a:srgbClr val="FEFFF8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29398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1074</Words>
  <Application>Microsoft Office PowerPoint</Application>
  <PresentationFormat>Mukautettu</PresentationFormat>
  <Paragraphs>154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 Black</vt:lpstr>
      <vt:lpstr>Glacial Indifference</vt:lpstr>
      <vt:lpstr>Calibri</vt:lpstr>
      <vt:lpstr>Arial</vt:lpstr>
      <vt:lpstr>Verdana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76</cp:revision>
  <dcterms:created xsi:type="dcterms:W3CDTF">2006-08-16T00:00:00Z</dcterms:created>
  <dcterms:modified xsi:type="dcterms:W3CDTF">2022-04-19T19:44:14Z</dcterms:modified>
  <dc:identifier>DAD7Xzioke4</dc:identifier>
</cp:coreProperties>
</file>